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46" r:id="rId2"/>
    <p:sldId id="401" r:id="rId3"/>
    <p:sldId id="400" r:id="rId4"/>
    <p:sldId id="448" r:id="rId5"/>
    <p:sldId id="449" r:id="rId6"/>
    <p:sldId id="412" r:id="rId7"/>
    <p:sldId id="410" r:id="rId8"/>
    <p:sldId id="445" r:id="rId9"/>
    <p:sldId id="452" r:id="rId10"/>
    <p:sldId id="438" r:id="rId11"/>
    <p:sldId id="455" r:id="rId12"/>
    <p:sldId id="454" r:id="rId13"/>
    <p:sldId id="456" r:id="rId14"/>
    <p:sldId id="442" r:id="rId15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CC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CC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CC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CC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CC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CC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CC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CC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CC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9900"/>
    <a:srgbClr val="FF3300"/>
    <a:srgbClr val="FFFFFF"/>
    <a:srgbClr val="99CCFF"/>
    <a:srgbClr val="CCECFF"/>
    <a:srgbClr val="FFCC00"/>
    <a:srgbClr val="FFFF00"/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126" autoAdjust="0"/>
    <p:restoredTop sz="94660" autoAdjust="0"/>
  </p:normalViewPr>
  <p:slideViewPr>
    <p:cSldViewPr snapToGrid="0" snapToObjects="1">
      <p:cViewPr>
        <p:scale>
          <a:sx n="75" d="100"/>
          <a:sy n="75" d="100"/>
        </p:scale>
        <p:origin x="-53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-1728" y="-78"/>
      </p:cViewPr>
      <p:guideLst>
        <p:guide orient="horz" pos="2909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10.xml"/><Relationship Id="rId1" Type="http://schemas.openxmlformats.org/officeDocument/2006/relationships/slide" Target="slides/slide6.xml"/><Relationship Id="rId6" Type="http://schemas.openxmlformats.org/officeDocument/2006/relationships/slide" Target="slides/slide14.xml"/><Relationship Id="rId5" Type="http://schemas.openxmlformats.org/officeDocument/2006/relationships/slide" Target="slides/slide13.xml"/><Relationship Id="rId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34" tIns="44516" rIns="89034" bIns="44516" numCol="1" anchor="t" anchorCtr="0" compatLnSpc="1">
            <a:prstTxWarp prst="textNoShape">
              <a:avLst/>
            </a:prstTxWarp>
          </a:bodyPr>
          <a:lstStyle>
            <a:lvl1pPr defTabSz="89051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dirty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34" tIns="44516" rIns="89034" bIns="44516" numCol="1" anchor="t" anchorCtr="0" compatLnSpc="1">
            <a:prstTxWarp prst="textNoShape">
              <a:avLst/>
            </a:prstTxWarp>
          </a:bodyPr>
          <a:lstStyle>
            <a:lvl1pPr algn="r" defTabSz="89051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dirty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34" tIns="44516" rIns="89034" bIns="44516" numCol="1" anchor="b" anchorCtr="0" compatLnSpc="1">
            <a:prstTxWarp prst="textNoShape">
              <a:avLst/>
            </a:prstTxWarp>
          </a:bodyPr>
          <a:lstStyle>
            <a:lvl1pPr defTabSz="89051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dirty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34" tIns="44516" rIns="89034" bIns="44516" numCol="1" anchor="b" anchorCtr="0" compatLnSpc="1">
            <a:prstTxWarp prst="textNoShape">
              <a:avLst/>
            </a:prstTxWarp>
          </a:bodyPr>
          <a:lstStyle>
            <a:lvl1pPr algn="r" defTabSz="89051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28256EAE-F010-4E15-921A-7F8B410E31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34" tIns="44516" rIns="89034" bIns="44516" numCol="1" anchor="t" anchorCtr="0" compatLnSpc="1">
            <a:prstTxWarp prst="textNoShape">
              <a:avLst/>
            </a:prstTxWarp>
          </a:bodyPr>
          <a:lstStyle>
            <a:lvl1pPr defTabSz="89051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dirty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34" tIns="44516" rIns="89034" bIns="44516" numCol="1" anchor="t" anchorCtr="0" compatLnSpc="1">
            <a:prstTxWarp prst="textNoShape">
              <a:avLst/>
            </a:prstTxWarp>
          </a:bodyPr>
          <a:lstStyle>
            <a:lvl1pPr algn="r" defTabSz="89051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dirty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3738"/>
            <a:ext cx="4611688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6263"/>
            <a:ext cx="50863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34" tIns="44516" rIns="89034" bIns="44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34" tIns="44516" rIns="89034" bIns="44516" numCol="1" anchor="b" anchorCtr="0" compatLnSpc="1">
            <a:prstTxWarp prst="textNoShape">
              <a:avLst/>
            </a:prstTxWarp>
          </a:bodyPr>
          <a:lstStyle>
            <a:lvl1pPr defTabSz="89051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dirty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34" tIns="44516" rIns="89034" bIns="44516" numCol="1" anchor="b" anchorCtr="0" compatLnSpc="1">
            <a:prstTxWarp prst="textNoShape">
              <a:avLst/>
            </a:prstTxWarp>
          </a:bodyPr>
          <a:lstStyle>
            <a:lvl1pPr algn="r" defTabSz="89051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A70BFD5E-0C93-46B1-82FF-3F8FC93FD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11.sldx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PowerPoint_Slide22.sldx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PowerPoint_Slide33.sldx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PowerPoint_Slide44.sldx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Microsoft_Office_PowerPoint_Slide66.sldx"/><Relationship Id="rId4" Type="http://schemas.openxmlformats.org/officeDocument/2006/relationships/package" Target="../embeddings/Microsoft_Office_PowerPoint_Slide55.sldx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000"/>
            <a:fld id="{61D0B59A-A8D3-4D9B-87AF-F8F11CA56202}" type="slidenum">
              <a:rPr lang="en-US" smtClean="0"/>
              <a:pPr defTabSz="889000"/>
              <a:t>1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3925" y="4386263"/>
            <a:ext cx="5086350" cy="4151312"/>
          </a:xfrm>
          <a:noFill/>
          <a:ln/>
        </p:spPr>
        <p:txBody>
          <a:bodyPr/>
          <a:lstStyle/>
          <a:p>
            <a:endParaRPr lang="en-US" sz="280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775" y="307975"/>
            <a:ext cx="6510338" cy="523875"/>
          </a:xfrm>
          <a:prstGeom prst="rect">
            <a:avLst/>
          </a:prstGeom>
          <a:noFill/>
        </p:spPr>
        <p:txBody>
          <a:bodyPr lIns="92537" tIns="46269" rIns="92537" bIns="46269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55700" y="307975"/>
          <a:ext cx="4621213" cy="3471863"/>
        </p:xfrm>
        <a:graphic>
          <a:graphicData uri="http://schemas.openxmlformats.org/presentationml/2006/ole">
            <p:oleObj spid="_x0000_s1026" name="Slide" r:id="rId4" imgW="4570330" imgH="3427437" progId="">
              <p:embed/>
            </p:oleObj>
          </a:graphicData>
        </a:graphic>
      </p:graphicFrame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000"/>
            <a:fld id="{CA8CCE49-0652-4CF2-9C0F-D9FFD65BA194}" type="slidenum">
              <a:rPr lang="en-US" smtClean="0"/>
              <a:pPr defTabSz="889000"/>
              <a:t>10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06425"/>
            <a:ext cx="4616450" cy="346233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619625"/>
            <a:ext cx="5086350" cy="415131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000"/>
            <a:fld id="{97B9FD42-5F43-4F52-878D-C0729D51B457}" type="slidenum">
              <a:rPr lang="en-US" smtClean="0"/>
              <a:pPr defTabSz="889000"/>
              <a:t>11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354013"/>
            <a:ext cx="4616450" cy="3462337"/>
          </a:xfrm>
          <a:ln/>
        </p:spPr>
      </p:sp>
      <p:sp>
        <p:nvSpPr>
          <p:cNvPr id="43011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000"/>
            <a:fld id="{1DF814B6-4962-4DBA-8B3B-B9D1664D07B5}" type="slidenum">
              <a:rPr lang="en-US" smtClean="0"/>
              <a:pPr defTabSz="889000"/>
              <a:t>12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573088"/>
            <a:ext cx="4616450" cy="346233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619625"/>
            <a:ext cx="5086350" cy="415131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000"/>
            <a:fld id="{03E0D4F6-E966-43BB-A0CD-E930C45B96C5}" type="slidenum">
              <a:rPr lang="en-US" smtClean="0"/>
              <a:pPr defTabSz="889000"/>
              <a:t>13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471488"/>
            <a:ext cx="4616450" cy="3462337"/>
          </a:xfrm>
          <a:ln/>
        </p:spPr>
      </p:sp>
      <p:sp>
        <p:nvSpPr>
          <p:cNvPr id="47107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000"/>
            <a:fld id="{D845A44C-0D68-4F61-AFF8-BAB713B093DB}" type="slidenum">
              <a:rPr lang="en-US" smtClean="0"/>
              <a:pPr defTabSz="889000"/>
              <a:t>14</a:t>
            </a:fld>
            <a:endParaRPr lang="en-US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579438"/>
            <a:ext cx="4616450" cy="3462337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8" y="4386263"/>
            <a:ext cx="5086350" cy="415131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000"/>
            <a:fld id="{9A9300B5-B46A-4E2F-8BD1-FD41F7D1B919}" type="slidenum">
              <a:rPr lang="en-US" smtClean="0"/>
              <a:pPr defTabSz="889000"/>
              <a:t>2</a:t>
            </a:fld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222250" y="231775"/>
            <a:ext cx="6489700" cy="523875"/>
          </a:xfrm>
          <a:prstGeom prst="rect">
            <a:avLst/>
          </a:prstGeom>
          <a:noFill/>
        </p:spPr>
        <p:txBody>
          <a:bodyPr lIns="92537" tIns="46269" rIns="92537" bIns="46269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55700" y="231775"/>
          <a:ext cx="4621213" cy="3470275"/>
        </p:xfrm>
        <a:graphic>
          <a:graphicData uri="http://schemas.openxmlformats.org/presentationml/2006/ole">
            <p:oleObj spid="_x0000_s2050" name="Slide" r:id="rId4" imgW="4570330" imgH="3427437" progId="">
              <p:embed/>
            </p:oleObj>
          </a:graphicData>
        </a:graphic>
      </p:graphicFrame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000"/>
            <a:fld id="{D6E3E0A9-A82E-4E77-B3E8-18EABE17C79F}" type="slidenum">
              <a:rPr lang="en-US" smtClean="0"/>
              <a:pPr defTabSz="889000"/>
              <a:t>3</a:t>
            </a:fld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923925" y="336550"/>
            <a:ext cx="5086350" cy="523875"/>
          </a:xfrm>
          <a:prstGeom prst="rect">
            <a:avLst/>
          </a:prstGeom>
          <a:noFill/>
        </p:spPr>
        <p:txBody>
          <a:bodyPr lIns="92537" tIns="46269" rIns="92537" bIns="46269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55700" y="336550"/>
          <a:ext cx="4621213" cy="3471863"/>
        </p:xfrm>
        <a:graphic>
          <a:graphicData uri="http://schemas.openxmlformats.org/presentationml/2006/ole">
            <p:oleObj spid="_x0000_s3074" name="Slide" r:id="rId4" imgW="4570330" imgH="3427437" progId="">
              <p:embed/>
            </p:oleObj>
          </a:graphicData>
        </a:graphic>
      </p:graphicFrame>
      <p:sp>
        <p:nvSpPr>
          <p:cNvPr id="3077" name="Notes Placeholder 6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000"/>
            <a:fld id="{5B2F197A-2343-4940-890B-FCAC2A5F0E27}" type="slidenum">
              <a:rPr lang="en-US" smtClean="0"/>
              <a:pPr defTabSz="889000"/>
              <a:t>4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354013"/>
            <a:ext cx="4613275" cy="3460750"/>
          </a:xfrm>
          <a:ln/>
        </p:spPr>
      </p:sp>
      <p:sp>
        <p:nvSpPr>
          <p:cNvPr id="26627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000"/>
            <a:fld id="{3BD1B45F-709A-45E7-9F2E-FABFE1BE05C4}" type="slidenum">
              <a:rPr lang="en-US" smtClean="0"/>
              <a:pPr defTabSz="889000"/>
              <a:t>5</a:t>
            </a:fld>
            <a:endParaRPr lang="en-US" smtClean="0"/>
          </a:p>
        </p:txBody>
      </p:sp>
      <p:sp>
        <p:nvSpPr>
          <p:cNvPr id="28675" name="Notes Placeholder 4"/>
          <p:cNvSpPr>
            <a:spLocks noGrp="1"/>
          </p:cNvSpPr>
          <p:nvPr>
            <p:ph type="body" sz="quarter" idx="1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000"/>
            <a:fld id="{D9BCD560-8D48-47D0-BD5B-81776DB83B1F}" type="slidenum">
              <a:rPr lang="en-US" smtClean="0"/>
              <a:pPr defTabSz="889000"/>
              <a:t>6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234950"/>
            <a:ext cx="4616450" cy="3462338"/>
          </a:xfrm>
          <a:ln/>
        </p:spPr>
      </p:sp>
      <p:sp>
        <p:nvSpPr>
          <p:cNvPr id="30723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000"/>
            <a:fld id="{F8E7E413-F53A-45F5-B9B7-35F9BEA372AF}" type="slidenum">
              <a:rPr lang="en-US" smtClean="0"/>
              <a:pPr defTabSz="889000"/>
              <a:t>7</a:t>
            </a:fld>
            <a:endParaRPr lang="en-US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55700" y="336550"/>
          <a:ext cx="4621213" cy="3471863"/>
        </p:xfrm>
        <a:graphic>
          <a:graphicData uri="http://schemas.openxmlformats.org/presentationml/2006/ole">
            <p:oleObj spid="_x0000_s4098" name="Slide" r:id="rId4" imgW="4570330" imgH="3427437" progId="">
              <p:embed/>
            </p:oleObj>
          </a:graphicData>
        </a:graphic>
      </p:graphicFrame>
      <p:sp>
        <p:nvSpPr>
          <p:cNvPr id="4100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000"/>
            <a:fld id="{8A3928A4-8448-440A-AB00-2FD0A3F0BE7A}" type="slidenum">
              <a:rPr lang="en-US" smtClean="0"/>
              <a:pPr defTabSz="889000"/>
              <a:t>8</a:t>
            </a:fld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923925" y="454025"/>
            <a:ext cx="5321300" cy="523875"/>
          </a:xfrm>
          <a:prstGeom prst="rect">
            <a:avLst/>
          </a:prstGeom>
          <a:noFill/>
        </p:spPr>
        <p:txBody>
          <a:bodyPr lIns="92537" tIns="46269" rIns="92537" bIns="46269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000"/>
            <a:fld id="{62BE2CB9-707A-4744-A555-D41AD517BFEF}" type="slidenum">
              <a:rPr lang="en-US" smtClean="0"/>
              <a:pPr defTabSz="889000"/>
              <a:t>9</a:t>
            </a:fld>
            <a:endParaRPr lang="en-US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155700" y="454025"/>
          <a:ext cx="4621213" cy="3470275"/>
        </p:xfrm>
        <a:graphic>
          <a:graphicData uri="http://schemas.openxmlformats.org/presentationml/2006/ole">
            <p:oleObj spid="_x0000_s6146" name="Slide" r:id="rId4" imgW="4570330" imgH="3427437" progId="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155700" y="4459288"/>
          <a:ext cx="4621213" cy="3471862"/>
        </p:xfrm>
        <a:graphic>
          <a:graphicData uri="http://schemas.openxmlformats.org/presentationml/2006/ole">
            <p:oleObj spid="_x0000_s6147" name="Slide" r:id="rId5" imgW="4570330" imgH="3427437" progId="">
              <p:embed/>
            </p:oleObj>
          </a:graphicData>
        </a:graphic>
      </p:graphicFrame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A305F1-A88D-4624-B704-E073668940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C702C-EAEF-4C87-87EB-B8DCB00CB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50575-437D-4B0E-82BA-8F6BCC6D1D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43000" y="609600"/>
            <a:ext cx="7799388" cy="5451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CC402-1A04-40D7-AA72-AF5B80C60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6F90C-B243-4FA8-AB36-76D852AC85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09169-F4E6-455D-B2CF-A136AD90A3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1111-C39D-46A4-AE60-676E5DF3D6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4272D-83E4-44F4-A180-3DC0DCA257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5FF5D-458D-4702-B372-23A30FABA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C5D1C-7F1F-4FBC-82B8-34642C6B47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DF091-C501-4F7A-A3EF-76DEAE9A25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DF151-3747-40BE-830F-72195002F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441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8435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 dirty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 dirty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30AF3CC-C514-40AB-AF9C-8F1930B94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1374775" y="1235075"/>
            <a:ext cx="64992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Application Update of ANI Guideline 07-01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Potential for Unmonitored &amp; Unplanned Off-Site Releases of Radioactive Material”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067050" y="3556000"/>
            <a:ext cx="31051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>
                <a:solidFill>
                  <a:schemeClr val="tx1"/>
                </a:solidFill>
              </a:rPr>
              <a:t>William Wendland, P.E.</a:t>
            </a:r>
          </a:p>
          <a:p>
            <a:pPr algn="ctr">
              <a:spcBef>
                <a:spcPct val="50000"/>
              </a:spcBef>
            </a:pPr>
            <a:r>
              <a:rPr lang="en-US" sz="1600" i="1">
                <a:solidFill>
                  <a:schemeClr val="tx1"/>
                </a:solidFill>
              </a:rPr>
              <a:t>American Nuclear Insurers      Glastonbury, Connecticut USA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7010400" y="304800"/>
            <a:ext cx="144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Charlotte, NC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June  2008</a:t>
            </a:r>
          </a:p>
        </p:txBody>
      </p: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1219200" y="838200"/>
            <a:ext cx="2133600" cy="4724400"/>
            <a:chOff x="624" y="432"/>
            <a:chExt cx="1632" cy="3072"/>
          </a:xfrm>
        </p:grpSpPr>
        <p:grpSp>
          <p:nvGrpSpPr>
            <p:cNvPr id="16411" name="Group 7"/>
            <p:cNvGrpSpPr>
              <a:grpSpLocks/>
            </p:cNvGrpSpPr>
            <p:nvPr/>
          </p:nvGrpSpPr>
          <p:grpSpPr bwMode="auto">
            <a:xfrm>
              <a:off x="720" y="528"/>
              <a:ext cx="1536" cy="2880"/>
              <a:chOff x="720" y="528"/>
              <a:chExt cx="1536" cy="2880"/>
            </a:xfrm>
          </p:grpSpPr>
          <p:sp>
            <p:nvSpPr>
              <p:cNvPr id="256008" name="Line 8"/>
              <p:cNvSpPr>
                <a:spLocks noChangeShapeType="1"/>
              </p:cNvSpPr>
              <p:nvPr/>
            </p:nvSpPr>
            <p:spPr bwMode="auto">
              <a:xfrm flipH="1">
                <a:off x="720" y="528"/>
                <a:ext cx="15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009" name="Line 9"/>
              <p:cNvSpPr>
                <a:spLocks noChangeShapeType="1"/>
              </p:cNvSpPr>
              <p:nvPr/>
            </p:nvSpPr>
            <p:spPr bwMode="auto">
              <a:xfrm>
                <a:off x="720" y="528"/>
                <a:ext cx="0" cy="28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010" name="Line 10"/>
              <p:cNvSpPr>
                <a:spLocks noChangeShapeType="1"/>
              </p:cNvSpPr>
              <p:nvPr/>
            </p:nvSpPr>
            <p:spPr bwMode="auto">
              <a:xfrm flipH="1">
                <a:off x="720" y="3408"/>
                <a:ext cx="15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412" name="Group 11"/>
            <p:cNvGrpSpPr>
              <a:grpSpLocks/>
            </p:cNvGrpSpPr>
            <p:nvPr/>
          </p:nvGrpSpPr>
          <p:grpSpPr bwMode="auto">
            <a:xfrm>
              <a:off x="672" y="480"/>
              <a:ext cx="1584" cy="2976"/>
              <a:chOff x="720" y="528"/>
              <a:chExt cx="1536" cy="2880"/>
            </a:xfrm>
          </p:grpSpPr>
          <p:sp>
            <p:nvSpPr>
              <p:cNvPr id="256012" name="Line 12"/>
              <p:cNvSpPr>
                <a:spLocks noChangeShapeType="1"/>
              </p:cNvSpPr>
              <p:nvPr/>
            </p:nvSpPr>
            <p:spPr bwMode="auto">
              <a:xfrm flipH="1">
                <a:off x="721" y="528"/>
                <a:ext cx="153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013" name="Line 13"/>
              <p:cNvSpPr>
                <a:spLocks noChangeShapeType="1"/>
              </p:cNvSpPr>
              <p:nvPr/>
            </p:nvSpPr>
            <p:spPr bwMode="auto">
              <a:xfrm>
                <a:off x="721" y="528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014" name="Line 14"/>
              <p:cNvSpPr>
                <a:spLocks noChangeShapeType="1"/>
              </p:cNvSpPr>
              <p:nvPr/>
            </p:nvSpPr>
            <p:spPr bwMode="auto">
              <a:xfrm flipH="1">
                <a:off x="721" y="3408"/>
                <a:ext cx="153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413" name="Group 15"/>
            <p:cNvGrpSpPr>
              <a:grpSpLocks/>
            </p:cNvGrpSpPr>
            <p:nvPr/>
          </p:nvGrpSpPr>
          <p:grpSpPr bwMode="auto">
            <a:xfrm>
              <a:off x="624" y="432"/>
              <a:ext cx="1632" cy="3072"/>
              <a:chOff x="720" y="528"/>
              <a:chExt cx="1536" cy="2880"/>
            </a:xfrm>
          </p:grpSpPr>
          <p:sp>
            <p:nvSpPr>
              <p:cNvPr id="256016" name="Line 16"/>
              <p:cNvSpPr>
                <a:spLocks noChangeShapeType="1"/>
              </p:cNvSpPr>
              <p:nvPr/>
            </p:nvSpPr>
            <p:spPr bwMode="auto">
              <a:xfrm flipH="1">
                <a:off x="720" y="528"/>
                <a:ext cx="153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017" name="Line 17"/>
              <p:cNvSpPr>
                <a:spLocks noChangeShapeType="1"/>
              </p:cNvSpPr>
              <p:nvPr/>
            </p:nvSpPr>
            <p:spPr bwMode="auto">
              <a:xfrm>
                <a:off x="720" y="528"/>
                <a:ext cx="0" cy="288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018" name="Line 18"/>
              <p:cNvSpPr>
                <a:spLocks noChangeShapeType="1"/>
              </p:cNvSpPr>
              <p:nvPr/>
            </p:nvSpPr>
            <p:spPr bwMode="auto">
              <a:xfrm flipH="1">
                <a:off x="720" y="3408"/>
                <a:ext cx="153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6389" name="Group 19"/>
          <p:cNvGrpSpPr>
            <a:grpSpLocks/>
          </p:cNvGrpSpPr>
          <p:nvPr/>
        </p:nvGrpSpPr>
        <p:grpSpPr bwMode="auto">
          <a:xfrm flipH="1">
            <a:off x="5867400" y="838200"/>
            <a:ext cx="2133600" cy="4724400"/>
            <a:chOff x="624" y="432"/>
            <a:chExt cx="1632" cy="3072"/>
          </a:xfrm>
        </p:grpSpPr>
        <p:grpSp>
          <p:nvGrpSpPr>
            <p:cNvPr id="16399" name="Group 20"/>
            <p:cNvGrpSpPr>
              <a:grpSpLocks/>
            </p:cNvGrpSpPr>
            <p:nvPr/>
          </p:nvGrpSpPr>
          <p:grpSpPr bwMode="auto">
            <a:xfrm>
              <a:off x="720" y="528"/>
              <a:ext cx="1536" cy="2880"/>
              <a:chOff x="720" y="528"/>
              <a:chExt cx="1536" cy="2880"/>
            </a:xfrm>
          </p:grpSpPr>
          <p:sp>
            <p:nvSpPr>
              <p:cNvPr id="256021" name="Line 21"/>
              <p:cNvSpPr>
                <a:spLocks noChangeShapeType="1"/>
              </p:cNvSpPr>
              <p:nvPr/>
            </p:nvSpPr>
            <p:spPr bwMode="auto">
              <a:xfrm flipH="1">
                <a:off x="720" y="528"/>
                <a:ext cx="15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022" name="Line 22"/>
              <p:cNvSpPr>
                <a:spLocks noChangeShapeType="1"/>
              </p:cNvSpPr>
              <p:nvPr/>
            </p:nvSpPr>
            <p:spPr bwMode="auto">
              <a:xfrm>
                <a:off x="720" y="528"/>
                <a:ext cx="0" cy="28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023" name="Line 23"/>
              <p:cNvSpPr>
                <a:spLocks noChangeShapeType="1"/>
              </p:cNvSpPr>
              <p:nvPr/>
            </p:nvSpPr>
            <p:spPr bwMode="auto">
              <a:xfrm flipH="1">
                <a:off x="720" y="3408"/>
                <a:ext cx="15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400" name="Group 24"/>
            <p:cNvGrpSpPr>
              <a:grpSpLocks/>
            </p:cNvGrpSpPr>
            <p:nvPr/>
          </p:nvGrpSpPr>
          <p:grpSpPr bwMode="auto">
            <a:xfrm>
              <a:off x="672" y="480"/>
              <a:ext cx="1584" cy="2976"/>
              <a:chOff x="720" y="528"/>
              <a:chExt cx="1536" cy="2880"/>
            </a:xfrm>
          </p:grpSpPr>
          <p:sp>
            <p:nvSpPr>
              <p:cNvPr id="256025" name="Line 25"/>
              <p:cNvSpPr>
                <a:spLocks noChangeShapeType="1"/>
              </p:cNvSpPr>
              <p:nvPr/>
            </p:nvSpPr>
            <p:spPr bwMode="auto">
              <a:xfrm flipH="1">
                <a:off x="721" y="528"/>
                <a:ext cx="153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026" name="Line 26"/>
              <p:cNvSpPr>
                <a:spLocks noChangeShapeType="1"/>
              </p:cNvSpPr>
              <p:nvPr/>
            </p:nvSpPr>
            <p:spPr bwMode="auto">
              <a:xfrm>
                <a:off x="721" y="528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027" name="Line 27"/>
              <p:cNvSpPr>
                <a:spLocks noChangeShapeType="1"/>
              </p:cNvSpPr>
              <p:nvPr/>
            </p:nvSpPr>
            <p:spPr bwMode="auto">
              <a:xfrm flipH="1">
                <a:off x="721" y="3408"/>
                <a:ext cx="153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401" name="Group 28"/>
            <p:cNvGrpSpPr>
              <a:grpSpLocks/>
            </p:cNvGrpSpPr>
            <p:nvPr/>
          </p:nvGrpSpPr>
          <p:grpSpPr bwMode="auto">
            <a:xfrm>
              <a:off x="624" y="432"/>
              <a:ext cx="1632" cy="3072"/>
              <a:chOff x="720" y="528"/>
              <a:chExt cx="1536" cy="2880"/>
            </a:xfrm>
          </p:grpSpPr>
          <p:sp>
            <p:nvSpPr>
              <p:cNvPr id="256029" name="Line 29"/>
              <p:cNvSpPr>
                <a:spLocks noChangeShapeType="1"/>
              </p:cNvSpPr>
              <p:nvPr/>
            </p:nvSpPr>
            <p:spPr bwMode="auto">
              <a:xfrm flipH="1">
                <a:off x="720" y="528"/>
                <a:ext cx="153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030" name="Line 30"/>
              <p:cNvSpPr>
                <a:spLocks noChangeShapeType="1"/>
              </p:cNvSpPr>
              <p:nvPr/>
            </p:nvSpPr>
            <p:spPr bwMode="auto">
              <a:xfrm>
                <a:off x="720" y="528"/>
                <a:ext cx="0" cy="288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031" name="Line 31"/>
              <p:cNvSpPr>
                <a:spLocks noChangeShapeType="1"/>
              </p:cNvSpPr>
              <p:nvPr/>
            </p:nvSpPr>
            <p:spPr bwMode="auto">
              <a:xfrm flipH="1">
                <a:off x="720" y="3408"/>
                <a:ext cx="153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v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6390" name="Text Box 32"/>
          <p:cNvSpPr txBox="1">
            <a:spLocks noChangeArrowheads="1"/>
          </p:cNvSpPr>
          <p:nvPr/>
        </p:nvSpPr>
        <p:spPr bwMode="auto">
          <a:xfrm>
            <a:off x="1779588" y="731838"/>
            <a:ext cx="5680075" cy="3667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1">
                <a:solidFill>
                  <a:schemeClr val="tx1"/>
                </a:solidFill>
              </a:rPr>
              <a:t>“ RETS – REMP Workshop 2008”</a:t>
            </a:r>
          </a:p>
        </p:txBody>
      </p:sp>
      <p:grpSp>
        <p:nvGrpSpPr>
          <p:cNvPr id="16391" name="Group 41"/>
          <p:cNvGrpSpPr>
            <a:grpSpLocks/>
          </p:cNvGrpSpPr>
          <p:nvPr/>
        </p:nvGrpSpPr>
        <p:grpSpPr bwMode="auto">
          <a:xfrm>
            <a:off x="3906838" y="5033963"/>
            <a:ext cx="1425575" cy="665162"/>
            <a:chOff x="2461" y="3171"/>
            <a:chExt cx="898" cy="419"/>
          </a:xfrm>
        </p:grpSpPr>
        <p:sp>
          <p:nvSpPr>
            <p:cNvPr id="256033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461" y="3171"/>
              <a:ext cx="898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35" name="Rectangle 35"/>
            <p:cNvSpPr>
              <a:spLocks noChangeArrowheads="1"/>
            </p:cNvSpPr>
            <p:nvPr/>
          </p:nvSpPr>
          <p:spPr bwMode="auto">
            <a:xfrm>
              <a:off x="2838" y="3228"/>
              <a:ext cx="51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  <a:tabLst>
                  <a:tab pos="739775" algn="l"/>
                </a:tabLs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charset="0"/>
                </a:rPr>
                <a:t>AMERICAN</a:t>
              </a:r>
              <a:endPara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838" y="3343"/>
              <a:ext cx="46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  <a:tabLst>
                  <a:tab pos="739775" algn="l"/>
                </a:tabLs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charset="0"/>
                </a:rPr>
                <a:t>NUCLEAR</a:t>
              </a:r>
              <a:endPara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037" name="Rectangle 37"/>
            <p:cNvSpPr>
              <a:spLocks noChangeArrowheads="1"/>
            </p:cNvSpPr>
            <p:nvPr/>
          </p:nvSpPr>
          <p:spPr bwMode="auto">
            <a:xfrm>
              <a:off x="2838" y="3458"/>
              <a:ext cx="49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  <a:tabLst>
                  <a:tab pos="739775" algn="l"/>
                </a:tabLs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charset="0"/>
                </a:rPr>
                <a:t>INSURERS</a:t>
              </a:r>
              <a:endPara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038" name="Freeform 38"/>
            <p:cNvSpPr>
              <a:spLocks/>
            </p:cNvSpPr>
            <p:nvPr/>
          </p:nvSpPr>
          <p:spPr bwMode="auto">
            <a:xfrm>
              <a:off x="2541" y="3349"/>
              <a:ext cx="42" cy="1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235"/>
                </a:cxn>
                <a:cxn ang="0">
                  <a:pos x="83" y="235"/>
                </a:cxn>
                <a:cxn ang="0">
                  <a:pos x="83" y="0"/>
                </a:cxn>
              </a:cxnLst>
              <a:rect l="0" t="0" r="r" b="b"/>
              <a:pathLst>
                <a:path w="83" h="235">
                  <a:moveTo>
                    <a:pt x="83" y="0"/>
                  </a:moveTo>
                  <a:lnTo>
                    <a:pt x="0" y="235"/>
                  </a:lnTo>
                  <a:lnTo>
                    <a:pt x="83" y="235"/>
                  </a:lnTo>
                  <a:lnTo>
                    <a:pt x="83" y="0"/>
                  </a:lnTo>
                </a:path>
              </a:pathLst>
            </a:custGeom>
            <a:noFill/>
            <a:ln w="23876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39" name="Rectangle 39"/>
            <p:cNvSpPr>
              <a:spLocks noChangeArrowheads="1"/>
            </p:cNvSpPr>
            <p:nvPr/>
          </p:nvSpPr>
          <p:spPr bwMode="auto">
            <a:xfrm>
              <a:off x="2722" y="3182"/>
              <a:ext cx="31" cy="35"/>
            </a:xfrm>
            <a:prstGeom prst="rect">
              <a:avLst/>
            </a:prstGeom>
            <a:noFill/>
            <a:ln w="23876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40" name="Freeform 40"/>
            <p:cNvSpPr>
              <a:spLocks/>
            </p:cNvSpPr>
            <p:nvPr/>
          </p:nvSpPr>
          <p:spPr bwMode="auto">
            <a:xfrm>
              <a:off x="2468" y="3254"/>
              <a:ext cx="292" cy="291"/>
            </a:xfrm>
            <a:custGeom>
              <a:avLst/>
              <a:gdLst/>
              <a:ahLst/>
              <a:cxnLst>
                <a:cxn ang="0">
                  <a:pos x="122" y="494"/>
                </a:cxn>
                <a:cxn ang="0">
                  <a:pos x="90" y="583"/>
                </a:cxn>
                <a:cxn ang="0">
                  <a:pos x="0" y="583"/>
                </a:cxn>
                <a:cxn ang="0">
                  <a:pos x="205" y="0"/>
                </a:cxn>
                <a:cxn ang="0">
                  <a:pos x="351" y="0"/>
                </a:cxn>
                <a:cxn ang="0">
                  <a:pos x="496" y="405"/>
                </a:cxn>
                <a:cxn ang="0">
                  <a:pos x="496" y="0"/>
                </a:cxn>
                <a:cxn ang="0">
                  <a:pos x="584" y="0"/>
                </a:cxn>
                <a:cxn ang="0">
                  <a:pos x="584" y="583"/>
                </a:cxn>
                <a:cxn ang="0">
                  <a:pos x="458" y="583"/>
                </a:cxn>
                <a:cxn ang="0">
                  <a:pos x="320" y="186"/>
                </a:cxn>
                <a:cxn ang="0">
                  <a:pos x="320" y="583"/>
                </a:cxn>
                <a:cxn ang="0">
                  <a:pos x="231" y="583"/>
                </a:cxn>
                <a:cxn ang="0">
                  <a:pos x="231" y="494"/>
                </a:cxn>
                <a:cxn ang="0">
                  <a:pos x="117" y="494"/>
                </a:cxn>
              </a:cxnLst>
              <a:rect l="0" t="0" r="r" b="b"/>
              <a:pathLst>
                <a:path w="584" h="583">
                  <a:moveTo>
                    <a:pt x="122" y="494"/>
                  </a:moveTo>
                  <a:lnTo>
                    <a:pt x="90" y="583"/>
                  </a:lnTo>
                  <a:lnTo>
                    <a:pt x="0" y="583"/>
                  </a:lnTo>
                  <a:lnTo>
                    <a:pt x="205" y="0"/>
                  </a:lnTo>
                  <a:lnTo>
                    <a:pt x="351" y="0"/>
                  </a:lnTo>
                  <a:lnTo>
                    <a:pt x="496" y="405"/>
                  </a:lnTo>
                  <a:lnTo>
                    <a:pt x="496" y="0"/>
                  </a:lnTo>
                  <a:lnTo>
                    <a:pt x="584" y="0"/>
                  </a:lnTo>
                  <a:lnTo>
                    <a:pt x="584" y="583"/>
                  </a:lnTo>
                  <a:lnTo>
                    <a:pt x="458" y="583"/>
                  </a:lnTo>
                  <a:lnTo>
                    <a:pt x="320" y="186"/>
                  </a:lnTo>
                  <a:lnTo>
                    <a:pt x="320" y="583"/>
                  </a:lnTo>
                  <a:lnTo>
                    <a:pt x="231" y="583"/>
                  </a:lnTo>
                  <a:lnTo>
                    <a:pt x="231" y="494"/>
                  </a:lnTo>
                  <a:lnTo>
                    <a:pt x="117" y="494"/>
                  </a:lnTo>
                </a:path>
              </a:pathLst>
            </a:custGeom>
            <a:noFill/>
            <a:ln w="23876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1066800" y="1739900"/>
            <a:ext cx="7696200" cy="3644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705485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ED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ydian" pitchFamily="34" charset="0"/>
              </a:rPr>
              <a:t>Historic Industry Experience  </a:t>
            </a:r>
            <a:endParaRPr lang="en-US" sz="3200" b="1" dirty="0">
              <a:solidFill>
                <a:srgbClr val="FFED2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ydian" pitchFamily="34" charset="0"/>
            </a:endParaRPr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04888" y="1955800"/>
            <a:ext cx="7808912" cy="34798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b="1" dirty="0"/>
              <a:t>Many sites installed wells to monitor for leaks to groundwater at ANI request. </a:t>
            </a:r>
          </a:p>
          <a:p>
            <a:pPr marL="1006475" lvl="1" indent="-374650" eaLnBrk="1" hangingPunct="1">
              <a:lnSpc>
                <a:spcPct val="110000"/>
              </a:lnSpc>
              <a:buClr>
                <a:schemeClr val="tx1"/>
              </a:buClr>
              <a:buSzPct val="85000"/>
              <a:buFontTx/>
              <a:buChar char="•"/>
              <a:defRPr/>
            </a:pPr>
            <a:r>
              <a:rPr lang="en-US" sz="2200" b="1" dirty="0"/>
              <a:t>ANI Recommendations </a:t>
            </a:r>
          </a:p>
          <a:p>
            <a:pPr marL="1006475" lvl="1" indent="-374650" eaLnBrk="1" hangingPunct="1">
              <a:lnSpc>
                <a:spcPct val="110000"/>
              </a:lnSpc>
              <a:buClr>
                <a:schemeClr val="tx1"/>
              </a:buClr>
              <a:buSzPct val="85000"/>
              <a:buFontTx/>
              <a:buChar char="•"/>
              <a:defRPr/>
            </a:pPr>
            <a:r>
              <a:rPr lang="en-US" sz="2200" b="1" dirty="0"/>
              <a:t>Underwriting Adjustments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FF3300"/>
              </a:buClr>
              <a:buSzPct val="85000"/>
              <a:buFont typeface="Wingdings" pitchFamily="2" charset="2"/>
              <a:buNone/>
              <a:defRPr/>
            </a:pPr>
            <a:endParaRPr lang="en-US" sz="2200" b="1" dirty="0"/>
          </a:p>
          <a:p>
            <a:pPr marL="609600" indent="-609600" eaLnBrk="1" hangingPunct="1">
              <a:lnSpc>
                <a:spcPct val="110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b="1" dirty="0"/>
              <a:t>Wells provided indication of piping, pond, tank or SFP integrity breaches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FF3300"/>
              </a:buClr>
              <a:buSzPct val="85000"/>
              <a:buFont typeface="Wingdings" pitchFamily="2" charset="2"/>
              <a:buNone/>
              <a:defRPr/>
            </a:pPr>
            <a:endParaRPr lang="en-US" sz="2400" b="1" dirty="0"/>
          </a:p>
        </p:txBody>
      </p:sp>
      <p:grpSp>
        <p:nvGrpSpPr>
          <p:cNvPr id="39940" name="Group 124"/>
          <p:cNvGrpSpPr>
            <a:grpSpLocks/>
          </p:cNvGrpSpPr>
          <p:nvPr/>
        </p:nvGrpSpPr>
        <p:grpSpPr bwMode="auto">
          <a:xfrm>
            <a:off x="1409700" y="5975350"/>
            <a:ext cx="7105650" cy="534988"/>
            <a:chOff x="888" y="3764"/>
            <a:chExt cx="4476" cy="337"/>
          </a:xfrm>
        </p:grpSpPr>
        <p:sp>
          <p:nvSpPr>
            <p:cNvPr id="441469" name="AutoShape 125"/>
            <p:cNvSpPr>
              <a:spLocks noChangeAspect="1" noChangeArrowheads="1" noTextEdit="1"/>
            </p:cNvSpPr>
            <p:nvPr/>
          </p:nvSpPr>
          <p:spPr bwMode="auto">
            <a:xfrm>
              <a:off x="888" y="3764"/>
              <a:ext cx="447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0" name="Rectangle 126"/>
            <p:cNvSpPr>
              <a:spLocks noChangeArrowheads="1"/>
            </p:cNvSpPr>
            <p:nvPr/>
          </p:nvSpPr>
          <p:spPr bwMode="auto">
            <a:xfrm>
              <a:off x="1197" y="3827"/>
              <a:ext cx="1044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  <a:tabLst>
                  <a:tab pos="739775" algn="l"/>
                </a:tabLst>
                <a:defRPr/>
              </a:pP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"</a:t>
              </a:r>
              <a:r>
                <a:rPr lang="en-US" sz="900" i="1" dirty="0" err="1">
                  <a:solidFill>
                    <a:srgbClr val="FFFFFF"/>
                  </a:solidFill>
                  <a:latin typeface="Arial" charset="0"/>
                </a:rPr>
                <a:t>Rets-Remp</a:t>
              </a: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 Workshop 2008"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1471" name="Rectangle 127"/>
            <p:cNvSpPr>
              <a:spLocks noChangeArrowheads="1"/>
            </p:cNvSpPr>
            <p:nvPr/>
          </p:nvSpPr>
          <p:spPr bwMode="auto">
            <a:xfrm>
              <a:off x="4310" y="3906"/>
              <a:ext cx="3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AMERICAN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1472" name="Rectangle 128"/>
            <p:cNvSpPr>
              <a:spLocks noChangeArrowheads="1"/>
            </p:cNvSpPr>
            <p:nvPr/>
          </p:nvSpPr>
          <p:spPr bwMode="auto">
            <a:xfrm>
              <a:off x="4310" y="3961"/>
              <a:ext cx="30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NUCLEAR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1473" name="Rectangle 129"/>
            <p:cNvSpPr>
              <a:spLocks noChangeArrowheads="1"/>
            </p:cNvSpPr>
            <p:nvPr/>
          </p:nvSpPr>
          <p:spPr bwMode="auto">
            <a:xfrm>
              <a:off x="4310" y="4021"/>
              <a:ext cx="3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INSURERS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1474" name="Freeform 130"/>
            <p:cNvSpPr>
              <a:spLocks/>
            </p:cNvSpPr>
            <p:nvPr/>
          </p:nvSpPr>
          <p:spPr bwMode="auto">
            <a:xfrm>
              <a:off x="4185" y="3979"/>
              <a:ext cx="20" cy="5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115"/>
                </a:cxn>
                <a:cxn ang="0">
                  <a:pos x="41" y="115"/>
                </a:cxn>
                <a:cxn ang="0">
                  <a:pos x="41" y="0"/>
                </a:cxn>
              </a:cxnLst>
              <a:rect l="0" t="0" r="r" b="b"/>
              <a:pathLst>
                <a:path w="41" h="115">
                  <a:moveTo>
                    <a:pt x="41" y="0"/>
                  </a:moveTo>
                  <a:lnTo>
                    <a:pt x="0" y="115"/>
                  </a:lnTo>
                  <a:lnTo>
                    <a:pt x="41" y="115"/>
                  </a:lnTo>
                  <a:lnTo>
                    <a:pt x="41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5" name="Freeform 131"/>
            <p:cNvSpPr>
              <a:spLocks/>
            </p:cNvSpPr>
            <p:nvPr/>
          </p:nvSpPr>
          <p:spPr bwMode="auto">
            <a:xfrm>
              <a:off x="4152" y="3933"/>
              <a:ext cx="136" cy="142"/>
            </a:xfrm>
            <a:custGeom>
              <a:avLst/>
              <a:gdLst/>
              <a:ahLst/>
              <a:cxnLst>
                <a:cxn ang="0">
                  <a:pos x="56" y="245"/>
                </a:cxn>
                <a:cxn ang="0">
                  <a:pos x="44" y="285"/>
                </a:cxn>
                <a:cxn ang="0">
                  <a:pos x="0" y="285"/>
                </a:cxn>
                <a:cxn ang="0">
                  <a:pos x="96" y="0"/>
                </a:cxn>
                <a:cxn ang="0">
                  <a:pos x="165" y="0"/>
                </a:cxn>
                <a:cxn ang="0">
                  <a:pos x="231" y="199"/>
                </a:cxn>
                <a:cxn ang="0">
                  <a:pos x="231" y="0"/>
                </a:cxn>
                <a:cxn ang="0">
                  <a:pos x="273" y="0"/>
                </a:cxn>
                <a:cxn ang="0">
                  <a:pos x="273" y="285"/>
                </a:cxn>
                <a:cxn ang="0">
                  <a:pos x="215" y="285"/>
                </a:cxn>
                <a:cxn ang="0">
                  <a:pos x="150" y="88"/>
                </a:cxn>
                <a:cxn ang="0">
                  <a:pos x="150" y="285"/>
                </a:cxn>
                <a:cxn ang="0">
                  <a:pos x="108" y="285"/>
                </a:cxn>
                <a:cxn ang="0">
                  <a:pos x="108" y="245"/>
                </a:cxn>
                <a:cxn ang="0">
                  <a:pos x="56" y="245"/>
                </a:cxn>
              </a:cxnLst>
              <a:rect l="0" t="0" r="r" b="b"/>
              <a:pathLst>
                <a:path w="273" h="285">
                  <a:moveTo>
                    <a:pt x="56" y="245"/>
                  </a:moveTo>
                  <a:lnTo>
                    <a:pt x="44" y="285"/>
                  </a:lnTo>
                  <a:lnTo>
                    <a:pt x="0" y="285"/>
                  </a:lnTo>
                  <a:lnTo>
                    <a:pt x="96" y="0"/>
                  </a:lnTo>
                  <a:lnTo>
                    <a:pt x="165" y="0"/>
                  </a:lnTo>
                  <a:lnTo>
                    <a:pt x="231" y="199"/>
                  </a:lnTo>
                  <a:lnTo>
                    <a:pt x="231" y="0"/>
                  </a:lnTo>
                  <a:lnTo>
                    <a:pt x="273" y="0"/>
                  </a:lnTo>
                  <a:lnTo>
                    <a:pt x="273" y="285"/>
                  </a:lnTo>
                  <a:lnTo>
                    <a:pt x="215" y="285"/>
                  </a:lnTo>
                  <a:lnTo>
                    <a:pt x="150" y="88"/>
                  </a:lnTo>
                  <a:lnTo>
                    <a:pt x="150" y="285"/>
                  </a:lnTo>
                  <a:lnTo>
                    <a:pt x="108" y="285"/>
                  </a:lnTo>
                  <a:lnTo>
                    <a:pt x="108" y="245"/>
                  </a:lnTo>
                  <a:lnTo>
                    <a:pt x="56" y="24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6" name="Rectangle 132"/>
            <p:cNvSpPr>
              <a:spLocks noChangeArrowheads="1"/>
            </p:cNvSpPr>
            <p:nvPr/>
          </p:nvSpPr>
          <p:spPr bwMode="auto">
            <a:xfrm>
              <a:off x="4270" y="3896"/>
              <a:ext cx="15" cy="1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7" name="Line 133"/>
            <p:cNvSpPr>
              <a:spLocks noChangeShapeType="1"/>
            </p:cNvSpPr>
            <p:nvPr/>
          </p:nvSpPr>
          <p:spPr bwMode="auto">
            <a:xfrm>
              <a:off x="906" y="3868"/>
              <a:ext cx="260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8" name="Line 134"/>
            <p:cNvSpPr>
              <a:spLocks noChangeShapeType="1"/>
            </p:cNvSpPr>
            <p:nvPr/>
          </p:nvSpPr>
          <p:spPr bwMode="auto">
            <a:xfrm flipV="1">
              <a:off x="2256" y="3869"/>
              <a:ext cx="2371" cy="12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9" name="Freeform 135"/>
            <p:cNvSpPr>
              <a:spLocks/>
            </p:cNvSpPr>
            <p:nvPr/>
          </p:nvSpPr>
          <p:spPr bwMode="auto">
            <a:xfrm>
              <a:off x="4671" y="3817"/>
              <a:ext cx="161" cy="192"/>
            </a:xfrm>
            <a:custGeom>
              <a:avLst/>
              <a:gdLst/>
              <a:ahLst/>
              <a:cxnLst>
                <a:cxn ang="0">
                  <a:pos x="13" y="33"/>
                </a:cxn>
                <a:cxn ang="0">
                  <a:pos x="10" y="48"/>
                </a:cxn>
                <a:cxn ang="0">
                  <a:pos x="13" y="58"/>
                </a:cxn>
                <a:cxn ang="0">
                  <a:pos x="17" y="67"/>
                </a:cxn>
                <a:cxn ang="0">
                  <a:pos x="23" y="64"/>
                </a:cxn>
                <a:cxn ang="0">
                  <a:pos x="38" y="48"/>
                </a:cxn>
                <a:cxn ang="0">
                  <a:pos x="52" y="46"/>
                </a:cxn>
                <a:cxn ang="0">
                  <a:pos x="75" y="58"/>
                </a:cxn>
                <a:cxn ang="0">
                  <a:pos x="98" y="79"/>
                </a:cxn>
                <a:cxn ang="0">
                  <a:pos x="105" y="100"/>
                </a:cxn>
                <a:cxn ang="0">
                  <a:pos x="127" y="150"/>
                </a:cxn>
                <a:cxn ang="0">
                  <a:pos x="129" y="144"/>
                </a:cxn>
                <a:cxn ang="0">
                  <a:pos x="152" y="175"/>
                </a:cxn>
                <a:cxn ang="0">
                  <a:pos x="188" y="196"/>
                </a:cxn>
                <a:cxn ang="0">
                  <a:pos x="211" y="213"/>
                </a:cxn>
                <a:cxn ang="0">
                  <a:pos x="213" y="228"/>
                </a:cxn>
                <a:cxn ang="0">
                  <a:pos x="238" y="288"/>
                </a:cxn>
                <a:cxn ang="0">
                  <a:pos x="232" y="355"/>
                </a:cxn>
                <a:cxn ang="0">
                  <a:pos x="230" y="383"/>
                </a:cxn>
                <a:cxn ang="0">
                  <a:pos x="244" y="372"/>
                </a:cxn>
                <a:cxn ang="0">
                  <a:pos x="257" y="343"/>
                </a:cxn>
                <a:cxn ang="0">
                  <a:pos x="278" y="322"/>
                </a:cxn>
                <a:cxn ang="0">
                  <a:pos x="315" y="266"/>
                </a:cxn>
                <a:cxn ang="0">
                  <a:pos x="294" y="232"/>
                </a:cxn>
                <a:cxn ang="0">
                  <a:pos x="269" y="215"/>
                </a:cxn>
                <a:cxn ang="0">
                  <a:pos x="234" y="203"/>
                </a:cxn>
                <a:cxn ang="0">
                  <a:pos x="211" y="207"/>
                </a:cxn>
                <a:cxn ang="0">
                  <a:pos x="194" y="184"/>
                </a:cxn>
                <a:cxn ang="0">
                  <a:pos x="169" y="173"/>
                </a:cxn>
                <a:cxn ang="0">
                  <a:pos x="192" y="150"/>
                </a:cxn>
                <a:cxn ang="0">
                  <a:pos x="211" y="163"/>
                </a:cxn>
                <a:cxn ang="0">
                  <a:pos x="225" y="129"/>
                </a:cxn>
                <a:cxn ang="0">
                  <a:pos x="248" y="106"/>
                </a:cxn>
                <a:cxn ang="0">
                  <a:pos x="249" y="109"/>
                </a:cxn>
                <a:cxn ang="0">
                  <a:pos x="253" y="100"/>
                </a:cxn>
                <a:cxn ang="0">
                  <a:pos x="242" y="90"/>
                </a:cxn>
                <a:cxn ang="0">
                  <a:pos x="269" y="73"/>
                </a:cxn>
                <a:cxn ang="0">
                  <a:pos x="259" y="60"/>
                </a:cxn>
                <a:cxn ang="0">
                  <a:pos x="248" y="56"/>
                </a:cxn>
                <a:cxn ang="0">
                  <a:pos x="238" y="46"/>
                </a:cxn>
                <a:cxn ang="0">
                  <a:pos x="221" y="46"/>
                </a:cxn>
                <a:cxn ang="0">
                  <a:pos x="213" y="71"/>
                </a:cxn>
                <a:cxn ang="0">
                  <a:pos x="207" y="77"/>
                </a:cxn>
                <a:cxn ang="0">
                  <a:pos x="182" y="56"/>
                </a:cxn>
                <a:cxn ang="0">
                  <a:pos x="182" y="33"/>
                </a:cxn>
                <a:cxn ang="0">
                  <a:pos x="188" y="27"/>
                </a:cxn>
                <a:cxn ang="0">
                  <a:pos x="211" y="14"/>
                </a:cxn>
                <a:cxn ang="0">
                  <a:pos x="192" y="14"/>
                </a:cxn>
                <a:cxn ang="0">
                  <a:pos x="182" y="2"/>
                </a:cxn>
                <a:cxn ang="0">
                  <a:pos x="177" y="18"/>
                </a:cxn>
                <a:cxn ang="0">
                  <a:pos x="157" y="16"/>
                </a:cxn>
                <a:cxn ang="0">
                  <a:pos x="140" y="18"/>
                </a:cxn>
                <a:cxn ang="0">
                  <a:pos x="105" y="8"/>
                </a:cxn>
                <a:cxn ang="0">
                  <a:pos x="81" y="16"/>
                </a:cxn>
                <a:cxn ang="0">
                  <a:pos x="23" y="4"/>
                </a:cxn>
                <a:cxn ang="0">
                  <a:pos x="10" y="21"/>
                </a:cxn>
                <a:cxn ang="0">
                  <a:pos x="0" y="29"/>
                </a:cxn>
              </a:cxnLst>
              <a:rect l="0" t="0" r="r" b="b"/>
              <a:pathLst>
                <a:path w="322" h="385">
                  <a:moveTo>
                    <a:pt x="0" y="29"/>
                  </a:moveTo>
                  <a:lnTo>
                    <a:pt x="4" y="29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7" y="54"/>
                  </a:lnTo>
                  <a:lnTo>
                    <a:pt x="21" y="58"/>
                  </a:lnTo>
                  <a:lnTo>
                    <a:pt x="27" y="54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3" y="67"/>
                  </a:lnTo>
                  <a:lnTo>
                    <a:pt x="10" y="71"/>
                  </a:lnTo>
                  <a:lnTo>
                    <a:pt x="13" y="69"/>
                  </a:lnTo>
                  <a:lnTo>
                    <a:pt x="19" y="69"/>
                  </a:lnTo>
                  <a:lnTo>
                    <a:pt x="21" y="65"/>
                  </a:lnTo>
                  <a:lnTo>
                    <a:pt x="23" y="64"/>
                  </a:lnTo>
                  <a:lnTo>
                    <a:pt x="33" y="58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46" y="50"/>
                  </a:lnTo>
                  <a:lnTo>
                    <a:pt x="48" y="48"/>
                  </a:lnTo>
                  <a:lnTo>
                    <a:pt x="52" y="46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9" y="50"/>
                  </a:lnTo>
                  <a:lnTo>
                    <a:pt x="69" y="54"/>
                  </a:lnTo>
                  <a:lnTo>
                    <a:pt x="73" y="58"/>
                  </a:lnTo>
                  <a:lnTo>
                    <a:pt x="75" y="58"/>
                  </a:lnTo>
                  <a:lnTo>
                    <a:pt x="81" y="58"/>
                  </a:lnTo>
                  <a:lnTo>
                    <a:pt x="84" y="60"/>
                  </a:lnTo>
                  <a:lnTo>
                    <a:pt x="82" y="64"/>
                  </a:lnTo>
                  <a:lnTo>
                    <a:pt x="88" y="67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98" y="83"/>
                  </a:lnTo>
                  <a:lnTo>
                    <a:pt x="105" y="88"/>
                  </a:lnTo>
                  <a:lnTo>
                    <a:pt x="107" y="88"/>
                  </a:lnTo>
                  <a:lnTo>
                    <a:pt x="109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5" y="119"/>
                  </a:lnTo>
                  <a:lnTo>
                    <a:pt x="109" y="129"/>
                  </a:lnTo>
                  <a:lnTo>
                    <a:pt x="113" y="136"/>
                  </a:lnTo>
                  <a:lnTo>
                    <a:pt x="119" y="138"/>
                  </a:lnTo>
                  <a:lnTo>
                    <a:pt x="123" y="142"/>
                  </a:lnTo>
                  <a:lnTo>
                    <a:pt x="127" y="150"/>
                  </a:lnTo>
                  <a:lnTo>
                    <a:pt x="132" y="159"/>
                  </a:lnTo>
                  <a:lnTo>
                    <a:pt x="136" y="165"/>
                  </a:lnTo>
                  <a:lnTo>
                    <a:pt x="140" y="169"/>
                  </a:lnTo>
                  <a:lnTo>
                    <a:pt x="142" y="169"/>
                  </a:lnTo>
                  <a:lnTo>
                    <a:pt x="130" y="150"/>
                  </a:lnTo>
                  <a:lnTo>
                    <a:pt x="129" y="144"/>
                  </a:lnTo>
                  <a:lnTo>
                    <a:pt x="130" y="146"/>
                  </a:lnTo>
                  <a:lnTo>
                    <a:pt x="136" y="153"/>
                  </a:lnTo>
                  <a:lnTo>
                    <a:pt x="142" y="161"/>
                  </a:lnTo>
                  <a:lnTo>
                    <a:pt x="142" y="161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52" y="178"/>
                  </a:lnTo>
                  <a:lnTo>
                    <a:pt x="153" y="180"/>
                  </a:lnTo>
                  <a:lnTo>
                    <a:pt x="173" y="188"/>
                  </a:lnTo>
                  <a:lnTo>
                    <a:pt x="178" y="188"/>
                  </a:lnTo>
                  <a:lnTo>
                    <a:pt x="182" y="194"/>
                  </a:lnTo>
                  <a:lnTo>
                    <a:pt x="188" y="196"/>
                  </a:lnTo>
                  <a:lnTo>
                    <a:pt x="194" y="196"/>
                  </a:lnTo>
                  <a:lnTo>
                    <a:pt x="200" y="203"/>
                  </a:lnTo>
                  <a:lnTo>
                    <a:pt x="200" y="205"/>
                  </a:lnTo>
                  <a:lnTo>
                    <a:pt x="201" y="205"/>
                  </a:lnTo>
                  <a:lnTo>
                    <a:pt x="205" y="207"/>
                  </a:lnTo>
                  <a:lnTo>
                    <a:pt x="211" y="213"/>
                  </a:lnTo>
                  <a:lnTo>
                    <a:pt x="211" y="209"/>
                  </a:lnTo>
                  <a:lnTo>
                    <a:pt x="215" y="207"/>
                  </a:lnTo>
                  <a:lnTo>
                    <a:pt x="219" y="207"/>
                  </a:lnTo>
                  <a:lnTo>
                    <a:pt x="219" y="213"/>
                  </a:lnTo>
                  <a:lnTo>
                    <a:pt x="221" y="221"/>
                  </a:lnTo>
                  <a:lnTo>
                    <a:pt x="213" y="228"/>
                  </a:lnTo>
                  <a:lnTo>
                    <a:pt x="211" y="238"/>
                  </a:lnTo>
                  <a:lnTo>
                    <a:pt x="211" y="247"/>
                  </a:lnTo>
                  <a:lnTo>
                    <a:pt x="217" y="253"/>
                  </a:lnTo>
                  <a:lnTo>
                    <a:pt x="223" y="268"/>
                  </a:lnTo>
                  <a:lnTo>
                    <a:pt x="236" y="278"/>
                  </a:lnTo>
                  <a:lnTo>
                    <a:pt x="238" y="288"/>
                  </a:lnTo>
                  <a:lnTo>
                    <a:pt x="234" y="307"/>
                  </a:lnTo>
                  <a:lnTo>
                    <a:pt x="234" y="318"/>
                  </a:lnTo>
                  <a:lnTo>
                    <a:pt x="228" y="332"/>
                  </a:lnTo>
                  <a:lnTo>
                    <a:pt x="228" y="345"/>
                  </a:lnTo>
                  <a:lnTo>
                    <a:pt x="232" y="347"/>
                  </a:lnTo>
                  <a:lnTo>
                    <a:pt x="232" y="355"/>
                  </a:lnTo>
                  <a:lnTo>
                    <a:pt x="228" y="362"/>
                  </a:lnTo>
                  <a:lnTo>
                    <a:pt x="228" y="366"/>
                  </a:lnTo>
                  <a:lnTo>
                    <a:pt x="228" y="372"/>
                  </a:lnTo>
                  <a:lnTo>
                    <a:pt x="228" y="376"/>
                  </a:lnTo>
                  <a:lnTo>
                    <a:pt x="230" y="378"/>
                  </a:lnTo>
                  <a:lnTo>
                    <a:pt x="230" y="383"/>
                  </a:lnTo>
                  <a:lnTo>
                    <a:pt x="232" y="385"/>
                  </a:lnTo>
                  <a:lnTo>
                    <a:pt x="236" y="385"/>
                  </a:lnTo>
                  <a:lnTo>
                    <a:pt x="236" y="383"/>
                  </a:lnTo>
                  <a:lnTo>
                    <a:pt x="242" y="379"/>
                  </a:lnTo>
                  <a:lnTo>
                    <a:pt x="240" y="378"/>
                  </a:lnTo>
                  <a:lnTo>
                    <a:pt x="244" y="372"/>
                  </a:lnTo>
                  <a:lnTo>
                    <a:pt x="249" y="364"/>
                  </a:lnTo>
                  <a:lnTo>
                    <a:pt x="244" y="358"/>
                  </a:lnTo>
                  <a:lnTo>
                    <a:pt x="249" y="356"/>
                  </a:lnTo>
                  <a:lnTo>
                    <a:pt x="253" y="347"/>
                  </a:lnTo>
                  <a:lnTo>
                    <a:pt x="249" y="343"/>
                  </a:lnTo>
                  <a:lnTo>
                    <a:pt x="257" y="343"/>
                  </a:lnTo>
                  <a:lnTo>
                    <a:pt x="257" y="337"/>
                  </a:lnTo>
                  <a:lnTo>
                    <a:pt x="267" y="335"/>
                  </a:lnTo>
                  <a:lnTo>
                    <a:pt x="271" y="332"/>
                  </a:lnTo>
                  <a:lnTo>
                    <a:pt x="267" y="322"/>
                  </a:lnTo>
                  <a:lnTo>
                    <a:pt x="274" y="326"/>
                  </a:lnTo>
                  <a:lnTo>
                    <a:pt x="278" y="322"/>
                  </a:lnTo>
                  <a:lnTo>
                    <a:pt x="292" y="307"/>
                  </a:lnTo>
                  <a:lnTo>
                    <a:pt x="292" y="297"/>
                  </a:lnTo>
                  <a:lnTo>
                    <a:pt x="299" y="289"/>
                  </a:lnTo>
                  <a:lnTo>
                    <a:pt x="309" y="288"/>
                  </a:lnTo>
                  <a:lnTo>
                    <a:pt x="313" y="278"/>
                  </a:lnTo>
                  <a:lnTo>
                    <a:pt x="315" y="266"/>
                  </a:lnTo>
                  <a:lnTo>
                    <a:pt x="322" y="255"/>
                  </a:lnTo>
                  <a:lnTo>
                    <a:pt x="322" y="245"/>
                  </a:lnTo>
                  <a:lnTo>
                    <a:pt x="313" y="240"/>
                  </a:lnTo>
                  <a:lnTo>
                    <a:pt x="299" y="238"/>
                  </a:lnTo>
                  <a:lnTo>
                    <a:pt x="299" y="236"/>
                  </a:lnTo>
                  <a:lnTo>
                    <a:pt x="294" y="232"/>
                  </a:lnTo>
                  <a:lnTo>
                    <a:pt x="284" y="236"/>
                  </a:lnTo>
                  <a:lnTo>
                    <a:pt x="284" y="232"/>
                  </a:lnTo>
                  <a:lnTo>
                    <a:pt x="288" y="226"/>
                  </a:lnTo>
                  <a:lnTo>
                    <a:pt x="284" y="221"/>
                  </a:lnTo>
                  <a:lnTo>
                    <a:pt x="276" y="217"/>
                  </a:lnTo>
                  <a:lnTo>
                    <a:pt x="269" y="215"/>
                  </a:lnTo>
                  <a:lnTo>
                    <a:pt x="261" y="207"/>
                  </a:lnTo>
                  <a:lnTo>
                    <a:pt x="259" y="207"/>
                  </a:lnTo>
                  <a:lnTo>
                    <a:pt x="255" y="203"/>
                  </a:lnTo>
                  <a:lnTo>
                    <a:pt x="244" y="203"/>
                  </a:lnTo>
                  <a:lnTo>
                    <a:pt x="238" y="198"/>
                  </a:lnTo>
                  <a:lnTo>
                    <a:pt x="234" y="203"/>
                  </a:lnTo>
                  <a:lnTo>
                    <a:pt x="234" y="198"/>
                  </a:lnTo>
                  <a:lnTo>
                    <a:pt x="225" y="203"/>
                  </a:lnTo>
                  <a:lnTo>
                    <a:pt x="223" y="209"/>
                  </a:lnTo>
                  <a:lnTo>
                    <a:pt x="221" y="207"/>
                  </a:lnTo>
                  <a:lnTo>
                    <a:pt x="215" y="205"/>
                  </a:lnTo>
                  <a:lnTo>
                    <a:pt x="211" y="207"/>
                  </a:lnTo>
                  <a:lnTo>
                    <a:pt x="207" y="205"/>
                  </a:lnTo>
                  <a:lnTo>
                    <a:pt x="205" y="203"/>
                  </a:lnTo>
                  <a:lnTo>
                    <a:pt x="205" y="190"/>
                  </a:lnTo>
                  <a:lnTo>
                    <a:pt x="201" y="188"/>
                  </a:lnTo>
                  <a:lnTo>
                    <a:pt x="192" y="188"/>
                  </a:lnTo>
                  <a:lnTo>
                    <a:pt x="194" y="184"/>
                  </a:lnTo>
                  <a:lnTo>
                    <a:pt x="198" y="175"/>
                  </a:lnTo>
                  <a:lnTo>
                    <a:pt x="194" y="173"/>
                  </a:lnTo>
                  <a:lnTo>
                    <a:pt x="188" y="175"/>
                  </a:lnTo>
                  <a:lnTo>
                    <a:pt x="184" y="180"/>
                  </a:lnTo>
                  <a:lnTo>
                    <a:pt x="175" y="180"/>
                  </a:lnTo>
                  <a:lnTo>
                    <a:pt x="169" y="173"/>
                  </a:lnTo>
                  <a:lnTo>
                    <a:pt x="173" y="161"/>
                  </a:lnTo>
                  <a:lnTo>
                    <a:pt x="173" y="155"/>
                  </a:lnTo>
                  <a:lnTo>
                    <a:pt x="177" y="150"/>
                  </a:lnTo>
                  <a:lnTo>
                    <a:pt x="184" y="150"/>
                  </a:lnTo>
                  <a:lnTo>
                    <a:pt x="192" y="153"/>
                  </a:lnTo>
                  <a:lnTo>
                    <a:pt x="192" y="150"/>
                  </a:lnTo>
                  <a:lnTo>
                    <a:pt x="194" y="148"/>
                  </a:lnTo>
                  <a:lnTo>
                    <a:pt x="205" y="150"/>
                  </a:lnTo>
                  <a:lnTo>
                    <a:pt x="207" y="153"/>
                  </a:lnTo>
                  <a:lnTo>
                    <a:pt x="207" y="157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59"/>
                  </a:lnTo>
                  <a:lnTo>
                    <a:pt x="211" y="148"/>
                  </a:lnTo>
                  <a:lnTo>
                    <a:pt x="211" y="142"/>
                  </a:lnTo>
                  <a:lnTo>
                    <a:pt x="225" y="134"/>
                  </a:lnTo>
                  <a:lnTo>
                    <a:pt x="223" y="127"/>
                  </a:lnTo>
                  <a:lnTo>
                    <a:pt x="225" y="129"/>
                  </a:lnTo>
                  <a:lnTo>
                    <a:pt x="228" y="123"/>
                  </a:lnTo>
                  <a:lnTo>
                    <a:pt x="228" y="119"/>
                  </a:lnTo>
                  <a:lnTo>
                    <a:pt x="238" y="115"/>
                  </a:lnTo>
                  <a:lnTo>
                    <a:pt x="236" y="113"/>
                  </a:lnTo>
                  <a:lnTo>
                    <a:pt x="238" y="108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1" y="100"/>
                  </a:lnTo>
                  <a:lnTo>
                    <a:pt x="251" y="104"/>
                  </a:lnTo>
                  <a:lnTo>
                    <a:pt x="255" y="104"/>
                  </a:lnTo>
                  <a:lnTo>
                    <a:pt x="248" y="106"/>
                  </a:lnTo>
                  <a:lnTo>
                    <a:pt x="249" y="109"/>
                  </a:lnTo>
                  <a:lnTo>
                    <a:pt x="253" y="106"/>
                  </a:lnTo>
                  <a:lnTo>
                    <a:pt x="259" y="104"/>
                  </a:lnTo>
                  <a:lnTo>
                    <a:pt x="261" y="100"/>
                  </a:lnTo>
                  <a:lnTo>
                    <a:pt x="261" y="98"/>
                  </a:lnTo>
                  <a:lnTo>
                    <a:pt x="259" y="104"/>
                  </a:lnTo>
                  <a:lnTo>
                    <a:pt x="253" y="100"/>
                  </a:lnTo>
                  <a:lnTo>
                    <a:pt x="249" y="98"/>
                  </a:lnTo>
                  <a:lnTo>
                    <a:pt x="251" y="96"/>
                  </a:lnTo>
                  <a:lnTo>
                    <a:pt x="248" y="94"/>
                  </a:lnTo>
                  <a:lnTo>
                    <a:pt x="253" y="92"/>
                  </a:lnTo>
                  <a:lnTo>
                    <a:pt x="249" y="90"/>
                  </a:lnTo>
                  <a:lnTo>
                    <a:pt x="242" y="90"/>
                  </a:lnTo>
                  <a:lnTo>
                    <a:pt x="248" y="86"/>
                  </a:lnTo>
                  <a:lnTo>
                    <a:pt x="261" y="86"/>
                  </a:lnTo>
                  <a:lnTo>
                    <a:pt x="274" y="81"/>
                  </a:lnTo>
                  <a:lnTo>
                    <a:pt x="273" y="75"/>
                  </a:lnTo>
                  <a:lnTo>
                    <a:pt x="269" y="77"/>
                  </a:lnTo>
                  <a:lnTo>
                    <a:pt x="269" y="73"/>
                  </a:lnTo>
                  <a:lnTo>
                    <a:pt x="261" y="77"/>
                  </a:lnTo>
                  <a:lnTo>
                    <a:pt x="259" y="75"/>
                  </a:lnTo>
                  <a:lnTo>
                    <a:pt x="269" y="71"/>
                  </a:lnTo>
                  <a:lnTo>
                    <a:pt x="261" y="67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55" y="60"/>
                  </a:lnTo>
                  <a:lnTo>
                    <a:pt x="255" y="58"/>
                  </a:lnTo>
                  <a:lnTo>
                    <a:pt x="255" y="54"/>
                  </a:lnTo>
                  <a:lnTo>
                    <a:pt x="251" y="50"/>
                  </a:lnTo>
                  <a:lnTo>
                    <a:pt x="249" y="52"/>
                  </a:lnTo>
                  <a:lnTo>
                    <a:pt x="248" y="56"/>
                  </a:lnTo>
                  <a:lnTo>
                    <a:pt x="242" y="60"/>
                  </a:lnTo>
                  <a:lnTo>
                    <a:pt x="242" y="56"/>
                  </a:lnTo>
                  <a:lnTo>
                    <a:pt x="236" y="58"/>
                  </a:lnTo>
                  <a:lnTo>
                    <a:pt x="240" y="54"/>
                  </a:lnTo>
                  <a:lnTo>
                    <a:pt x="238" y="50"/>
                  </a:lnTo>
                  <a:lnTo>
                    <a:pt x="238" y="46"/>
                  </a:lnTo>
                  <a:lnTo>
                    <a:pt x="234" y="46"/>
                  </a:lnTo>
                  <a:lnTo>
                    <a:pt x="228" y="42"/>
                  </a:lnTo>
                  <a:lnTo>
                    <a:pt x="225" y="42"/>
                  </a:lnTo>
                  <a:lnTo>
                    <a:pt x="219" y="42"/>
                  </a:lnTo>
                  <a:lnTo>
                    <a:pt x="219" y="42"/>
                  </a:lnTo>
                  <a:lnTo>
                    <a:pt x="221" y="46"/>
                  </a:lnTo>
                  <a:lnTo>
                    <a:pt x="219" y="48"/>
                  </a:lnTo>
                  <a:lnTo>
                    <a:pt x="221" y="52"/>
                  </a:lnTo>
                  <a:lnTo>
                    <a:pt x="217" y="56"/>
                  </a:lnTo>
                  <a:lnTo>
                    <a:pt x="221" y="58"/>
                  </a:lnTo>
                  <a:lnTo>
                    <a:pt x="223" y="65"/>
                  </a:lnTo>
                  <a:lnTo>
                    <a:pt x="213" y="71"/>
                  </a:lnTo>
                  <a:lnTo>
                    <a:pt x="217" y="79"/>
                  </a:lnTo>
                  <a:lnTo>
                    <a:pt x="219" y="81"/>
                  </a:lnTo>
                  <a:lnTo>
                    <a:pt x="213" y="83"/>
                  </a:lnTo>
                  <a:lnTo>
                    <a:pt x="211" y="83"/>
                  </a:lnTo>
                  <a:lnTo>
                    <a:pt x="211" y="81"/>
                  </a:lnTo>
                  <a:lnTo>
                    <a:pt x="207" y="77"/>
                  </a:lnTo>
                  <a:lnTo>
                    <a:pt x="207" y="71"/>
                  </a:lnTo>
                  <a:lnTo>
                    <a:pt x="200" y="69"/>
                  </a:lnTo>
                  <a:lnTo>
                    <a:pt x="192" y="64"/>
                  </a:lnTo>
                  <a:lnTo>
                    <a:pt x="186" y="62"/>
                  </a:lnTo>
                  <a:lnTo>
                    <a:pt x="182" y="64"/>
                  </a:lnTo>
                  <a:lnTo>
                    <a:pt x="182" y="56"/>
                  </a:lnTo>
                  <a:lnTo>
                    <a:pt x="178" y="58"/>
                  </a:lnTo>
                  <a:lnTo>
                    <a:pt x="178" y="46"/>
                  </a:lnTo>
                  <a:lnTo>
                    <a:pt x="182" y="42"/>
                  </a:lnTo>
                  <a:lnTo>
                    <a:pt x="182" y="41"/>
                  </a:lnTo>
                  <a:lnTo>
                    <a:pt x="188" y="41"/>
                  </a:lnTo>
                  <a:lnTo>
                    <a:pt x="182" y="33"/>
                  </a:lnTo>
                  <a:lnTo>
                    <a:pt x="188" y="37"/>
                  </a:lnTo>
                  <a:lnTo>
                    <a:pt x="188" y="33"/>
                  </a:lnTo>
                  <a:lnTo>
                    <a:pt x="192" y="33"/>
                  </a:lnTo>
                  <a:lnTo>
                    <a:pt x="198" y="29"/>
                  </a:lnTo>
                  <a:lnTo>
                    <a:pt x="192" y="29"/>
                  </a:lnTo>
                  <a:lnTo>
                    <a:pt x="188" y="27"/>
                  </a:lnTo>
                  <a:lnTo>
                    <a:pt x="198" y="29"/>
                  </a:lnTo>
                  <a:lnTo>
                    <a:pt x="198" y="23"/>
                  </a:lnTo>
                  <a:lnTo>
                    <a:pt x="205" y="25"/>
                  </a:lnTo>
                  <a:lnTo>
                    <a:pt x="211" y="21"/>
                  </a:lnTo>
                  <a:lnTo>
                    <a:pt x="207" y="16"/>
                  </a:lnTo>
                  <a:lnTo>
                    <a:pt x="211" y="14"/>
                  </a:lnTo>
                  <a:lnTo>
                    <a:pt x="200" y="8"/>
                  </a:lnTo>
                  <a:lnTo>
                    <a:pt x="203" y="14"/>
                  </a:lnTo>
                  <a:lnTo>
                    <a:pt x="200" y="14"/>
                  </a:lnTo>
                  <a:lnTo>
                    <a:pt x="196" y="21"/>
                  </a:lnTo>
                  <a:lnTo>
                    <a:pt x="194" y="16"/>
                  </a:lnTo>
                  <a:lnTo>
                    <a:pt x="192" y="14"/>
                  </a:lnTo>
                  <a:lnTo>
                    <a:pt x="188" y="16"/>
                  </a:lnTo>
                  <a:lnTo>
                    <a:pt x="186" y="10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86" y="8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5" y="2"/>
                  </a:lnTo>
                  <a:lnTo>
                    <a:pt x="173" y="8"/>
                  </a:lnTo>
                  <a:lnTo>
                    <a:pt x="180" y="10"/>
                  </a:lnTo>
                  <a:lnTo>
                    <a:pt x="182" y="16"/>
                  </a:lnTo>
                  <a:lnTo>
                    <a:pt x="177" y="18"/>
                  </a:lnTo>
                  <a:lnTo>
                    <a:pt x="177" y="21"/>
                  </a:lnTo>
                  <a:lnTo>
                    <a:pt x="175" y="19"/>
                  </a:lnTo>
                  <a:lnTo>
                    <a:pt x="173" y="18"/>
                  </a:lnTo>
                  <a:lnTo>
                    <a:pt x="169" y="19"/>
                  </a:lnTo>
                  <a:lnTo>
                    <a:pt x="159" y="19"/>
                  </a:lnTo>
                  <a:lnTo>
                    <a:pt x="157" y="16"/>
                  </a:lnTo>
                  <a:lnTo>
                    <a:pt x="150" y="14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50" y="14"/>
                  </a:lnTo>
                  <a:lnTo>
                    <a:pt x="148" y="21"/>
                  </a:lnTo>
                  <a:lnTo>
                    <a:pt x="140" y="18"/>
                  </a:lnTo>
                  <a:lnTo>
                    <a:pt x="127" y="18"/>
                  </a:lnTo>
                  <a:lnTo>
                    <a:pt x="130" y="16"/>
                  </a:lnTo>
                  <a:lnTo>
                    <a:pt x="121" y="14"/>
                  </a:lnTo>
                  <a:lnTo>
                    <a:pt x="109" y="8"/>
                  </a:lnTo>
                  <a:lnTo>
                    <a:pt x="105" y="10"/>
                  </a:lnTo>
                  <a:lnTo>
                    <a:pt x="105" y="8"/>
                  </a:lnTo>
                  <a:lnTo>
                    <a:pt x="100" y="10"/>
                  </a:lnTo>
                  <a:lnTo>
                    <a:pt x="98" y="8"/>
                  </a:lnTo>
                  <a:lnTo>
                    <a:pt x="88" y="14"/>
                  </a:lnTo>
                  <a:lnTo>
                    <a:pt x="88" y="10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65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3" y="8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0" y="27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0" name="Freeform 136"/>
            <p:cNvSpPr>
              <a:spLocks/>
            </p:cNvSpPr>
            <p:nvPr/>
          </p:nvSpPr>
          <p:spPr bwMode="auto">
            <a:xfrm>
              <a:off x="4773" y="3901"/>
              <a:ext cx="1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25" y="9"/>
                </a:cxn>
                <a:cxn ang="0">
                  <a:pos x="16" y="9"/>
                </a:cxn>
                <a:cxn ang="0">
                  <a:pos x="14" y="4"/>
                </a:cxn>
                <a:cxn ang="0">
                  <a:pos x="6" y="4"/>
                </a:cxn>
                <a:cxn ang="0">
                  <a:pos x="0" y="4"/>
                </a:cxn>
              </a:cxnLst>
              <a:rect l="0" t="0" r="r" b="b"/>
              <a:pathLst>
                <a:path w="25" h="9">
                  <a:moveTo>
                    <a:pt x="0" y="4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14" y="4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1" name="Freeform 137"/>
            <p:cNvSpPr>
              <a:spLocks/>
            </p:cNvSpPr>
            <p:nvPr/>
          </p:nvSpPr>
          <p:spPr bwMode="auto">
            <a:xfrm>
              <a:off x="4785" y="3906"/>
              <a:ext cx="7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0" y="2"/>
                </a:cxn>
              </a:cxnLst>
              <a:rect l="0" t="0" r="r" b="b"/>
              <a:pathLst>
                <a:path w="14" h="6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2" name="Freeform 138"/>
            <p:cNvSpPr>
              <a:spLocks/>
            </p:cNvSpPr>
            <p:nvPr/>
          </p:nvSpPr>
          <p:spPr bwMode="auto">
            <a:xfrm>
              <a:off x="4788" y="4008"/>
              <a:ext cx="8" cy="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5" y="6"/>
                </a:cxn>
                <a:cxn ang="0">
                  <a:pos x="8" y="6"/>
                </a:cxn>
                <a:cxn ang="0">
                  <a:pos x="0" y="4"/>
                </a:cxn>
              </a:cxnLst>
              <a:rect l="0" t="0" r="r" b="b"/>
              <a:pathLst>
                <a:path w="15" h="6">
                  <a:moveTo>
                    <a:pt x="0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6"/>
                  </a:lnTo>
                  <a:lnTo>
                    <a:pt x="8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3" name="Freeform 139"/>
            <p:cNvSpPr>
              <a:spLocks/>
            </p:cNvSpPr>
            <p:nvPr/>
          </p:nvSpPr>
          <p:spPr bwMode="auto">
            <a:xfrm>
              <a:off x="4803" y="3857"/>
              <a:ext cx="8" cy="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8" y="5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5" y="13"/>
                </a:cxn>
                <a:cxn ang="0">
                  <a:pos x="15" y="15"/>
                </a:cxn>
                <a:cxn ang="0">
                  <a:pos x="11" y="17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0" y="15"/>
                </a:cxn>
              </a:cxnLst>
              <a:rect l="0" t="0" r="r" b="b"/>
              <a:pathLst>
                <a:path w="15" h="17">
                  <a:moveTo>
                    <a:pt x="0" y="15"/>
                  </a:moveTo>
                  <a:lnTo>
                    <a:pt x="8" y="2"/>
                  </a:lnTo>
                  <a:lnTo>
                    <a:pt x="9" y="0"/>
                  </a:lnTo>
                  <a:lnTo>
                    <a:pt x="8" y="5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4" name="Freeform 140"/>
            <p:cNvSpPr>
              <a:spLocks/>
            </p:cNvSpPr>
            <p:nvPr/>
          </p:nvSpPr>
          <p:spPr bwMode="auto">
            <a:xfrm>
              <a:off x="4686" y="3846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2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5" name="Freeform 141"/>
            <p:cNvSpPr>
              <a:spLocks/>
            </p:cNvSpPr>
            <p:nvPr/>
          </p:nvSpPr>
          <p:spPr bwMode="auto">
            <a:xfrm>
              <a:off x="4846" y="3828"/>
              <a:ext cx="13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5" y="2"/>
                </a:cxn>
                <a:cxn ang="0">
                  <a:pos x="27" y="8"/>
                </a:cxn>
                <a:cxn ang="0">
                  <a:pos x="12" y="14"/>
                </a:cxn>
                <a:cxn ang="0">
                  <a:pos x="4" y="14"/>
                </a:cxn>
                <a:cxn ang="0">
                  <a:pos x="0" y="6"/>
                </a:cxn>
              </a:cxnLst>
              <a:rect l="0" t="0" r="r" b="b"/>
              <a:pathLst>
                <a:path w="27" h="14">
                  <a:moveTo>
                    <a:pt x="0" y="6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5" y="2"/>
                  </a:lnTo>
                  <a:lnTo>
                    <a:pt x="27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6" name="Freeform 142"/>
            <p:cNvSpPr>
              <a:spLocks/>
            </p:cNvSpPr>
            <p:nvPr/>
          </p:nvSpPr>
          <p:spPr bwMode="auto">
            <a:xfrm>
              <a:off x="4769" y="3830"/>
              <a:ext cx="8" cy="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4" y="0"/>
                </a:cxn>
                <a:cxn ang="0">
                  <a:pos x="15" y="10"/>
                </a:cxn>
                <a:cxn ang="0">
                  <a:pos x="5" y="12"/>
                </a:cxn>
                <a:cxn ang="0">
                  <a:pos x="0" y="10"/>
                </a:cxn>
              </a:cxnLst>
              <a:rect l="0" t="0" r="r" b="b"/>
              <a:pathLst>
                <a:path w="15" h="12">
                  <a:moveTo>
                    <a:pt x="0" y="10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15" y="10"/>
                  </a:lnTo>
                  <a:lnTo>
                    <a:pt x="5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7" name="Freeform 143"/>
            <p:cNvSpPr>
              <a:spLocks/>
            </p:cNvSpPr>
            <p:nvPr/>
          </p:nvSpPr>
          <p:spPr bwMode="auto">
            <a:xfrm>
              <a:off x="4721" y="3810"/>
              <a:ext cx="14" cy="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9" y="4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7" y="15"/>
                </a:cxn>
                <a:cxn ang="0">
                  <a:pos x="0" y="13"/>
                </a:cxn>
              </a:cxnLst>
              <a:rect l="0" t="0" r="r" b="b"/>
              <a:pathLst>
                <a:path w="29" h="15">
                  <a:moveTo>
                    <a:pt x="0" y="13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9" y="4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7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8" name="Freeform 144"/>
            <p:cNvSpPr>
              <a:spLocks/>
            </p:cNvSpPr>
            <p:nvPr/>
          </p:nvSpPr>
          <p:spPr bwMode="auto">
            <a:xfrm>
              <a:off x="4730" y="3813"/>
              <a:ext cx="23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2"/>
                </a:cxn>
                <a:cxn ang="0">
                  <a:pos x="17" y="5"/>
                </a:cxn>
                <a:cxn ang="0">
                  <a:pos x="25" y="0"/>
                </a:cxn>
                <a:cxn ang="0">
                  <a:pos x="33" y="3"/>
                </a:cxn>
                <a:cxn ang="0">
                  <a:pos x="34" y="11"/>
                </a:cxn>
                <a:cxn ang="0">
                  <a:pos x="44" y="15"/>
                </a:cxn>
                <a:cxn ang="0">
                  <a:pos x="38" y="21"/>
                </a:cxn>
                <a:cxn ang="0">
                  <a:pos x="31" y="17"/>
                </a:cxn>
                <a:cxn ang="0">
                  <a:pos x="13" y="23"/>
                </a:cxn>
                <a:cxn ang="0">
                  <a:pos x="4" y="15"/>
                </a:cxn>
                <a:cxn ang="0">
                  <a:pos x="4" y="13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44" h="23">
                  <a:moveTo>
                    <a:pt x="0" y="7"/>
                  </a:moveTo>
                  <a:lnTo>
                    <a:pt x="6" y="2"/>
                  </a:lnTo>
                  <a:lnTo>
                    <a:pt x="17" y="5"/>
                  </a:lnTo>
                  <a:lnTo>
                    <a:pt x="25" y="0"/>
                  </a:lnTo>
                  <a:lnTo>
                    <a:pt x="33" y="3"/>
                  </a:lnTo>
                  <a:lnTo>
                    <a:pt x="34" y="11"/>
                  </a:lnTo>
                  <a:lnTo>
                    <a:pt x="44" y="15"/>
                  </a:lnTo>
                  <a:lnTo>
                    <a:pt x="38" y="21"/>
                  </a:lnTo>
                  <a:lnTo>
                    <a:pt x="31" y="17"/>
                  </a:lnTo>
                  <a:lnTo>
                    <a:pt x="13" y="23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9" name="Freeform 145"/>
            <p:cNvSpPr>
              <a:spLocks/>
            </p:cNvSpPr>
            <p:nvPr/>
          </p:nvSpPr>
          <p:spPr bwMode="auto">
            <a:xfrm>
              <a:off x="4928" y="3948"/>
              <a:ext cx="10" cy="1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10" y="32"/>
                </a:cxn>
                <a:cxn ang="0">
                  <a:pos x="20" y="9"/>
                </a:cxn>
                <a:cxn ang="0">
                  <a:pos x="14" y="0"/>
                </a:cxn>
                <a:cxn ang="0">
                  <a:pos x="2" y="15"/>
                </a:cxn>
                <a:cxn ang="0">
                  <a:pos x="4" y="23"/>
                </a:cxn>
                <a:cxn ang="0">
                  <a:pos x="0" y="25"/>
                </a:cxn>
              </a:cxnLst>
              <a:rect l="0" t="0" r="r" b="b"/>
              <a:pathLst>
                <a:path w="20" h="34">
                  <a:moveTo>
                    <a:pt x="0" y="25"/>
                  </a:moveTo>
                  <a:lnTo>
                    <a:pt x="2" y="32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0" y="9"/>
                  </a:lnTo>
                  <a:lnTo>
                    <a:pt x="14" y="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0" name="Freeform 146"/>
            <p:cNvSpPr>
              <a:spLocks/>
            </p:cNvSpPr>
            <p:nvPr/>
          </p:nvSpPr>
          <p:spPr bwMode="auto">
            <a:xfrm>
              <a:off x="5016" y="3946"/>
              <a:ext cx="48" cy="3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0"/>
                </a:cxn>
                <a:cxn ang="0">
                  <a:pos x="8" y="27"/>
                </a:cxn>
                <a:cxn ang="0">
                  <a:pos x="17" y="27"/>
                </a:cxn>
                <a:cxn ang="0">
                  <a:pos x="19" y="19"/>
                </a:cxn>
                <a:cxn ang="0">
                  <a:pos x="31" y="9"/>
                </a:cxn>
                <a:cxn ang="0">
                  <a:pos x="35" y="11"/>
                </a:cxn>
                <a:cxn ang="0">
                  <a:pos x="39" y="6"/>
                </a:cxn>
                <a:cxn ang="0">
                  <a:pos x="44" y="2"/>
                </a:cxn>
                <a:cxn ang="0">
                  <a:pos x="56" y="6"/>
                </a:cxn>
                <a:cxn ang="0">
                  <a:pos x="54" y="13"/>
                </a:cxn>
                <a:cxn ang="0">
                  <a:pos x="63" y="19"/>
                </a:cxn>
                <a:cxn ang="0">
                  <a:pos x="65" y="15"/>
                </a:cxn>
                <a:cxn ang="0">
                  <a:pos x="67" y="4"/>
                </a:cxn>
                <a:cxn ang="0">
                  <a:pos x="71" y="0"/>
                </a:cxn>
                <a:cxn ang="0">
                  <a:pos x="75" y="13"/>
                </a:cxn>
                <a:cxn ang="0">
                  <a:pos x="81" y="21"/>
                </a:cxn>
                <a:cxn ang="0">
                  <a:pos x="85" y="27"/>
                </a:cxn>
                <a:cxn ang="0">
                  <a:pos x="90" y="34"/>
                </a:cxn>
                <a:cxn ang="0">
                  <a:pos x="94" y="38"/>
                </a:cxn>
                <a:cxn ang="0">
                  <a:pos x="96" y="48"/>
                </a:cxn>
                <a:cxn ang="0">
                  <a:pos x="96" y="55"/>
                </a:cxn>
                <a:cxn ang="0">
                  <a:pos x="92" y="63"/>
                </a:cxn>
                <a:cxn ang="0">
                  <a:pos x="87" y="74"/>
                </a:cxn>
                <a:cxn ang="0">
                  <a:pos x="81" y="78"/>
                </a:cxn>
                <a:cxn ang="0">
                  <a:pos x="75" y="74"/>
                </a:cxn>
                <a:cxn ang="0">
                  <a:pos x="71" y="78"/>
                </a:cxn>
                <a:cxn ang="0">
                  <a:pos x="63" y="73"/>
                </a:cxn>
                <a:cxn ang="0">
                  <a:pos x="63" y="67"/>
                </a:cxn>
                <a:cxn ang="0">
                  <a:pos x="58" y="59"/>
                </a:cxn>
                <a:cxn ang="0">
                  <a:pos x="54" y="67"/>
                </a:cxn>
                <a:cxn ang="0">
                  <a:pos x="48" y="59"/>
                </a:cxn>
                <a:cxn ang="0">
                  <a:pos x="42" y="55"/>
                </a:cxn>
                <a:cxn ang="0">
                  <a:pos x="29" y="59"/>
                </a:cxn>
                <a:cxn ang="0">
                  <a:pos x="23" y="63"/>
                </a:cxn>
                <a:cxn ang="0">
                  <a:pos x="15" y="63"/>
                </a:cxn>
                <a:cxn ang="0">
                  <a:pos x="8" y="67"/>
                </a:cxn>
                <a:cxn ang="0">
                  <a:pos x="2" y="63"/>
                </a:cxn>
                <a:cxn ang="0">
                  <a:pos x="2" y="55"/>
                </a:cxn>
                <a:cxn ang="0">
                  <a:pos x="0" y="40"/>
                </a:cxn>
              </a:cxnLst>
              <a:rect l="0" t="0" r="r" b="b"/>
              <a:pathLst>
                <a:path w="96" h="78">
                  <a:moveTo>
                    <a:pt x="0" y="40"/>
                  </a:moveTo>
                  <a:lnTo>
                    <a:pt x="0" y="30"/>
                  </a:lnTo>
                  <a:lnTo>
                    <a:pt x="8" y="27"/>
                  </a:lnTo>
                  <a:lnTo>
                    <a:pt x="17" y="27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35" y="11"/>
                  </a:lnTo>
                  <a:lnTo>
                    <a:pt x="39" y="6"/>
                  </a:lnTo>
                  <a:lnTo>
                    <a:pt x="44" y="2"/>
                  </a:lnTo>
                  <a:lnTo>
                    <a:pt x="56" y="6"/>
                  </a:lnTo>
                  <a:lnTo>
                    <a:pt x="54" y="13"/>
                  </a:lnTo>
                  <a:lnTo>
                    <a:pt x="63" y="19"/>
                  </a:lnTo>
                  <a:lnTo>
                    <a:pt x="65" y="15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5" y="13"/>
                  </a:lnTo>
                  <a:lnTo>
                    <a:pt x="81" y="21"/>
                  </a:lnTo>
                  <a:lnTo>
                    <a:pt x="85" y="27"/>
                  </a:lnTo>
                  <a:lnTo>
                    <a:pt x="90" y="34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55"/>
                  </a:lnTo>
                  <a:lnTo>
                    <a:pt x="92" y="63"/>
                  </a:lnTo>
                  <a:lnTo>
                    <a:pt x="87" y="74"/>
                  </a:lnTo>
                  <a:lnTo>
                    <a:pt x="81" y="78"/>
                  </a:lnTo>
                  <a:lnTo>
                    <a:pt x="75" y="74"/>
                  </a:lnTo>
                  <a:lnTo>
                    <a:pt x="71" y="78"/>
                  </a:lnTo>
                  <a:lnTo>
                    <a:pt x="63" y="73"/>
                  </a:lnTo>
                  <a:lnTo>
                    <a:pt x="63" y="67"/>
                  </a:lnTo>
                  <a:lnTo>
                    <a:pt x="58" y="59"/>
                  </a:lnTo>
                  <a:lnTo>
                    <a:pt x="54" y="67"/>
                  </a:lnTo>
                  <a:lnTo>
                    <a:pt x="48" y="59"/>
                  </a:lnTo>
                  <a:lnTo>
                    <a:pt x="42" y="55"/>
                  </a:lnTo>
                  <a:lnTo>
                    <a:pt x="29" y="59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8" y="67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1" name="Freeform 147"/>
            <p:cNvSpPr>
              <a:spLocks/>
            </p:cNvSpPr>
            <p:nvPr/>
          </p:nvSpPr>
          <p:spPr bwMode="auto">
            <a:xfrm>
              <a:off x="5053" y="3988"/>
              <a:ext cx="4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6" y="10"/>
                </a:cxn>
                <a:cxn ang="0">
                  <a:pos x="0" y="2"/>
                </a:cxn>
              </a:cxnLst>
              <a:rect l="0" t="0" r="r" b="b"/>
              <a:pathLst>
                <a:path w="8" h="10">
                  <a:moveTo>
                    <a:pt x="0" y="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6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2" name="Freeform 148"/>
            <p:cNvSpPr>
              <a:spLocks/>
            </p:cNvSpPr>
            <p:nvPr/>
          </p:nvSpPr>
          <p:spPr bwMode="auto">
            <a:xfrm>
              <a:off x="5080" y="3988"/>
              <a:ext cx="9" cy="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0"/>
                </a:cxn>
                <a:cxn ang="0">
                  <a:pos x="9" y="6"/>
                </a:cxn>
                <a:cxn ang="0">
                  <a:pos x="15" y="0"/>
                </a:cxn>
                <a:cxn ang="0">
                  <a:pos x="19" y="4"/>
                </a:cxn>
                <a:cxn ang="0">
                  <a:pos x="15" y="10"/>
                </a:cxn>
                <a:cxn ang="0">
                  <a:pos x="11" y="10"/>
                </a:cxn>
                <a:cxn ang="0">
                  <a:pos x="6" y="17"/>
                </a:cxn>
                <a:cxn ang="0">
                  <a:pos x="0" y="15"/>
                </a:cxn>
              </a:cxnLst>
              <a:rect l="0" t="0" r="r" b="b"/>
              <a:pathLst>
                <a:path w="19" h="17">
                  <a:moveTo>
                    <a:pt x="0" y="15"/>
                  </a:moveTo>
                  <a:lnTo>
                    <a:pt x="4" y="10"/>
                  </a:lnTo>
                  <a:lnTo>
                    <a:pt x="9" y="6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6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3" name="Freeform 149"/>
            <p:cNvSpPr>
              <a:spLocks/>
            </p:cNvSpPr>
            <p:nvPr/>
          </p:nvSpPr>
          <p:spPr bwMode="auto">
            <a:xfrm>
              <a:off x="5088" y="3978"/>
              <a:ext cx="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4" y="9"/>
                </a:cxn>
                <a:cxn ang="0">
                  <a:pos x="12" y="13"/>
                </a:cxn>
                <a:cxn ang="0">
                  <a:pos x="8" y="21"/>
                </a:cxn>
                <a:cxn ang="0">
                  <a:pos x="2" y="13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4" h="21">
                  <a:moveTo>
                    <a:pt x="0" y="0"/>
                  </a:moveTo>
                  <a:lnTo>
                    <a:pt x="8" y="8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8" y="21"/>
                  </a:lnTo>
                  <a:lnTo>
                    <a:pt x="2" y="13"/>
                  </a:lnTo>
                  <a:lnTo>
                    <a:pt x="4" y="9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4" name="Freeform 150"/>
            <p:cNvSpPr>
              <a:spLocks/>
            </p:cNvSpPr>
            <p:nvPr/>
          </p:nvSpPr>
          <p:spPr bwMode="auto">
            <a:xfrm>
              <a:off x="4854" y="3881"/>
              <a:ext cx="85" cy="97"/>
            </a:xfrm>
            <a:custGeom>
              <a:avLst/>
              <a:gdLst/>
              <a:ahLst/>
              <a:cxnLst>
                <a:cxn ang="0">
                  <a:pos x="5" y="70"/>
                </a:cxn>
                <a:cxn ang="0">
                  <a:pos x="7" y="74"/>
                </a:cxn>
                <a:cxn ang="0">
                  <a:pos x="11" y="78"/>
                </a:cxn>
                <a:cxn ang="0">
                  <a:pos x="15" y="84"/>
                </a:cxn>
                <a:cxn ang="0">
                  <a:pos x="25" y="92"/>
                </a:cxn>
                <a:cxn ang="0">
                  <a:pos x="38" y="90"/>
                </a:cxn>
                <a:cxn ang="0">
                  <a:pos x="53" y="86"/>
                </a:cxn>
                <a:cxn ang="0">
                  <a:pos x="59" y="92"/>
                </a:cxn>
                <a:cxn ang="0">
                  <a:pos x="63" y="90"/>
                </a:cxn>
                <a:cxn ang="0">
                  <a:pos x="65" y="103"/>
                </a:cxn>
                <a:cxn ang="0">
                  <a:pos x="73" y="116"/>
                </a:cxn>
                <a:cxn ang="0">
                  <a:pos x="76" y="130"/>
                </a:cxn>
                <a:cxn ang="0">
                  <a:pos x="73" y="149"/>
                </a:cxn>
                <a:cxn ang="0">
                  <a:pos x="78" y="160"/>
                </a:cxn>
                <a:cxn ang="0">
                  <a:pos x="80" y="174"/>
                </a:cxn>
                <a:cxn ang="0">
                  <a:pos x="86" y="195"/>
                </a:cxn>
                <a:cxn ang="0">
                  <a:pos x="109" y="193"/>
                </a:cxn>
                <a:cxn ang="0">
                  <a:pos x="122" y="178"/>
                </a:cxn>
                <a:cxn ang="0">
                  <a:pos x="124" y="168"/>
                </a:cxn>
                <a:cxn ang="0">
                  <a:pos x="130" y="164"/>
                </a:cxn>
                <a:cxn ang="0">
                  <a:pos x="128" y="157"/>
                </a:cxn>
                <a:cxn ang="0">
                  <a:pos x="142" y="143"/>
                </a:cxn>
                <a:cxn ang="0">
                  <a:pos x="142" y="130"/>
                </a:cxn>
                <a:cxn ang="0">
                  <a:pos x="138" y="118"/>
                </a:cxn>
                <a:cxn ang="0">
                  <a:pos x="145" y="107"/>
                </a:cxn>
                <a:cxn ang="0">
                  <a:pos x="161" y="92"/>
                </a:cxn>
                <a:cxn ang="0">
                  <a:pos x="169" y="76"/>
                </a:cxn>
                <a:cxn ang="0">
                  <a:pos x="167" y="70"/>
                </a:cxn>
                <a:cxn ang="0">
                  <a:pos x="153" y="74"/>
                </a:cxn>
                <a:cxn ang="0">
                  <a:pos x="149" y="67"/>
                </a:cxn>
                <a:cxn ang="0">
                  <a:pos x="142" y="61"/>
                </a:cxn>
                <a:cxn ang="0">
                  <a:pos x="138" y="55"/>
                </a:cxn>
                <a:cxn ang="0">
                  <a:pos x="130" y="40"/>
                </a:cxn>
                <a:cxn ang="0">
                  <a:pos x="121" y="21"/>
                </a:cxn>
                <a:cxn ang="0">
                  <a:pos x="119" y="17"/>
                </a:cxn>
                <a:cxn ang="0">
                  <a:pos x="113" y="19"/>
                </a:cxn>
                <a:cxn ang="0">
                  <a:pos x="105" y="17"/>
                </a:cxn>
                <a:cxn ang="0">
                  <a:pos x="92" y="15"/>
                </a:cxn>
                <a:cxn ang="0">
                  <a:pos x="90" y="21"/>
                </a:cxn>
                <a:cxn ang="0">
                  <a:pos x="80" y="13"/>
                </a:cxn>
                <a:cxn ang="0">
                  <a:pos x="67" y="9"/>
                </a:cxn>
                <a:cxn ang="0">
                  <a:pos x="69" y="0"/>
                </a:cxn>
                <a:cxn ang="0">
                  <a:pos x="65" y="2"/>
                </a:cxn>
                <a:cxn ang="0">
                  <a:pos x="48" y="3"/>
                </a:cxn>
                <a:cxn ang="0">
                  <a:pos x="38" y="7"/>
                </a:cxn>
                <a:cxn ang="0">
                  <a:pos x="28" y="3"/>
                </a:cxn>
                <a:cxn ang="0">
                  <a:pos x="21" y="13"/>
                </a:cxn>
                <a:cxn ang="0">
                  <a:pos x="17" y="23"/>
                </a:cxn>
                <a:cxn ang="0">
                  <a:pos x="11" y="26"/>
                </a:cxn>
                <a:cxn ang="0">
                  <a:pos x="2" y="46"/>
                </a:cxn>
                <a:cxn ang="0">
                  <a:pos x="3" y="51"/>
                </a:cxn>
                <a:cxn ang="0">
                  <a:pos x="0" y="63"/>
                </a:cxn>
                <a:cxn ang="0">
                  <a:pos x="5" y="70"/>
                </a:cxn>
              </a:cxnLst>
              <a:rect l="0" t="0" r="r" b="b"/>
              <a:pathLst>
                <a:path w="169" h="195">
                  <a:moveTo>
                    <a:pt x="5" y="70"/>
                  </a:moveTo>
                  <a:lnTo>
                    <a:pt x="7" y="74"/>
                  </a:lnTo>
                  <a:lnTo>
                    <a:pt x="11" y="78"/>
                  </a:lnTo>
                  <a:lnTo>
                    <a:pt x="15" y="84"/>
                  </a:lnTo>
                  <a:lnTo>
                    <a:pt x="25" y="92"/>
                  </a:lnTo>
                  <a:lnTo>
                    <a:pt x="38" y="90"/>
                  </a:lnTo>
                  <a:lnTo>
                    <a:pt x="53" y="86"/>
                  </a:lnTo>
                  <a:lnTo>
                    <a:pt x="59" y="92"/>
                  </a:lnTo>
                  <a:lnTo>
                    <a:pt x="63" y="90"/>
                  </a:lnTo>
                  <a:lnTo>
                    <a:pt x="65" y="103"/>
                  </a:lnTo>
                  <a:lnTo>
                    <a:pt x="73" y="116"/>
                  </a:lnTo>
                  <a:lnTo>
                    <a:pt x="76" y="130"/>
                  </a:lnTo>
                  <a:lnTo>
                    <a:pt x="73" y="149"/>
                  </a:lnTo>
                  <a:lnTo>
                    <a:pt x="78" y="160"/>
                  </a:lnTo>
                  <a:lnTo>
                    <a:pt x="80" y="174"/>
                  </a:lnTo>
                  <a:lnTo>
                    <a:pt x="86" y="195"/>
                  </a:lnTo>
                  <a:lnTo>
                    <a:pt x="109" y="193"/>
                  </a:lnTo>
                  <a:lnTo>
                    <a:pt x="122" y="178"/>
                  </a:lnTo>
                  <a:lnTo>
                    <a:pt x="124" y="168"/>
                  </a:lnTo>
                  <a:lnTo>
                    <a:pt x="130" y="164"/>
                  </a:lnTo>
                  <a:lnTo>
                    <a:pt x="128" y="157"/>
                  </a:lnTo>
                  <a:lnTo>
                    <a:pt x="142" y="143"/>
                  </a:lnTo>
                  <a:lnTo>
                    <a:pt x="142" y="130"/>
                  </a:lnTo>
                  <a:lnTo>
                    <a:pt x="138" y="118"/>
                  </a:lnTo>
                  <a:lnTo>
                    <a:pt x="145" y="107"/>
                  </a:lnTo>
                  <a:lnTo>
                    <a:pt x="161" y="92"/>
                  </a:lnTo>
                  <a:lnTo>
                    <a:pt x="169" y="76"/>
                  </a:lnTo>
                  <a:lnTo>
                    <a:pt x="167" y="70"/>
                  </a:lnTo>
                  <a:lnTo>
                    <a:pt x="153" y="74"/>
                  </a:lnTo>
                  <a:lnTo>
                    <a:pt x="149" y="67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0" y="40"/>
                  </a:lnTo>
                  <a:lnTo>
                    <a:pt x="121" y="21"/>
                  </a:lnTo>
                  <a:lnTo>
                    <a:pt x="119" y="17"/>
                  </a:lnTo>
                  <a:lnTo>
                    <a:pt x="113" y="19"/>
                  </a:lnTo>
                  <a:lnTo>
                    <a:pt x="105" y="17"/>
                  </a:lnTo>
                  <a:lnTo>
                    <a:pt x="92" y="15"/>
                  </a:lnTo>
                  <a:lnTo>
                    <a:pt x="90" y="21"/>
                  </a:lnTo>
                  <a:lnTo>
                    <a:pt x="80" y="13"/>
                  </a:lnTo>
                  <a:lnTo>
                    <a:pt x="67" y="9"/>
                  </a:lnTo>
                  <a:lnTo>
                    <a:pt x="69" y="0"/>
                  </a:lnTo>
                  <a:lnTo>
                    <a:pt x="65" y="2"/>
                  </a:lnTo>
                  <a:lnTo>
                    <a:pt x="48" y="3"/>
                  </a:lnTo>
                  <a:lnTo>
                    <a:pt x="38" y="7"/>
                  </a:lnTo>
                  <a:lnTo>
                    <a:pt x="28" y="3"/>
                  </a:lnTo>
                  <a:lnTo>
                    <a:pt x="21" y="13"/>
                  </a:lnTo>
                  <a:lnTo>
                    <a:pt x="17" y="23"/>
                  </a:lnTo>
                  <a:lnTo>
                    <a:pt x="11" y="26"/>
                  </a:lnTo>
                  <a:lnTo>
                    <a:pt x="2" y="46"/>
                  </a:lnTo>
                  <a:lnTo>
                    <a:pt x="3" y="51"/>
                  </a:lnTo>
                  <a:lnTo>
                    <a:pt x="0" y="63"/>
                  </a:lnTo>
                  <a:lnTo>
                    <a:pt x="5" y="7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5" name="Freeform 151"/>
            <p:cNvSpPr>
              <a:spLocks/>
            </p:cNvSpPr>
            <p:nvPr/>
          </p:nvSpPr>
          <p:spPr bwMode="auto">
            <a:xfrm>
              <a:off x="5036" y="3933"/>
              <a:ext cx="25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18" y="13"/>
                </a:cxn>
                <a:cxn ang="0">
                  <a:pos x="18" y="21"/>
                </a:cxn>
                <a:cxn ang="0">
                  <a:pos x="31" y="23"/>
                </a:cxn>
                <a:cxn ang="0">
                  <a:pos x="35" y="17"/>
                </a:cxn>
                <a:cxn ang="0">
                  <a:pos x="50" y="27"/>
                </a:cxn>
                <a:cxn ang="0">
                  <a:pos x="43" y="15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50" h="27">
                  <a:moveTo>
                    <a:pt x="0" y="4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18" y="13"/>
                  </a:lnTo>
                  <a:lnTo>
                    <a:pt x="18" y="21"/>
                  </a:lnTo>
                  <a:lnTo>
                    <a:pt x="31" y="23"/>
                  </a:lnTo>
                  <a:lnTo>
                    <a:pt x="35" y="17"/>
                  </a:lnTo>
                  <a:lnTo>
                    <a:pt x="50" y="27"/>
                  </a:lnTo>
                  <a:lnTo>
                    <a:pt x="43" y="15"/>
                  </a:lnTo>
                  <a:lnTo>
                    <a:pt x="18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6" name="Freeform 152"/>
            <p:cNvSpPr>
              <a:spLocks/>
            </p:cNvSpPr>
            <p:nvPr/>
          </p:nvSpPr>
          <p:spPr bwMode="auto">
            <a:xfrm>
              <a:off x="5025" y="3919"/>
              <a:ext cx="6" cy="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4"/>
                </a:cxn>
                <a:cxn ang="0">
                  <a:pos x="0" y="8"/>
                </a:cxn>
              </a:cxnLst>
              <a:rect l="0" t="0" r="r" b="b"/>
              <a:pathLst>
                <a:path w="12" h="12">
                  <a:moveTo>
                    <a:pt x="0" y="8"/>
                  </a:moveTo>
                  <a:lnTo>
                    <a:pt x="2" y="2"/>
                  </a:lnTo>
                  <a:lnTo>
                    <a:pt x="8" y="0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7" name="Freeform 153"/>
            <p:cNvSpPr>
              <a:spLocks/>
            </p:cNvSpPr>
            <p:nvPr/>
          </p:nvSpPr>
          <p:spPr bwMode="auto">
            <a:xfrm>
              <a:off x="5023" y="3907"/>
              <a:ext cx="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8" y="18"/>
                </a:cxn>
                <a:cxn ang="0">
                  <a:pos x="2" y="16"/>
                </a:cxn>
                <a:cxn ang="0">
                  <a:pos x="0" y="8"/>
                </a:cxn>
              </a:cxnLst>
              <a:rect l="0" t="0" r="r" b="b"/>
              <a:pathLst>
                <a:path w="8" h="18">
                  <a:moveTo>
                    <a:pt x="0" y="8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8" y="18"/>
                  </a:lnTo>
                  <a:lnTo>
                    <a:pt x="2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8" name="Freeform 154"/>
            <p:cNvSpPr>
              <a:spLocks/>
            </p:cNvSpPr>
            <p:nvPr/>
          </p:nvSpPr>
          <p:spPr bwMode="auto">
            <a:xfrm>
              <a:off x="5021" y="3930"/>
              <a:ext cx="8" cy="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9"/>
                </a:cxn>
                <a:cxn ang="0">
                  <a:pos x="5" y="19"/>
                </a:cxn>
                <a:cxn ang="0">
                  <a:pos x="9" y="17"/>
                </a:cxn>
                <a:cxn ang="0">
                  <a:pos x="5" y="10"/>
                </a:cxn>
                <a:cxn ang="0">
                  <a:pos x="13" y="4"/>
                </a:cxn>
                <a:cxn ang="0">
                  <a:pos x="1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12"/>
                </a:cxn>
              </a:cxnLst>
              <a:rect l="0" t="0" r="r" b="b"/>
              <a:pathLst>
                <a:path w="15" h="19">
                  <a:moveTo>
                    <a:pt x="0" y="12"/>
                  </a:moveTo>
                  <a:lnTo>
                    <a:pt x="2" y="19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5" y="10"/>
                  </a:lnTo>
                  <a:lnTo>
                    <a:pt x="13" y="4"/>
                  </a:lnTo>
                  <a:lnTo>
                    <a:pt x="1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9" name="Freeform 155"/>
            <p:cNvSpPr>
              <a:spLocks/>
            </p:cNvSpPr>
            <p:nvPr/>
          </p:nvSpPr>
          <p:spPr bwMode="auto">
            <a:xfrm>
              <a:off x="5009" y="3923"/>
              <a:ext cx="12" cy="1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" y="13"/>
                </a:cxn>
                <a:cxn ang="0">
                  <a:pos x="21" y="0"/>
                </a:cxn>
                <a:cxn ang="0">
                  <a:pos x="25" y="6"/>
                </a:cxn>
                <a:cxn ang="0">
                  <a:pos x="21" y="8"/>
                </a:cxn>
                <a:cxn ang="0">
                  <a:pos x="25" y="15"/>
                </a:cxn>
                <a:cxn ang="0">
                  <a:pos x="15" y="30"/>
                </a:cxn>
                <a:cxn ang="0">
                  <a:pos x="4" y="25"/>
                </a:cxn>
                <a:cxn ang="0">
                  <a:pos x="0" y="17"/>
                </a:cxn>
              </a:cxnLst>
              <a:rect l="0" t="0" r="r" b="b"/>
              <a:pathLst>
                <a:path w="25" h="30">
                  <a:moveTo>
                    <a:pt x="0" y="17"/>
                  </a:moveTo>
                  <a:lnTo>
                    <a:pt x="4" y="13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21" y="8"/>
                  </a:lnTo>
                  <a:lnTo>
                    <a:pt x="25" y="15"/>
                  </a:lnTo>
                  <a:lnTo>
                    <a:pt x="15" y="30"/>
                  </a:lnTo>
                  <a:lnTo>
                    <a:pt x="4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0" name="Freeform 156"/>
            <p:cNvSpPr>
              <a:spLocks/>
            </p:cNvSpPr>
            <p:nvPr/>
          </p:nvSpPr>
          <p:spPr bwMode="auto">
            <a:xfrm>
              <a:off x="5005" y="3940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7" y="0"/>
                </a:cxn>
                <a:cxn ang="0">
                  <a:pos x="21" y="4"/>
                </a:cxn>
                <a:cxn ang="0">
                  <a:pos x="21" y="8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1" name="Freeform 157"/>
            <p:cNvSpPr>
              <a:spLocks/>
            </p:cNvSpPr>
            <p:nvPr/>
          </p:nvSpPr>
          <p:spPr bwMode="auto">
            <a:xfrm>
              <a:off x="4993" y="3925"/>
              <a:ext cx="1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7" y="11"/>
                </a:cxn>
                <a:cxn ang="0">
                  <a:pos x="21" y="15"/>
                </a:cxn>
                <a:cxn ang="0">
                  <a:pos x="27" y="23"/>
                </a:cxn>
                <a:cxn ang="0">
                  <a:pos x="23" y="28"/>
                </a:cxn>
                <a:cxn ang="0">
                  <a:pos x="17" y="26"/>
                </a:cxn>
                <a:cxn ang="0">
                  <a:pos x="10" y="9"/>
                </a:cxn>
                <a:cxn ang="0">
                  <a:pos x="0" y="0"/>
                </a:cxn>
              </a:cxnLst>
              <a:rect l="0" t="0" r="r" b="b"/>
              <a:pathLst>
                <a:path w="27" h="28">
                  <a:moveTo>
                    <a:pt x="0" y="0"/>
                  </a:moveTo>
                  <a:lnTo>
                    <a:pt x="6" y="2"/>
                  </a:lnTo>
                  <a:lnTo>
                    <a:pt x="17" y="11"/>
                  </a:lnTo>
                  <a:lnTo>
                    <a:pt x="21" y="15"/>
                  </a:lnTo>
                  <a:lnTo>
                    <a:pt x="27" y="23"/>
                  </a:lnTo>
                  <a:lnTo>
                    <a:pt x="23" y="28"/>
                  </a:lnTo>
                  <a:lnTo>
                    <a:pt x="17" y="26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2" name="Freeform 158"/>
            <p:cNvSpPr>
              <a:spLocks/>
            </p:cNvSpPr>
            <p:nvPr/>
          </p:nvSpPr>
          <p:spPr bwMode="auto">
            <a:xfrm>
              <a:off x="5047" y="3868"/>
              <a:ext cx="7" cy="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8" y="11"/>
                </a:cxn>
                <a:cxn ang="0">
                  <a:pos x="14" y="5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0" y="9"/>
                </a:cxn>
              </a:cxnLst>
              <a:rect l="0" t="0" r="r" b="b"/>
              <a:pathLst>
                <a:path w="14" h="11">
                  <a:moveTo>
                    <a:pt x="0" y="9"/>
                  </a:moveTo>
                  <a:lnTo>
                    <a:pt x="2" y="9"/>
                  </a:lnTo>
                  <a:lnTo>
                    <a:pt x="8" y="11"/>
                  </a:lnTo>
                  <a:lnTo>
                    <a:pt x="14" y="5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3" name="Freeform 159"/>
            <p:cNvSpPr>
              <a:spLocks/>
            </p:cNvSpPr>
            <p:nvPr/>
          </p:nvSpPr>
          <p:spPr bwMode="auto">
            <a:xfrm>
              <a:off x="5049" y="3853"/>
              <a:ext cx="4" cy="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7"/>
                </a:cxn>
                <a:cxn ang="0">
                  <a:pos x="8" y="19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8" h="27">
                  <a:moveTo>
                    <a:pt x="0" y="6"/>
                  </a:moveTo>
                  <a:lnTo>
                    <a:pt x="0" y="27"/>
                  </a:lnTo>
                  <a:lnTo>
                    <a:pt x="8" y="19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4" name="Freeform 160"/>
            <p:cNvSpPr>
              <a:spLocks/>
            </p:cNvSpPr>
            <p:nvPr/>
          </p:nvSpPr>
          <p:spPr bwMode="auto">
            <a:xfrm>
              <a:off x="5036" y="3874"/>
              <a:ext cx="13" cy="1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19"/>
                </a:cxn>
                <a:cxn ang="0">
                  <a:pos x="14" y="19"/>
                </a:cxn>
                <a:cxn ang="0">
                  <a:pos x="16" y="14"/>
                </a:cxn>
                <a:cxn ang="0">
                  <a:pos x="23" y="8"/>
                </a:cxn>
                <a:cxn ang="0">
                  <a:pos x="27" y="0"/>
                </a:cxn>
                <a:cxn ang="0">
                  <a:pos x="27" y="8"/>
                </a:cxn>
                <a:cxn ang="0">
                  <a:pos x="25" y="21"/>
                </a:cxn>
                <a:cxn ang="0">
                  <a:pos x="16" y="23"/>
                </a:cxn>
                <a:cxn ang="0">
                  <a:pos x="10" y="21"/>
                </a:cxn>
                <a:cxn ang="0">
                  <a:pos x="0" y="23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lnTo>
                    <a:pt x="6" y="19"/>
                  </a:lnTo>
                  <a:lnTo>
                    <a:pt x="14" y="19"/>
                  </a:lnTo>
                  <a:lnTo>
                    <a:pt x="16" y="14"/>
                  </a:lnTo>
                  <a:lnTo>
                    <a:pt x="23" y="8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5" y="21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5" name="Freeform 161"/>
            <p:cNvSpPr>
              <a:spLocks/>
            </p:cNvSpPr>
            <p:nvPr/>
          </p:nvSpPr>
          <p:spPr bwMode="auto">
            <a:xfrm>
              <a:off x="4973" y="3919"/>
              <a:ext cx="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6" name="Freeform 162"/>
            <p:cNvSpPr>
              <a:spLocks/>
            </p:cNvSpPr>
            <p:nvPr/>
          </p:nvSpPr>
          <p:spPr bwMode="auto">
            <a:xfrm>
              <a:off x="4889" y="3795"/>
              <a:ext cx="12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5" y="12"/>
                </a:cxn>
                <a:cxn ang="0">
                  <a:pos x="13" y="8"/>
                </a:cxn>
                <a:cxn ang="0">
                  <a:pos x="7" y="12"/>
                </a:cxn>
                <a:cxn ang="0">
                  <a:pos x="13" y="16"/>
                </a:cxn>
                <a:cxn ang="0">
                  <a:pos x="7" y="16"/>
                </a:cxn>
                <a:cxn ang="0">
                  <a:pos x="15" y="19"/>
                </a:cxn>
                <a:cxn ang="0">
                  <a:pos x="25" y="8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9" y="2"/>
                </a:cxn>
                <a:cxn ang="0">
                  <a:pos x="0" y="2"/>
                </a:cxn>
              </a:cxnLst>
              <a:rect l="0" t="0" r="r" b="b"/>
              <a:pathLst>
                <a:path w="25" h="19">
                  <a:moveTo>
                    <a:pt x="0" y="2"/>
                  </a:moveTo>
                  <a:lnTo>
                    <a:pt x="0" y="6"/>
                  </a:lnTo>
                  <a:lnTo>
                    <a:pt x="5" y="12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15" y="19"/>
                  </a:lnTo>
                  <a:lnTo>
                    <a:pt x="25" y="8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7" name="Freeform 163"/>
            <p:cNvSpPr>
              <a:spLocks/>
            </p:cNvSpPr>
            <p:nvPr/>
          </p:nvSpPr>
          <p:spPr bwMode="auto">
            <a:xfrm>
              <a:off x="4897" y="3794"/>
              <a:ext cx="1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6"/>
                </a:cxn>
                <a:cxn ang="0">
                  <a:pos x="13" y="8"/>
                </a:cxn>
                <a:cxn ang="0">
                  <a:pos x="23" y="4"/>
                </a:cxn>
                <a:cxn ang="0">
                  <a:pos x="17" y="0"/>
                </a:cxn>
                <a:cxn ang="0">
                  <a:pos x="11" y="4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23" h="8">
                  <a:moveTo>
                    <a:pt x="0" y="4"/>
                  </a:moveTo>
                  <a:lnTo>
                    <a:pt x="6" y="6"/>
                  </a:lnTo>
                  <a:lnTo>
                    <a:pt x="13" y="8"/>
                  </a:lnTo>
                  <a:lnTo>
                    <a:pt x="23" y="4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8" name="Freeform 164"/>
            <p:cNvSpPr>
              <a:spLocks/>
            </p:cNvSpPr>
            <p:nvPr/>
          </p:nvSpPr>
          <p:spPr bwMode="auto">
            <a:xfrm>
              <a:off x="4901" y="3800"/>
              <a:ext cx="5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4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9" name="Freeform 165"/>
            <p:cNvSpPr>
              <a:spLocks/>
            </p:cNvSpPr>
            <p:nvPr/>
          </p:nvSpPr>
          <p:spPr bwMode="auto">
            <a:xfrm>
              <a:off x="4939" y="3814"/>
              <a:ext cx="7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5"/>
                </a:cxn>
                <a:cxn ang="0">
                  <a:pos x="5" y="9"/>
                </a:cxn>
                <a:cxn ang="0">
                  <a:pos x="15" y="9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5" h="9">
                  <a:moveTo>
                    <a:pt x="0" y="5"/>
                  </a:moveTo>
                  <a:lnTo>
                    <a:pt x="5" y="5"/>
                  </a:lnTo>
                  <a:lnTo>
                    <a:pt x="5" y="9"/>
                  </a:lnTo>
                  <a:lnTo>
                    <a:pt x="15" y="9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0" name="Freeform 166"/>
            <p:cNvSpPr>
              <a:spLocks/>
            </p:cNvSpPr>
            <p:nvPr/>
          </p:nvSpPr>
          <p:spPr bwMode="auto">
            <a:xfrm>
              <a:off x="4942" y="3802"/>
              <a:ext cx="17" cy="1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8" y="21"/>
                </a:cxn>
                <a:cxn ang="0">
                  <a:pos x="18" y="11"/>
                </a:cxn>
                <a:cxn ang="0">
                  <a:pos x="35" y="5"/>
                </a:cxn>
                <a:cxn ang="0">
                  <a:pos x="33" y="0"/>
                </a:cxn>
                <a:cxn ang="0">
                  <a:pos x="18" y="5"/>
                </a:cxn>
                <a:cxn ang="0">
                  <a:pos x="4" y="11"/>
                </a:cxn>
                <a:cxn ang="0">
                  <a:pos x="0" y="19"/>
                </a:cxn>
              </a:cxnLst>
              <a:rect l="0" t="0" r="r" b="b"/>
              <a:pathLst>
                <a:path w="35" h="21">
                  <a:moveTo>
                    <a:pt x="0" y="19"/>
                  </a:moveTo>
                  <a:lnTo>
                    <a:pt x="8" y="21"/>
                  </a:lnTo>
                  <a:lnTo>
                    <a:pt x="18" y="11"/>
                  </a:lnTo>
                  <a:lnTo>
                    <a:pt x="35" y="5"/>
                  </a:lnTo>
                  <a:lnTo>
                    <a:pt x="33" y="0"/>
                  </a:lnTo>
                  <a:lnTo>
                    <a:pt x="18" y="5"/>
                  </a:lnTo>
                  <a:lnTo>
                    <a:pt x="4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1" name="Freeform 167"/>
            <p:cNvSpPr>
              <a:spLocks/>
            </p:cNvSpPr>
            <p:nvPr/>
          </p:nvSpPr>
          <p:spPr bwMode="auto">
            <a:xfrm>
              <a:off x="4863" y="3851"/>
              <a:ext cx="6" cy="6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1" y="1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" y="12"/>
                </a:cxn>
              </a:cxnLst>
              <a:rect l="0" t="0" r="r" b="b"/>
              <a:pathLst>
                <a:path w="11" h="12">
                  <a:moveTo>
                    <a:pt x="2" y="12"/>
                  </a:moveTo>
                  <a:lnTo>
                    <a:pt x="11" y="1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2" name="Freeform 168"/>
            <p:cNvSpPr>
              <a:spLocks/>
            </p:cNvSpPr>
            <p:nvPr/>
          </p:nvSpPr>
          <p:spPr bwMode="auto">
            <a:xfrm>
              <a:off x="4869" y="3845"/>
              <a:ext cx="9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8" y="9"/>
                </a:cxn>
                <a:cxn ang="0">
                  <a:pos x="10" y="11"/>
                </a:cxn>
                <a:cxn ang="0">
                  <a:pos x="16" y="17"/>
                </a:cxn>
                <a:cxn ang="0">
                  <a:pos x="14" y="21"/>
                </a:cxn>
                <a:cxn ang="0">
                  <a:pos x="20" y="21"/>
                </a:cxn>
                <a:cxn ang="0">
                  <a:pos x="20" y="25"/>
                </a:cxn>
                <a:cxn ang="0">
                  <a:pos x="0" y="30"/>
                </a:cxn>
                <a:cxn ang="0">
                  <a:pos x="6" y="25"/>
                </a:cxn>
                <a:cxn ang="0">
                  <a:pos x="2" y="23"/>
                </a:cxn>
                <a:cxn ang="0">
                  <a:pos x="2" y="21"/>
                </a:cxn>
                <a:cxn ang="0">
                  <a:pos x="8" y="19"/>
                </a:cxn>
                <a:cxn ang="0">
                  <a:pos x="8" y="13"/>
                </a:cxn>
                <a:cxn ang="0">
                  <a:pos x="2" y="13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20" h="30">
                  <a:moveTo>
                    <a:pt x="0" y="6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10" y="4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6" y="17"/>
                  </a:lnTo>
                  <a:lnTo>
                    <a:pt x="14" y="21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0" y="30"/>
                  </a:lnTo>
                  <a:lnTo>
                    <a:pt x="6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8" y="19"/>
                  </a:lnTo>
                  <a:lnTo>
                    <a:pt x="8" y="13"/>
                  </a:lnTo>
                  <a:lnTo>
                    <a:pt x="2" y="13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3" name="Freeform 169"/>
            <p:cNvSpPr>
              <a:spLocks/>
            </p:cNvSpPr>
            <p:nvPr/>
          </p:nvSpPr>
          <p:spPr bwMode="auto">
            <a:xfrm>
              <a:off x="4886" y="3874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4" h="8">
                  <a:moveTo>
                    <a:pt x="0" y="2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4" name="Freeform 170"/>
            <p:cNvSpPr>
              <a:spLocks/>
            </p:cNvSpPr>
            <p:nvPr/>
          </p:nvSpPr>
          <p:spPr bwMode="auto">
            <a:xfrm>
              <a:off x="4891" y="3879"/>
              <a:ext cx="5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6"/>
                </a:cxn>
                <a:cxn ang="0">
                  <a:pos x="9" y="0"/>
                </a:cxn>
                <a:cxn ang="0">
                  <a:pos x="0" y="2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lnTo>
                    <a:pt x="7" y="6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5" name="Freeform 171"/>
            <p:cNvSpPr>
              <a:spLocks/>
            </p:cNvSpPr>
            <p:nvPr/>
          </p:nvSpPr>
          <p:spPr bwMode="auto">
            <a:xfrm>
              <a:off x="4865" y="3800"/>
              <a:ext cx="244" cy="130"/>
            </a:xfrm>
            <a:custGeom>
              <a:avLst/>
              <a:gdLst/>
              <a:ahLst/>
              <a:cxnLst>
                <a:cxn ang="0">
                  <a:pos x="126" y="220"/>
                </a:cxn>
                <a:cxn ang="0">
                  <a:pos x="169" y="203"/>
                </a:cxn>
                <a:cxn ang="0">
                  <a:pos x="140" y="187"/>
                </a:cxn>
                <a:cxn ang="0">
                  <a:pos x="184" y="195"/>
                </a:cxn>
                <a:cxn ang="0">
                  <a:pos x="213" y="241"/>
                </a:cxn>
                <a:cxn ang="0">
                  <a:pos x="247" y="201"/>
                </a:cxn>
                <a:cxn ang="0">
                  <a:pos x="268" y="247"/>
                </a:cxn>
                <a:cxn ang="0">
                  <a:pos x="265" y="237"/>
                </a:cxn>
                <a:cxn ang="0">
                  <a:pos x="288" y="222"/>
                </a:cxn>
                <a:cxn ang="0">
                  <a:pos x="313" y="197"/>
                </a:cxn>
                <a:cxn ang="0">
                  <a:pos x="313" y="161"/>
                </a:cxn>
                <a:cxn ang="0">
                  <a:pos x="332" y="159"/>
                </a:cxn>
                <a:cxn ang="0">
                  <a:pos x="349" y="145"/>
                </a:cxn>
                <a:cxn ang="0">
                  <a:pos x="372" y="86"/>
                </a:cxn>
                <a:cxn ang="0">
                  <a:pos x="414" y="82"/>
                </a:cxn>
                <a:cxn ang="0">
                  <a:pos x="418" y="103"/>
                </a:cxn>
                <a:cxn ang="0">
                  <a:pos x="457" y="74"/>
                </a:cxn>
                <a:cxn ang="0">
                  <a:pos x="487" y="59"/>
                </a:cxn>
                <a:cxn ang="0">
                  <a:pos x="430" y="42"/>
                </a:cxn>
                <a:cxn ang="0">
                  <a:pos x="366" y="28"/>
                </a:cxn>
                <a:cxn ang="0">
                  <a:pos x="322" y="23"/>
                </a:cxn>
                <a:cxn ang="0">
                  <a:pos x="299" y="15"/>
                </a:cxn>
                <a:cxn ang="0">
                  <a:pos x="276" y="0"/>
                </a:cxn>
                <a:cxn ang="0">
                  <a:pos x="220" y="23"/>
                </a:cxn>
                <a:cxn ang="0">
                  <a:pos x="209" y="34"/>
                </a:cxn>
                <a:cxn ang="0">
                  <a:pos x="197" y="27"/>
                </a:cxn>
                <a:cxn ang="0">
                  <a:pos x="180" y="42"/>
                </a:cxn>
                <a:cxn ang="0">
                  <a:pos x="140" y="51"/>
                </a:cxn>
                <a:cxn ang="0">
                  <a:pos x="123" y="65"/>
                </a:cxn>
                <a:cxn ang="0">
                  <a:pos x="100" y="53"/>
                </a:cxn>
                <a:cxn ang="0">
                  <a:pos x="92" y="40"/>
                </a:cxn>
                <a:cxn ang="0">
                  <a:pos x="75" y="40"/>
                </a:cxn>
                <a:cxn ang="0">
                  <a:pos x="52" y="63"/>
                </a:cxn>
                <a:cxn ang="0">
                  <a:pos x="36" y="90"/>
                </a:cxn>
                <a:cxn ang="0">
                  <a:pos x="53" y="101"/>
                </a:cxn>
                <a:cxn ang="0">
                  <a:pos x="65" y="82"/>
                </a:cxn>
                <a:cxn ang="0">
                  <a:pos x="84" y="63"/>
                </a:cxn>
                <a:cxn ang="0">
                  <a:pos x="96" y="82"/>
                </a:cxn>
                <a:cxn ang="0">
                  <a:pos x="73" y="101"/>
                </a:cxn>
                <a:cxn ang="0">
                  <a:pos x="48" y="105"/>
                </a:cxn>
                <a:cxn ang="0">
                  <a:pos x="42" y="101"/>
                </a:cxn>
                <a:cxn ang="0">
                  <a:pos x="27" y="118"/>
                </a:cxn>
                <a:cxn ang="0">
                  <a:pos x="11" y="128"/>
                </a:cxn>
                <a:cxn ang="0">
                  <a:pos x="2" y="140"/>
                </a:cxn>
                <a:cxn ang="0">
                  <a:pos x="17" y="163"/>
                </a:cxn>
                <a:cxn ang="0">
                  <a:pos x="29" y="141"/>
                </a:cxn>
                <a:cxn ang="0">
                  <a:pos x="46" y="140"/>
                </a:cxn>
                <a:cxn ang="0">
                  <a:pos x="63" y="151"/>
                </a:cxn>
                <a:cxn ang="0">
                  <a:pos x="57" y="136"/>
                </a:cxn>
                <a:cxn ang="0">
                  <a:pos x="73" y="157"/>
                </a:cxn>
                <a:cxn ang="0">
                  <a:pos x="80" y="157"/>
                </a:cxn>
                <a:cxn ang="0">
                  <a:pos x="88" y="145"/>
                </a:cxn>
                <a:cxn ang="0">
                  <a:pos x="100" y="132"/>
                </a:cxn>
                <a:cxn ang="0">
                  <a:pos x="109" y="136"/>
                </a:cxn>
                <a:cxn ang="0">
                  <a:pos x="111" y="136"/>
                </a:cxn>
                <a:cxn ang="0">
                  <a:pos x="98" y="149"/>
                </a:cxn>
                <a:cxn ang="0">
                  <a:pos x="88" y="163"/>
                </a:cxn>
                <a:cxn ang="0">
                  <a:pos x="111" y="168"/>
                </a:cxn>
              </a:cxnLst>
              <a:rect l="0" t="0" r="r" b="b"/>
              <a:pathLst>
                <a:path w="487" h="258">
                  <a:moveTo>
                    <a:pt x="100" y="182"/>
                  </a:moveTo>
                  <a:lnTo>
                    <a:pt x="107" y="184"/>
                  </a:lnTo>
                  <a:lnTo>
                    <a:pt x="117" y="201"/>
                  </a:lnTo>
                  <a:lnTo>
                    <a:pt x="123" y="212"/>
                  </a:lnTo>
                  <a:lnTo>
                    <a:pt x="126" y="220"/>
                  </a:lnTo>
                  <a:lnTo>
                    <a:pt x="128" y="230"/>
                  </a:lnTo>
                  <a:lnTo>
                    <a:pt x="140" y="228"/>
                  </a:lnTo>
                  <a:lnTo>
                    <a:pt x="157" y="218"/>
                  </a:lnTo>
                  <a:lnTo>
                    <a:pt x="163" y="212"/>
                  </a:lnTo>
                  <a:lnTo>
                    <a:pt x="169" y="203"/>
                  </a:lnTo>
                  <a:lnTo>
                    <a:pt x="159" y="193"/>
                  </a:lnTo>
                  <a:lnTo>
                    <a:pt x="153" y="197"/>
                  </a:lnTo>
                  <a:lnTo>
                    <a:pt x="149" y="197"/>
                  </a:lnTo>
                  <a:lnTo>
                    <a:pt x="146" y="197"/>
                  </a:lnTo>
                  <a:lnTo>
                    <a:pt x="140" y="187"/>
                  </a:lnTo>
                  <a:lnTo>
                    <a:pt x="140" y="182"/>
                  </a:lnTo>
                  <a:lnTo>
                    <a:pt x="146" y="182"/>
                  </a:lnTo>
                  <a:lnTo>
                    <a:pt x="148" y="187"/>
                  </a:lnTo>
                  <a:lnTo>
                    <a:pt x="163" y="193"/>
                  </a:lnTo>
                  <a:lnTo>
                    <a:pt x="184" y="195"/>
                  </a:lnTo>
                  <a:lnTo>
                    <a:pt x="196" y="208"/>
                  </a:lnTo>
                  <a:lnTo>
                    <a:pt x="197" y="207"/>
                  </a:lnTo>
                  <a:lnTo>
                    <a:pt x="203" y="220"/>
                  </a:lnTo>
                  <a:lnTo>
                    <a:pt x="207" y="230"/>
                  </a:lnTo>
                  <a:lnTo>
                    <a:pt x="213" y="241"/>
                  </a:lnTo>
                  <a:lnTo>
                    <a:pt x="217" y="237"/>
                  </a:lnTo>
                  <a:lnTo>
                    <a:pt x="219" y="220"/>
                  </a:lnTo>
                  <a:lnTo>
                    <a:pt x="238" y="205"/>
                  </a:lnTo>
                  <a:lnTo>
                    <a:pt x="242" y="205"/>
                  </a:lnTo>
                  <a:lnTo>
                    <a:pt x="247" y="201"/>
                  </a:lnTo>
                  <a:lnTo>
                    <a:pt x="253" y="216"/>
                  </a:lnTo>
                  <a:lnTo>
                    <a:pt x="253" y="220"/>
                  </a:lnTo>
                  <a:lnTo>
                    <a:pt x="257" y="218"/>
                  </a:lnTo>
                  <a:lnTo>
                    <a:pt x="263" y="239"/>
                  </a:lnTo>
                  <a:lnTo>
                    <a:pt x="268" y="247"/>
                  </a:lnTo>
                  <a:lnTo>
                    <a:pt x="270" y="254"/>
                  </a:lnTo>
                  <a:lnTo>
                    <a:pt x="276" y="258"/>
                  </a:lnTo>
                  <a:lnTo>
                    <a:pt x="276" y="251"/>
                  </a:lnTo>
                  <a:lnTo>
                    <a:pt x="268" y="245"/>
                  </a:lnTo>
                  <a:lnTo>
                    <a:pt x="265" y="237"/>
                  </a:lnTo>
                  <a:lnTo>
                    <a:pt x="267" y="228"/>
                  </a:lnTo>
                  <a:lnTo>
                    <a:pt x="276" y="235"/>
                  </a:lnTo>
                  <a:lnTo>
                    <a:pt x="280" y="239"/>
                  </a:lnTo>
                  <a:lnTo>
                    <a:pt x="290" y="231"/>
                  </a:lnTo>
                  <a:lnTo>
                    <a:pt x="288" y="222"/>
                  </a:lnTo>
                  <a:lnTo>
                    <a:pt x="282" y="212"/>
                  </a:lnTo>
                  <a:lnTo>
                    <a:pt x="286" y="205"/>
                  </a:lnTo>
                  <a:lnTo>
                    <a:pt x="292" y="210"/>
                  </a:lnTo>
                  <a:lnTo>
                    <a:pt x="299" y="205"/>
                  </a:lnTo>
                  <a:lnTo>
                    <a:pt x="313" y="197"/>
                  </a:lnTo>
                  <a:lnTo>
                    <a:pt x="320" y="178"/>
                  </a:lnTo>
                  <a:lnTo>
                    <a:pt x="315" y="168"/>
                  </a:lnTo>
                  <a:lnTo>
                    <a:pt x="322" y="161"/>
                  </a:lnTo>
                  <a:lnTo>
                    <a:pt x="318" y="159"/>
                  </a:lnTo>
                  <a:lnTo>
                    <a:pt x="313" y="161"/>
                  </a:lnTo>
                  <a:lnTo>
                    <a:pt x="309" y="157"/>
                  </a:lnTo>
                  <a:lnTo>
                    <a:pt x="320" y="149"/>
                  </a:lnTo>
                  <a:lnTo>
                    <a:pt x="320" y="157"/>
                  </a:lnTo>
                  <a:lnTo>
                    <a:pt x="330" y="155"/>
                  </a:lnTo>
                  <a:lnTo>
                    <a:pt x="332" y="159"/>
                  </a:lnTo>
                  <a:lnTo>
                    <a:pt x="332" y="170"/>
                  </a:lnTo>
                  <a:lnTo>
                    <a:pt x="340" y="164"/>
                  </a:lnTo>
                  <a:lnTo>
                    <a:pt x="334" y="153"/>
                  </a:lnTo>
                  <a:lnTo>
                    <a:pt x="345" y="141"/>
                  </a:lnTo>
                  <a:lnTo>
                    <a:pt x="349" y="145"/>
                  </a:lnTo>
                  <a:lnTo>
                    <a:pt x="366" y="124"/>
                  </a:lnTo>
                  <a:lnTo>
                    <a:pt x="368" y="113"/>
                  </a:lnTo>
                  <a:lnTo>
                    <a:pt x="364" y="105"/>
                  </a:lnTo>
                  <a:lnTo>
                    <a:pt x="353" y="103"/>
                  </a:lnTo>
                  <a:lnTo>
                    <a:pt x="372" y="86"/>
                  </a:lnTo>
                  <a:lnTo>
                    <a:pt x="386" y="86"/>
                  </a:lnTo>
                  <a:lnTo>
                    <a:pt x="401" y="86"/>
                  </a:lnTo>
                  <a:lnTo>
                    <a:pt x="407" y="74"/>
                  </a:lnTo>
                  <a:lnTo>
                    <a:pt x="414" y="74"/>
                  </a:lnTo>
                  <a:lnTo>
                    <a:pt x="414" y="82"/>
                  </a:lnTo>
                  <a:lnTo>
                    <a:pt x="424" y="74"/>
                  </a:lnTo>
                  <a:lnTo>
                    <a:pt x="407" y="92"/>
                  </a:lnTo>
                  <a:lnTo>
                    <a:pt x="403" y="96"/>
                  </a:lnTo>
                  <a:lnTo>
                    <a:pt x="407" y="118"/>
                  </a:lnTo>
                  <a:lnTo>
                    <a:pt x="418" y="103"/>
                  </a:lnTo>
                  <a:lnTo>
                    <a:pt x="418" y="92"/>
                  </a:lnTo>
                  <a:lnTo>
                    <a:pt x="422" y="82"/>
                  </a:lnTo>
                  <a:lnTo>
                    <a:pt x="434" y="82"/>
                  </a:lnTo>
                  <a:lnTo>
                    <a:pt x="439" y="82"/>
                  </a:lnTo>
                  <a:lnTo>
                    <a:pt x="457" y="74"/>
                  </a:lnTo>
                  <a:lnTo>
                    <a:pt x="460" y="71"/>
                  </a:lnTo>
                  <a:lnTo>
                    <a:pt x="459" y="65"/>
                  </a:lnTo>
                  <a:lnTo>
                    <a:pt x="466" y="61"/>
                  </a:lnTo>
                  <a:lnTo>
                    <a:pt x="482" y="65"/>
                  </a:lnTo>
                  <a:lnTo>
                    <a:pt x="487" y="59"/>
                  </a:lnTo>
                  <a:lnTo>
                    <a:pt x="476" y="51"/>
                  </a:lnTo>
                  <a:lnTo>
                    <a:pt x="459" y="42"/>
                  </a:lnTo>
                  <a:lnTo>
                    <a:pt x="439" y="40"/>
                  </a:lnTo>
                  <a:lnTo>
                    <a:pt x="439" y="46"/>
                  </a:lnTo>
                  <a:lnTo>
                    <a:pt x="430" y="42"/>
                  </a:lnTo>
                  <a:lnTo>
                    <a:pt x="418" y="42"/>
                  </a:lnTo>
                  <a:lnTo>
                    <a:pt x="411" y="36"/>
                  </a:lnTo>
                  <a:lnTo>
                    <a:pt x="395" y="36"/>
                  </a:lnTo>
                  <a:lnTo>
                    <a:pt x="388" y="30"/>
                  </a:lnTo>
                  <a:lnTo>
                    <a:pt x="366" y="28"/>
                  </a:lnTo>
                  <a:lnTo>
                    <a:pt x="359" y="34"/>
                  </a:lnTo>
                  <a:lnTo>
                    <a:pt x="347" y="32"/>
                  </a:lnTo>
                  <a:lnTo>
                    <a:pt x="345" y="36"/>
                  </a:lnTo>
                  <a:lnTo>
                    <a:pt x="340" y="27"/>
                  </a:lnTo>
                  <a:lnTo>
                    <a:pt x="322" y="23"/>
                  </a:lnTo>
                  <a:lnTo>
                    <a:pt x="322" y="27"/>
                  </a:lnTo>
                  <a:lnTo>
                    <a:pt x="305" y="23"/>
                  </a:lnTo>
                  <a:lnTo>
                    <a:pt x="293" y="23"/>
                  </a:lnTo>
                  <a:lnTo>
                    <a:pt x="282" y="27"/>
                  </a:lnTo>
                  <a:lnTo>
                    <a:pt x="299" y="15"/>
                  </a:lnTo>
                  <a:lnTo>
                    <a:pt x="301" y="11"/>
                  </a:lnTo>
                  <a:lnTo>
                    <a:pt x="295" y="6"/>
                  </a:lnTo>
                  <a:lnTo>
                    <a:pt x="282" y="9"/>
                  </a:lnTo>
                  <a:lnTo>
                    <a:pt x="284" y="4"/>
                  </a:lnTo>
                  <a:lnTo>
                    <a:pt x="276" y="0"/>
                  </a:lnTo>
                  <a:lnTo>
                    <a:pt x="265" y="9"/>
                  </a:lnTo>
                  <a:lnTo>
                    <a:pt x="249" y="11"/>
                  </a:lnTo>
                  <a:lnTo>
                    <a:pt x="236" y="15"/>
                  </a:lnTo>
                  <a:lnTo>
                    <a:pt x="234" y="23"/>
                  </a:lnTo>
                  <a:lnTo>
                    <a:pt x="220" y="23"/>
                  </a:lnTo>
                  <a:lnTo>
                    <a:pt x="220" y="30"/>
                  </a:lnTo>
                  <a:lnTo>
                    <a:pt x="226" y="32"/>
                  </a:lnTo>
                  <a:lnTo>
                    <a:pt x="215" y="30"/>
                  </a:lnTo>
                  <a:lnTo>
                    <a:pt x="215" y="36"/>
                  </a:lnTo>
                  <a:lnTo>
                    <a:pt x="209" y="34"/>
                  </a:lnTo>
                  <a:lnTo>
                    <a:pt x="205" y="30"/>
                  </a:lnTo>
                  <a:lnTo>
                    <a:pt x="201" y="32"/>
                  </a:lnTo>
                  <a:lnTo>
                    <a:pt x="203" y="36"/>
                  </a:lnTo>
                  <a:lnTo>
                    <a:pt x="201" y="51"/>
                  </a:lnTo>
                  <a:lnTo>
                    <a:pt x="197" y="27"/>
                  </a:lnTo>
                  <a:lnTo>
                    <a:pt x="192" y="27"/>
                  </a:lnTo>
                  <a:lnTo>
                    <a:pt x="184" y="42"/>
                  </a:lnTo>
                  <a:lnTo>
                    <a:pt x="192" y="46"/>
                  </a:lnTo>
                  <a:lnTo>
                    <a:pt x="188" y="48"/>
                  </a:lnTo>
                  <a:lnTo>
                    <a:pt x="180" y="42"/>
                  </a:lnTo>
                  <a:lnTo>
                    <a:pt x="171" y="40"/>
                  </a:lnTo>
                  <a:lnTo>
                    <a:pt x="171" y="46"/>
                  </a:lnTo>
                  <a:lnTo>
                    <a:pt x="157" y="48"/>
                  </a:lnTo>
                  <a:lnTo>
                    <a:pt x="153" y="46"/>
                  </a:lnTo>
                  <a:lnTo>
                    <a:pt x="140" y="51"/>
                  </a:lnTo>
                  <a:lnTo>
                    <a:pt x="130" y="48"/>
                  </a:lnTo>
                  <a:lnTo>
                    <a:pt x="130" y="59"/>
                  </a:lnTo>
                  <a:lnTo>
                    <a:pt x="126" y="55"/>
                  </a:lnTo>
                  <a:lnTo>
                    <a:pt x="121" y="61"/>
                  </a:lnTo>
                  <a:lnTo>
                    <a:pt x="123" y="65"/>
                  </a:lnTo>
                  <a:lnTo>
                    <a:pt x="111" y="65"/>
                  </a:lnTo>
                  <a:lnTo>
                    <a:pt x="115" y="69"/>
                  </a:lnTo>
                  <a:lnTo>
                    <a:pt x="107" y="65"/>
                  </a:lnTo>
                  <a:lnTo>
                    <a:pt x="107" y="59"/>
                  </a:lnTo>
                  <a:lnTo>
                    <a:pt x="100" y="53"/>
                  </a:lnTo>
                  <a:lnTo>
                    <a:pt x="117" y="59"/>
                  </a:lnTo>
                  <a:lnTo>
                    <a:pt x="123" y="51"/>
                  </a:lnTo>
                  <a:lnTo>
                    <a:pt x="109" y="46"/>
                  </a:lnTo>
                  <a:lnTo>
                    <a:pt x="100" y="40"/>
                  </a:lnTo>
                  <a:lnTo>
                    <a:pt x="92" y="40"/>
                  </a:lnTo>
                  <a:lnTo>
                    <a:pt x="98" y="40"/>
                  </a:lnTo>
                  <a:lnTo>
                    <a:pt x="88" y="36"/>
                  </a:lnTo>
                  <a:lnTo>
                    <a:pt x="84" y="36"/>
                  </a:lnTo>
                  <a:lnTo>
                    <a:pt x="78" y="40"/>
                  </a:lnTo>
                  <a:lnTo>
                    <a:pt x="75" y="40"/>
                  </a:lnTo>
                  <a:lnTo>
                    <a:pt x="71" y="46"/>
                  </a:lnTo>
                  <a:lnTo>
                    <a:pt x="65" y="42"/>
                  </a:lnTo>
                  <a:lnTo>
                    <a:pt x="65" y="46"/>
                  </a:lnTo>
                  <a:lnTo>
                    <a:pt x="61" y="50"/>
                  </a:lnTo>
                  <a:lnTo>
                    <a:pt x="52" y="63"/>
                  </a:lnTo>
                  <a:lnTo>
                    <a:pt x="46" y="67"/>
                  </a:lnTo>
                  <a:lnTo>
                    <a:pt x="34" y="74"/>
                  </a:lnTo>
                  <a:lnTo>
                    <a:pt x="40" y="78"/>
                  </a:lnTo>
                  <a:lnTo>
                    <a:pt x="34" y="80"/>
                  </a:lnTo>
                  <a:lnTo>
                    <a:pt x="36" y="90"/>
                  </a:lnTo>
                  <a:lnTo>
                    <a:pt x="42" y="90"/>
                  </a:lnTo>
                  <a:lnTo>
                    <a:pt x="48" y="82"/>
                  </a:lnTo>
                  <a:lnTo>
                    <a:pt x="52" y="94"/>
                  </a:lnTo>
                  <a:lnTo>
                    <a:pt x="53" y="96"/>
                  </a:lnTo>
                  <a:lnTo>
                    <a:pt x="53" y="101"/>
                  </a:lnTo>
                  <a:lnTo>
                    <a:pt x="61" y="99"/>
                  </a:lnTo>
                  <a:lnTo>
                    <a:pt x="63" y="90"/>
                  </a:lnTo>
                  <a:lnTo>
                    <a:pt x="61" y="90"/>
                  </a:lnTo>
                  <a:lnTo>
                    <a:pt x="69" y="82"/>
                  </a:lnTo>
                  <a:lnTo>
                    <a:pt x="65" y="82"/>
                  </a:lnTo>
                  <a:lnTo>
                    <a:pt x="65" y="74"/>
                  </a:lnTo>
                  <a:lnTo>
                    <a:pt x="75" y="65"/>
                  </a:lnTo>
                  <a:lnTo>
                    <a:pt x="75" y="59"/>
                  </a:lnTo>
                  <a:lnTo>
                    <a:pt x="80" y="59"/>
                  </a:lnTo>
                  <a:lnTo>
                    <a:pt x="84" y="63"/>
                  </a:lnTo>
                  <a:lnTo>
                    <a:pt x="73" y="73"/>
                  </a:lnTo>
                  <a:lnTo>
                    <a:pt x="73" y="82"/>
                  </a:lnTo>
                  <a:lnTo>
                    <a:pt x="78" y="82"/>
                  </a:lnTo>
                  <a:lnTo>
                    <a:pt x="88" y="82"/>
                  </a:lnTo>
                  <a:lnTo>
                    <a:pt x="96" y="82"/>
                  </a:lnTo>
                  <a:lnTo>
                    <a:pt x="80" y="86"/>
                  </a:lnTo>
                  <a:lnTo>
                    <a:pt x="80" y="96"/>
                  </a:lnTo>
                  <a:lnTo>
                    <a:pt x="78" y="92"/>
                  </a:lnTo>
                  <a:lnTo>
                    <a:pt x="73" y="96"/>
                  </a:lnTo>
                  <a:lnTo>
                    <a:pt x="73" y="101"/>
                  </a:lnTo>
                  <a:lnTo>
                    <a:pt x="71" y="103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53" y="103"/>
                  </a:lnTo>
                  <a:lnTo>
                    <a:pt x="48" y="105"/>
                  </a:lnTo>
                  <a:lnTo>
                    <a:pt x="46" y="103"/>
                  </a:lnTo>
                  <a:lnTo>
                    <a:pt x="48" y="97"/>
                  </a:lnTo>
                  <a:lnTo>
                    <a:pt x="48" y="92"/>
                  </a:lnTo>
                  <a:lnTo>
                    <a:pt x="42" y="96"/>
                  </a:lnTo>
                  <a:lnTo>
                    <a:pt x="42" y="101"/>
                  </a:lnTo>
                  <a:lnTo>
                    <a:pt x="42" y="109"/>
                  </a:lnTo>
                  <a:lnTo>
                    <a:pt x="40" y="107"/>
                  </a:lnTo>
                  <a:lnTo>
                    <a:pt x="36" y="109"/>
                  </a:lnTo>
                  <a:lnTo>
                    <a:pt x="32" y="113"/>
                  </a:lnTo>
                  <a:lnTo>
                    <a:pt x="27" y="118"/>
                  </a:lnTo>
                  <a:lnTo>
                    <a:pt x="25" y="120"/>
                  </a:lnTo>
                  <a:lnTo>
                    <a:pt x="17" y="120"/>
                  </a:lnTo>
                  <a:lnTo>
                    <a:pt x="19" y="124"/>
                  </a:lnTo>
                  <a:lnTo>
                    <a:pt x="11" y="124"/>
                  </a:lnTo>
                  <a:lnTo>
                    <a:pt x="11" y="128"/>
                  </a:lnTo>
                  <a:lnTo>
                    <a:pt x="17" y="128"/>
                  </a:lnTo>
                  <a:lnTo>
                    <a:pt x="17" y="130"/>
                  </a:lnTo>
                  <a:lnTo>
                    <a:pt x="21" y="136"/>
                  </a:lnTo>
                  <a:lnTo>
                    <a:pt x="17" y="141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0" y="155"/>
                  </a:lnTo>
                  <a:lnTo>
                    <a:pt x="2" y="161"/>
                  </a:lnTo>
                  <a:lnTo>
                    <a:pt x="5" y="161"/>
                  </a:lnTo>
                  <a:lnTo>
                    <a:pt x="17" y="163"/>
                  </a:lnTo>
                  <a:lnTo>
                    <a:pt x="23" y="157"/>
                  </a:lnTo>
                  <a:lnTo>
                    <a:pt x="21" y="155"/>
                  </a:lnTo>
                  <a:lnTo>
                    <a:pt x="25" y="151"/>
                  </a:lnTo>
                  <a:lnTo>
                    <a:pt x="29" y="147"/>
                  </a:lnTo>
                  <a:lnTo>
                    <a:pt x="29" y="141"/>
                  </a:lnTo>
                  <a:lnTo>
                    <a:pt x="32" y="141"/>
                  </a:lnTo>
                  <a:lnTo>
                    <a:pt x="38" y="141"/>
                  </a:lnTo>
                  <a:lnTo>
                    <a:pt x="40" y="140"/>
                  </a:lnTo>
                  <a:lnTo>
                    <a:pt x="44" y="138"/>
                  </a:lnTo>
                  <a:lnTo>
                    <a:pt x="46" y="140"/>
                  </a:lnTo>
                  <a:lnTo>
                    <a:pt x="50" y="145"/>
                  </a:lnTo>
                  <a:lnTo>
                    <a:pt x="61" y="151"/>
                  </a:lnTo>
                  <a:lnTo>
                    <a:pt x="61" y="159"/>
                  </a:lnTo>
                  <a:lnTo>
                    <a:pt x="63" y="155"/>
                  </a:lnTo>
                  <a:lnTo>
                    <a:pt x="63" y="151"/>
                  </a:lnTo>
                  <a:lnTo>
                    <a:pt x="65" y="151"/>
                  </a:lnTo>
                  <a:lnTo>
                    <a:pt x="57" y="145"/>
                  </a:lnTo>
                  <a:lnTo>
                    <a:pt x="53" y="140"/>
                  </a:lnTo>
                  <a:lnTo>
                    <a:pt x="52" y="136"/>
                  </a:lnTo>
                  <a:lnTo>
                    <a:pt x="57" y="136"/>
                  </a:lnTo>
                  <a:lnTo>
                    <a:pt x="61" y="141"/>
                  </a:lnTo>
                  <a:lnTo>
                    <a:pt x="71" y="147"/>
                  </a:lnTo>
                  <a:lnTo>
                    <a:pt x="71" y="151"/>
                  </a:lnTo>
                  <a:lnTo>
                    <a:pt x="73" y="153"/>
                  </a:lnTo>
                  <a:lnTo>
                    <a:pt x="73" y="157"/>
                  </a:lnTo>
                  <a:lnTo>
                    <a:pt x="78" y="157"/>
                  </a:lnTo>
                  <a:lnTo>
                    <a:pt x="73" y="159"/>
                  </a:lnTo>
                  <a:lnTo>
                    <a:pt x="75" y="163"/>
                  </a:lnTo>
                  <a:lnTo>
                    <a:pt x="78" y="164"/>
                  </a:lnTo>
                  <a:lnTo>
                    <a:pt x="80" y="157"/>
                  </a:lnTo>
                  <a:lnTo>
                    <a:pt x="78" y="155"/>
                  </a:lnTo>
                  <a:lnTo>
                    <a:pt x="80" y="155"/>
                  </a:lnTo>
                  <a:lnTo>
                    <a:pt x="78" y="151"/>
                  </a:lnTo>
                  <a:lnTo>
                    <a:pt x="88" y="149"/>
                  </a:lnTo>
                  <a:lnTo>
                    <a:pt x="88" y="145"/>
                  </a:lnTo>
                  <a:lnTo>
                    <a:pt x="92" y="140"/>
                  </a:lnTo>
                  <a:lnTo>
                    <a:pt x="94" y="136"/>
                  </a:lnTo>
                  <a:lnTo>
                    <a:pt x="96" y="132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03" y="136"/>
                  </a:lnTo>
                  <a:lnTo>
                    <a:pt x="105" y="138"/>
                  </a:lnTo>
                  <a:lnTo>
                    <a:pt x="111" y="136"/>
                  </a:lnTo>
                  <a:lnTo>
                    <a:pt x="109" y="136"/>
                  </a:lnTo>
                  <a:lnTo>
                    <a:pt x="107" y="134"/>
                  </a:lnTo>
                  <a:lnTo>
                    <a:pt x="109" y="132"/>
                  </a:lnTo>
                  <a:lnTo>
                    <a:pt x="117" y="128"/>
                  </a:lnTo>
                  <a:lnTo>
                    <a:pt x="115" y="132"/>
                  </a:lnTo>
                  <a:lnTo>
                    <a:pt x="111" y="136"/>
                  </a:lnTo>
                  <a:lnTo>
                    <a:pt x="124" y="145"/>
                  </a:lnTo>
                  <a:lnTo>
                    <a:pt x="124" y="147"/>
                  </a:lnTo>
                  <a:lnTo>
                    <a:pt x="117" y="149"/>
                  </a:lnTo>
                  <a:lnTo>
                    <a:pt x="109" y="145"/>
                  </a:lnTo>
                  <a:lnTo>
                    <a:pt x="98" y="149"/>
                  </a:lnTo>
                  <a:lnTo>
                    <a:pt x="92" y="147"/>
                  </a:lnTo>
                  <a:lnTo>
                    <a:pt x="96" y="151"/>
                  </a:lnTo>
                  <a:lnTo>
                    <a:pt x="86" y="153"/>
                  </a:lnTo>
                  <a:lnTo>
                    <a:pt x="88" y="157"/>
                  </a:lnTo>
                  <a:lnTo>
                    <a:pt x="88" y="163"/>
                  </a:lnTo>
                  <a:lnTo>
                    <a:pt x="96" y="164"/>
                  </a:lnTo>
                  <a:lnTo>
                    <a:pt x="98" y="163"/>
                  </a:lnTo>
                  <a:lnTo>
                    <a:pt x="103" y="164"/>
                  </a:lnTo>
                  <a:lnTo>
                    <a:pt x="111" y="163"/>
                  </a:lnTo>
                  <a:lnTo>
                    <a:pt x="111" y="168"/>
                  </a:lnTo>
                  <a:lnTo>
                    <a:pt x="105" y="178"/>
                  </a:lnTo>
                  <a:lnTo>
                    <a:pt x="98" y="178"/>
                  </a:lnTo>
                  <a:lnTo>
                    <a:pt x="100" y="18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6" name="Freeform 172"/>
            <p:cNvSpPr>
              <a:spLocks/>
            </p:cNvSpPr>
            <p:nvPr/>
          </p:nvSpPr>
          <p:spPr bwMode="auto">
            <a:xfrm>
              <a:off x="4787" y="3785"/>
              <a:ext cx="74" cy="5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6" y="25"/>
                </a:cxn>
                <a:cxn ang="0">
                  <a:pos x="16" y="21"/>
                </a:cxn>
                <a:cxn ang="0">
                  <a:pos x="21" y="14"/>
                </a:cxn>
                <a:cxn ang="0">
                  <a:pos x="27" y="8"/>
                </a:cxn>
                <a:cxn ang="0">
                  <a:pos x="29" y="8"/>
                </a:cxn>
                <a:cxn ang="0">
                  <a:pos x="46" y="6"/>
                </a:cxn>
                <a:cxn ang="0">
                  <a:pos x="52" y="4"/>
                </a:cxn>
                <a:cxn ang="0">
                  <a:pos x="77" y="6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108" y="0"/>
                </a:cxn>
                <a:cxn ang="0">
                  <a:pos x="125" y="4"/>
                </a:cxn>
                <a:cxn ang="0">
                  <a:pos x="96" y="8"/>
                </a:cxn>
                <a:cxn ang="0">
                  <a:pos x="110" y="12"/>
                </a:cxn>
                <a:cxn ang="0">
                  <a:pos x="121" y="12"/>
                </a:cxn>
                <a:cxn ang="0">
                  <a:pos x="129" y="12"/>
                </a:cxn>
                <a:cxn ang="0">
                  <a:pos x="140" y="8"/>
                </a:cxn>
                <a:cxn ang="0">
                  <a:pos x="142" y="14"/>
                </a:cxn>
                <a:cxn ang="0">
                  <a:pos x="138" y="17"/>
                </a:cxn>
                <a:cxn ang="0">
                  <a:pos x="133" y="25"/>
                </a:cxn>
                <a:cxn ang="0">
                  <a:pos x="129" y="31"/>
                </a:cxn>
                <a:cxn ang="0">
                  <a:pos x="135" y="35"/>
                </a:cxn>
                <a:cxn ang="0">
                  <a:pos x="129" y="42"/>
                </a:cxn>
                <a:cxn ang="0">
                  <a:pos x="125" y="44"/>
                </a:cxn>
                <a:cxn ang="0">
                  <a:pos x="133" y="50"/>
                </a:cxn>
                <a:cxn ang="0">
                  <a:pos x="129" y="54"/>
                </a:cxn>
                <a:cxn ang="0">
                  <a:pos x="119" y="54"/>
                </a:cxn>
                <a:cxn ang="0">
                  <a:pos x="115" y="63"/>
                </a:cxn>
                <a:cxn ang="0">
                  <a:pos x="127" y="63"/>
                </a:cxn>
                <a:cxn ang="0">
                  <a:pos x="117" y="65"/>
                </a:cxn>
                <a:cxn ang="0">
                  <a:pos x="110" y="67"/>
                </a:cxn>
                <a:cxn ang="0">
                  <a:pos x="110" y="71"/>
                </a:cxn>
                <a:cxn ang="0">
                  <a:pos x="113" y="77"/>
                </a:cxn>
                <a:cxn ang="0">
                  <a:pos x="96" y="82"/>
                </a:cxn>
                <a:cxn ang="0">
                  <a:pos x="85" y="88"/>
                </a:cxn>
                <a:cxn ang="0">
                  <a:pos x="79" y="92"/>
                </a:cxn>
                <a:cxn ang="0">
                  <a:pos x="79" y="100"/>
                </a:cxn>
                <a:cxn ang="0">
                  <a:pos x="75" y="105"/>
                </a:cxn>
                <a:cxn ang="0">
                  <a:pos x="67" y="113"/>
                </a:cxn>
                <a:cxn ang="0">
                  <a:pos x="56" y="105"/>
                </a:cxn>
                <a:cxn ang="0">
                  <a:pos x="48" y="90"/>
                </a:cxn>
                <a:cxn ang="0">
                  <a:pos x="48" y="79"/>
                </a:cxn>
                <a:cxn ang="0">
                  <a:pos x="54" y="71"/>
                </a:cxn>
                <a:cxn ang="0">
                  <a:pos x="44" y="69"/>
                </a:cxn>
                <a:cxn ang="0">
                  <a:pos x="48" y="63"/>
                </a:cxn>
                <a:cxn ang="0">
                  <a:pos x="44" y="63"/>
                </a:cxn>
                <a:cxn ang="0">
                  <a:pos x="42" y="63"/>
                </a:cxn>
                <a:cxn ang="0">
                  <a:pos x="41" y="50"/>
                </a:cxn>
                <a:cxn ang="0">
                  <a:pos x="29" y="42"/>
                </a:cxn>
                <a:cxn ang="0">
                  <a:pos x="8" y="40"/>
                </a:cxn>
                <a:cxn ang="0">
                  <a:pos x="2" y="35"/>
                </a:cxn>
                <a:cxn ang="0">
                  <a:pos x="10" y="35"/>
                </a:cxn>
              </a:cxnLst>
              <a:rect l="0" t="0" r="r" b="b"/>
              <a:pathLst>
                <a:path w="148" h="113">
                  <a:moveTo>
                    <a:pt x="0" y="31"/>
                  </a:moveTo>
                  <a:lnTo>
                    <a:pt x="0" y="27"/>
                  </a:lnTo>
                  <a:lnTo>
                    <a:pt x="10" y="25"/>
                  </a:lnTo>
                  <a:lnTo>
                    <a:pt x="16" y="25"/>
                  </a:lnTo>
                  <a:lnTo>
                    <a:pt x="21" y="17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21" y="14"/>
                  </a:lnTo>
                  <a:lnTo>
                    <a:pt x="27" y="14"/>
                  </a:lnTo>
                  <a:lnTo>
                    <a:pt x="27" y="8"/>
                  </a:lnTo>
                  <a:lnTo>
                    <a:pt x="37" y="12"/>
                  </a:lnTo>
                  <a:lnTo>
                    <a:pt x="29" y="8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54" y="8"/>
                  </a:lnTo>
                  <a:lnTo>
                    <a:pt x="52" y="4"/>
                  </a:lnTo>
                  <a:lnTo>
                    <a:pt x="67" y="8"/>
                  </a:lnTo>
                  <a:lnTo>
                    <a:pt x="77" y="6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81" y="4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108" y="0"/>
                  </a:lnTo>
                  <a:lnTo>
                    <a:pt x="117" y="2"/>
                  </a:lnTo>
                  <a:lnTo>
                    <a:pt x="125" y="4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115" y="8"/>
                  </a:lnTo>
                  <a:lnTo>
                    <a:pt x="110" y="12"/>
                  </a:lnTo>
                  <a:lnTo>
                    <a:pt x="121" y="6"/>
                  </a:lnTo>
                  <a:lnTo>
                    <a:pt x="121" y="12"/>
                  </a:lnTo>
                  <a:lnTo>
                    <a:pt x="117" y="17"/>
                  </a:lnTo>
                  <a:lnTo>
                    <a:pt x="129" y="12"/>
                  </a:lnTo>
                  <a:lnTo>
                    <a:pt x="135" y="8"/>
                  </a:lnTo>
                  <a:lnTo>
                    <a:pt x="140" y="8"/>
                  </a:lnTo>
                  <a:lnTo>
                    <a:pt x="148" y="12"/>
                  </a:lnTo>
                  <a:lnTo>
                    <a:pt x="142" y="14"/>
                  </a:lnTo>
                  <a:lnTo>
                    <a:pt x="127" y="17"/>
                  </a:lnTo>
                  <a:lnTo>
                    <a:pt x="138" y="17"/>
                  </a:lnTo>
                  <a:lnTo>
                    <a:pt x="127" y="19"/>
                  </a:lnTo>
                  <a:lnTo>
                    <a:pt x="133" y="25"/>
                  </a:lnTo>
                  <a:lnTo>
                    <a:pt x="127" y="27"/>
                  </a:lnTo>
                  <a:lnTo>
                    <a:pt x="129" y="31"/>
                  </a:lnTo>
                  <a:lnTo>
                    <a:pt x="127" y="35"/>
                  </a:lnTo>
                  <a:lnTo>
                    <a:pt x="135" y="35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9" y="46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33" y="50"/>
                  </a:lnTo>
                  <a:lnTo>
                    <a:pt x="121" y="52"/>
                  </a:lnTo>
                  <a:lnTo>
                    <a:pt x="129" y="54"/>
                  </a:lnTo>
                  <a:lnTo>
                    <a:pt x="121" y="56"/>
                  </a:lnTo>
                  <a:lnTo>
                    <a:pt x="119" y="54"/>
                  </a:lnTo>
                  <a:lnTo>
                    <a:pt x="112" y="56"/>
                  </a:lnTo>
                  <a:lnTo>
                    <a:pt x="115" y="63"/>
                  </a:lnTo>
                  <a:lnTo>
                    <a:pt x="117" y="61"/>
                  </a:lnTo>
                  <a:lnTo>
                    <a:pt x="127" y="63"/>
                  </a:lnTo>
                  <a:lnTo>
                    <a:pt x="127" y="71"/>
                  </a:lnTo>
                  <a:lnTo>
                    <a:pt x="117" y="65"/>
                  </a:lnTo>
                  <a:lnTo>
                    <a:pt x="110" y="63"/>
                  </a:lnTo>
                  <a:lnTo>
                    <a:pt x="110" y="67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25" y="71"/>
                  </a:lnTo>
                  <a:lnTo>
                    <a:pt x="113" y="77"/>
                  </a:lnTo>
                  <a:lnTo>
                    <a:pt x="104" y="81"/>
                  </a:lnTo>
                  <a:lnTo>
                    <a:pt x="96" y="82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85" y="92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9" y="100"/>
                  </a:lnTo>
                  <a:lnTo>
                    <a:pt x="73" y="104"/>
                  </a:lnTo>
                  <a:lnTo>
                    <a:pt x="75" y="105"/>
                  </a:lnTo>
                  <a:lnTo>
                    <a:pt x="73" y="113"/>
                  </a:lnTo>
                  <a:lnTo>
                    <a:pt x="67" y="113"/>
                  </a:lnTo>
                  <a:lnTo>
                    <a:pt x="62" y="109"/>
                  </a:lnTo>
                  <a:lnTo>
                    <a:pt x="56" y="105"/>
                  </a:lnTo>
                  <a:lnTo>
                    <a:pt x="50" y="96"/>
                  </a:lnTo>
                  <a:lnTo>
                    <a:pt x="48" y="90"/>
                  </a:lnTo>
                  <a:lnTo>
                    <a:pt x="46" y="84"/>
                  </a:lnTo>
                  <a:lnTo>
                    <a:pt x="48" y="79"/>
                  </a:lnTo>
                  <a:lnTo>
                    <a:pt x="54" y="77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4" y="69"/>
                  </a:lnTo>
                  <a:lnTo>
                    <a:pt x="54" y="69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4" y="59"/>
                  </a:lnTo>
                  <a:lnTo>
                    <a:pt x="41" y="50"/>
                  </a:lnTo>
                  <a:lnTo>
                    <a:pt x="35" y="44"/>
                  </a:lnTo>
                  <a:lnTo>
                    <a:pt x="29" y="42"/>
                  </a:lnTo>
                  <a:lnTo>
                    <a:pt x="17" y="42"/>
                  </a:lnTo>
                  <a:lnTo>
                    <a:pt x="8" y="40"/>
                  </a:lnTo>
                  <a:lnTo>
                    <a:pt x="12" y="37"/>
                  </a:lnTo>
                  <a:lnTo>
                    <a:pt x="2" y="35"/>
                  </a:lnTo>
                  <a:lnTo>
                    <a:pt x="17" y="33"/>
                  </a:lnTo>
                  <a:lnTo>
                    <a:pt x="10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7" name="Freeform 173"/>
            <p:cNvSpPr>
              <a:spLocks/>
            </p:cNvSpPr>
            <p:nvPr/>
          </p:nvSpPr>
          <p:spPr bwMode="auto">
            <a:xfrm>
              <a:off x="4759" y="3811"/>
              <a:ext cx="6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9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11" h="9">
                  <a:moveTo>
                    <a:pt x="0" y="7"/>
                  </a:moveTo>
                  <a:lnTo>
                    <a:pt x="5" y="9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8" name="Freeform 174"/>
            <p:cNvSpPr>
              <a:spLocks/>
            </p:cNvSpPr>
            <p:nvPr/>
          </p:nvSpPr>
          <p:spPr bwMode="auto">
            <a:xfrm>
              <a:off x="4751" y="3804"/>
              <a:ext cx="6" cy="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4" y="8"/>
                </a:cxn>
                <a:cxn ang="0">
                  <a:pos x="0" y="6"/>
                </a:cxn>
              </a:cxnLst>
              <a:rect l="0" t="0" r="r" b="b"/>
              <a:pathLst>
                <a:path w="14" h="8">
                  <a:moveTo>
                    <a:pt x="0" y="6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4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9" name="Freeform 175"/>
            <p:cNvSpPr>
              <a:spLocks/>
            </p:cNvSpPr>
            <p:nvPr/>
          </p:nvSpPr>
          <p:spPr bwMode="auto">
            <a:xfrm>
              <a:off x="4751" y="3811"/>
              <a:ext cx="6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14" y="7"/>
                </a:cxn>
                <a:cxn ang="0">
                  <a:pos x="14" y="11"/>
                </a:cxn>
                <a:cxn ang="0">
                  <a:pos x="8" y="13"/>
                </a:cxn>
                <a:cxn ang="0">
                  <a:pos x="0" y="7"/>
                </a:cxn>
              </a:cxnLst>
              <a:rect l="0" t="0" r="r" b="b"/>
              <a:pathLst>
                <a:path w="14" h="13">
                  <a:moveTo>
                    <a:pt x="0" y="7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8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0" name="Freeform 176"/>
            <p:cNvSpPr>
              <a:spLocks/>
            </p:cNvSpPr>
            <p:nvPr/>
          </p:nvSpPr>
          <p:spPr bwMode="auto">
            <a:xfrm>
              <a:off x="4732" y="3803"/>
              <a:ext cx="15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1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9" y="7"/>
                </a:cxn>
                <a:cxn ang="0">
                  <a:pos x="17" y="3"/>
                </a:cxn>
                <a:cxn ang="0">
                  <a:pos x="21" y="0"/>
                </a:cxn>
                <a:cxn ang="0">
                  <a:pos x="21" y="3"/>
                </a:cxn>
                <a:cxn ang="0">
                  <a:pos x="27" y="5"/>
                </a:cxn>
                <a:cxn ang="0">
                  <a:pos x="29" y="7"/>
                </a:cxn>
                <a:cxn ang="0">
                  <a:pos x="27" y="9"/>
                </a:cxn>
                <a:cxn ang="0">
                  <a:pos x="21" y="9"/>
                </a:cxn>
                <a:cxn ang="0">
                  <a:pos x="13" y="13"/>
                </a:cxn>
                <a:cxn ang="0">
                  <a:pos x="0" y="7"/>
                </a:cxn>
              </a:cxnLst>
              <a:rect l="0" t="0" r="r" b="b"/>
              <a:pathLst>
                <a:path w="29" h="13">
                  <a:moveTo>
                    <a:pt x="0" y="7"/>
                  </a:moveTo>
                  <a:lnTo>
                    <a:pt x="6" y="1"/>
                  </a:lnTo>
                  <a:lnTo>
                    <a:pt x="13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1" y="9"/>
                  </a:lnTo>
                  <a:lnTo>
                    <a:pt x="13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1" name="Freeform 177"/>
            <p:cNvSpPr>
              <a:spLocks/>
            </p:cNvSpPr>
            <p:nvPr/>
          </p:nvSpPr>
          <p:spPr bwMode="auto">
            <a:xfrm>
              <a:off x="4726" y="3801"/>
              <a:ext cx="8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9"/>
                </a:cxn>
                <a:cxn ang="0">
                  <a:pos x="12" y="4"/>
                </a:cxn>
                <a:cxn ang="0">
                  <a:pos x="14" y="7"/>
                </a:cxn>
                <a:cxn ang="0">
                  <a:pos x="16" y="4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0" y="7"/>
                </a:cxn>
              </a:cxnLst>
              <a:rect l="0" t="0" r="r" b="b"/>
              <a:pathLst>
                <a:path w="18" h="9">
                  <a:moveTo>
                    <a:pt x="0" y="7"/>
                  </a:moveTo>
                  <a:lnTo>
                    <a:pt x="4" y="9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2" name="Freeform 178"/>
            <p:cNvSpPr>
              <a:spLocks/>
            </p:cNvSpPr>
            <p:nvPr/>
          </p:nvSpPr>
          <p:spPr bwMode="auto">
            <a:xfrm>
              <a:off x="4747" y="3798"/>
              <a:ext cx="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5" y="6"/>
                </a:cxn>
                <a:cxn ang="0">
                  <a:pos x="15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5" y="6"/>
                  </a:lnTo>
                  <a:lnTo>
                    <a:pt x="1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3" name="Freeform 179"/>
            <p:cNvSpPr>
              <a:spLocks/>
            </p:cNvSpPr>
            <p:nvPr/>
          </p:nvSpPr>
          <p:spPr bwMode="auto">
            <a:xfrm>
              <a:off x="4757" y="3802"/>
              <a:ext cx="21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9" y="7"/>
                </a:cxn>
                <a:cxn ang="0">
                  <a:pos x="27" y="9"/>
                </a:cxn>
                <a:cxn ang="0">
                  <a:pos x="34" y="7"/>
                </a:cxn>
                <a:cxn ang="0">
                  <a:pos x="40" y="9"/>
                </a:cxn>
                <a:cxn ang="0">
                  <a:pos x="38" y="15"/>
                </a:cxn>
                <a:cxn ang="0">
                  <a:pos x="11" y="15"/>
                </a:cxn>
                <a:cxn ang="0">
                  <a:pos x="4" y="5"/>
                </a:cxn>
                <a:cxn ang="0">
                  <a:pos x="0" y="2"/>
                </a:cxn>
              </a:cxnLst>
              <a:rect l="0" t="0" r="r" b="b"/>
              <a:pathLst>
                <a:path w="40" h="15">
                  <a:moveTo>
                    <a:pt x="0" y="2"/>
                  </a:moveTo>
                  <a:lnTo>
                    <a:pt x="2" y="0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4" y="7"/>
                  </a:lnTo>
                  <a:lnTo>
                    <a:pt x="40" y="9"/>
                  </a:lnTo>
                  <a:lnTo>
                    <a:pt x="38" y="15"/>
                  </a:lnTo>
                  <a:lnTo>
                    <a:pt x="11" y="15"/>
                  </a:lnTo>
                  <a:lnTo>
                    <a:pt x="4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4" name="Freeform 180"/>
            <p:cNvSpPr>
              <a:spLocks/>
            </p:cNvSpPr>
            <p:nvPr/>
          </p:nvSpPr>
          <p:spPr bwMode="auto">
            <a:xfrm>
              <a:off x="4763" y="3785"/>
              <a:ext cx="38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14"/>
                </a:cxn>
                <a:cxn ang="0">
                  <a:pos x="12" y="17"/>
                </a:cxn>
                <a:cxn ang="0">
                  <a:pos x="35" y="12"/>
                </a:cxn>
                <a:cxn ang="0">
                  <a:pos x="21" y="17"/>
                </a:cxn>
                <a:cxn ang="0">
                  <a:pos x="14" y="17"/>
                </a:cxn>
                <a:cxn ang="0">
                  <a:pos x="14" y="21"/>
                </a:cxn>
                <a:cxn ang="0">
                  <a:pos x="21" y="25"/>
                </a:cxn>
                <a:cxn ang="0">
                  <a:pos x="27" y="25"/>
                </a:cxn>
                <a:cxn ang="0">
                  <a:pos x="21" y="27"/>
                </a:cxn>
                <a:cxn ang="0">
                  <a:pos x="17" y="27"/>
                </a:cxn>
                <a:cxn ang="0">
                  <a:pos x="14" y="27"/>
                </a:cxn>
                <a:cxn ang="0">
                  <a:pos x="12" y="31"/>
                </a:cxn>
                <a:cxn ang="0">
                  <a:pos x="16" y="31"/>
                </a:cxn>
                <a:cxn ang="0">
                  <a:pos x="8" y="31"/>
                </a:cxn>
                <a:cxn ang="0">
                  <a:pos x="14" y="35"/>
                </a:cxn>
                <a:cxn ang="0">
                  <a:pos x="8" y="37"/>
                </a:cxn>
                <a:cxn ang="0">
                  <a:pos x="8" y="40"/>
                </a:cxn>
                <a:cxn ang="0">
                  <a:pos x="14" y="38"/>
                </a:cxn>
                <a:cxn ang="0">
                  <a:pos x="16" y="40"/>
                </a:cxn>
                <a:cxn ang="0">
                  <a:pos x="17" y="38"/>
                </a:cxn>
                <a:cxn ang="0">
                  <a:pos x="27" y="42"/>
                </a:cxn>
                <a:cxn ang="0">
                  <a:pos x="33" y="38"/>
                </a:cxn>
                <a:cxn ang="0">
                  <a:pos x="35" y="33"/>
                </a:cxn>
                <a:cxn ang="0">
                  <a:pos x="35" y="31"/>
                </a:cxn>
                <a:cxn ang="0">
                  <a:pos x="41" y="31"/>
                </a:cxn>
                <a:cxn ang="0">
                  <a:pos x="44" y="27"/>
                </a:cxn>
                <a:cxn ang="0">
                  <a:pos x="35" y="27"/>
                </a:cxn>
                <a:cxn ang="0">
                  <a:pos x="44" y="23"/>
                </a:cxn>
                <a:cxn ang="0">
                  <a:pos x="44" y="21"/>
                </a:cxn>
                <a:cxn ang="0">
                  <a:pos x="50" y="21"/>
                </a:cxn>
                <a:cxn ang="0">
                  <a:pos x="54" y="17"/>
                </a:cxn>
                <a:cxn ang="0">
                  <a:pos x="67" y="12"/>
                </a:cxn>
                <a:cxn ang="0">
                  <a:pos x="54" y="14"/>
                </a:cxn>
                <a:cxn ang="0">
                  <a:pos x="64" y="12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5" y="6"/>
                </a:cxn>
                <a:cxn ang="0">
                  <a:pos x="69" y="2"/>
                </a:cxn>
                <a:cxn ang="0">
                  <a:pos x="58" y="4"/>
                </a:cxn>
                <a:cxn ang="0">
                  <a:pos x="64" y="0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2" y="6"/>
                </a:cxn>
                <a:cxn ang="0">
                  <a:pos x="8" y="6"/>
                </a:cxn>
                <a:cxn ang="0">
                  <a:pos x="0" y="8"/>
                </a:cxn>
              </a:cxnLst>
              <a:rect l="0" t="0" r="r" b="b"/>
              <a:pathLst>
                <a:path w="75" h="42">
                  <a:moveTo>
                    <a:pt x="0" y="8"/>
                  </a:moveTo>
                  <a:lnTo>
                    <a:pt x="8" y="8"/>
                  </a:lnTo>
                  <a:lnTo>
                    <a:pt x="8" y="14"/>
                  </a:lnTo>
                  <a:lnTo>
                    <a:pt x="12" y="17"/>
                  </a:lnTo>
                  <a:lnTo>
                    <a:pt x="35" y="12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27" y="25"/>
                  </a:lnTo>
                  <a:lnTo>
                    <a:pt x="21" y="27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14" y="35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14" y="38"/>
                  </a:lnTo>
                  <a:lnTo>
                    <a:pt x="16" y="40"/>
                  </a:lnTo>
                  <a:lnTo>
                    <a:pt x="17" y="38"/>
                  </a:lnTo>
                  <a:lnTo>
                    <a:pt x="27" y="42"/>
                  </a:lnTo>
                  <a:lnTo>
                    <a:pt x="33" y="38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41" y="31"/>
                  </a:lnTo>
                  <a:lnTo>
                    <a:pt x="44" y="27"/>
                  </a:lnTo>
                  <a:lnTo>
                    <a:pt x="35" y="27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50" y="21"/>
                  </a:lnTo>
                  <a:lnTo>
                    <a:pt x="54" y="17"/>
                  </a:lnTo>
                  <a:lnTo>
                    <a:pt x="67" y="12"/>
                  </a:lnTo>
                  <a:lnTo>
                    <a:pt x="54" y="14"/>
                  </a:lnTo>
                  <a:lnTo>
                    <a:pt x="64" y="12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5" y="6"/>
                  </a:lnTo>
                  <a:lnTo>
                    <a:pt x="69" y="2"/>
                  </a:lnTo>
                  <a:lnTo>
                    <a:pt x="58" y="4"/>
                  </a:lnTo>
                  <a:lnTo>
                    <a:pt x="64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8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5" name="Freeform 181"/>
            <p:cNvSpPr>
              <a:spLocks/>
            </p:cNvSpPr>
            <p:nvPr/>
          </p:nvSpPr>
          <p:spPr bwMode="auto">
            <a:xfrm>
              <a:off x="4758" y="3792"/>
              <a:ext cx="1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3" y="3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5" y="7"/>
                </a:cxn>
                <a:cxn ang="0">
                  <a:pos x="26" y="11"/>
                </a:cxn>
                <a:cxn ang="0">
                  <a:pos x="17" y="11"/>
                </a:cxn>
                <a:cxn ang="0">
                  <a:pos x="17" y="17"/>
                </a:cxn>
                <a:cxn ang="0">
                  <a:pos x="9" y="17"/>
                </a:cxn>
                <a:cxn ang="0">
                  <a:pos x="5" y="11"/>
                </a:cxn>
                <a:cxn ang="0">
                  <a:pos x="13" y="11"/>
                </a:cxn>
                <a:cxn ang="0">
                  <a:pos x="3" y="11"/>
                </a:cxn>
                <a:cxn ang="0">
                  <a:pos x="0" y="3"/>
                </a:cxn>
              </a:cxnLst>
              <a:rect l="0" t="0" r="r" b="b"/>
              <a:pathLst>
                <a:path w="26" h="17">
                  <a:moveTo>
                    <a:pt x="0" y="3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5" y="11"/>
                  </a:lnTo>
                  <a:lnTo>
                    <a:pt x="13" y="11"/>
                  </a:lnTo>
                  <a:lnTo>
                    <a:pt x="3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6" name="Freeform 182"/>
            <p:cNvSpPr>
              <a:spLocks/>
            </p:cNvSpPr>
            <p:nvPr/>
          </p:nvSpPr>
          <p:spPr bwMode="auto">
            <a:xfrm>
              <a:off x="4765" y="3812"/>
              <a:ext cx="36" cy="2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0" y="7"/>
                </a:cxn>
                <a:cxn ang="0">
                  <a:pos x="13" y="9"/>
                </a:cxn>
                <a:cxn ang="0">
                  <a:pos x="15" y="7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37" y="5"/>
                </a:cxn>
                <a:cxn ang="0">
                  <a:pos x="40" y="9"/>
                </a:cxn>
                <a:cxn ang="0">
                  <a:pos x="42" y="11"/>
                </a:cxn>
                <a:cxn ang="0">
                  <a:pos x="44" y="9"/>
                </a:cxn>
                <a:cxn ang="0">
                  <a:pos x="48" y="13"/>
                </a:cxn>
                <a:cxn ang="0">
                  <a:pos x="48" y="15"/>
                </a:cxn>
                <a:cxn ang="0">
                  <a:pos x="56" y="17"/>
                </a:cxn>
                <a:cxn ang="0">
                  <a:pos x="56" y="17"/>
                </a:cxn>
                <a:cxn ang="0">
                  <a:pos x="54" y="19"/>
                </a:cxn>
                <a:cxn ang="0">
                  <a:pos x="60" y="23"/>
                </a:cxn>
                <a:cxn ang="0">
                  <a:pos x="54" y="25"/>
                </a:cxn>
                <a:cxn ang="0">
                  <a:pos x="60" y="27"/>
                </a:cxn>
                <a:cxn ang="0">
                  <a:pos x="63" y="27"/>
                </a:cxn>
                <a:cxn ang="0">
                  <a:pos x="71" y="32"/>
                </a:cxn>
                <a:cxn ang="0">
                  <a:pos x="67" y="36"/>
                </a:cxn>
                <a:cxn ang="0">
                  <a:pos x="67" y="40"/>
                </a:cxn>
                <a:cxn ang="0">
                  <a:pos x="60" y="32"/>
                </a:cxn>
                <a:cxn ang="0">
                  <a:pos x="56" y="34"/>
                </a:cxn>
                <a:cxn ang="0">
                  <a:pos x="60" y="42"/>
                </a:cxn>
                <a:cxn ang="0">
                  <a:pos x="63" y="42"/>
                </a:cxn>
                <a:cxn ang="0">
                  <a:pos x="63" y="51"/>
                </a:cxn>
                <a:cxn ang="0">
                  <a:pos x="54" y="46"/>
                </a:cxn>
                <a:cxn ang="0">
                  <a:pos x="60" y="51"/>
                </a:cxn>
                <a:cxn ang="0">
                  <a:pos x="46" y="50"/>
                </a:cxn>
                <a:cxn ang="0">
                  <a:pos x="40" y="42"/>
                </a:cxn>
                <a:cxn ang="0">
                  <a:pos x="35" y="42"/>
                </a:cxn>
                <a:cxn ang="0">
                  <a:pos x="33" y="38"/>
                </a:cxn>
                <a:cxn ang="0">
                  <a:pos x="40" y="38"/>
                </a:cxn>
                <a:cxn ang="0">
                  <a:pos x="40" y="36"/>
                </a:cxn>
                <a:cxn ang="0">
                  <a:pos x="44" y="30"/>
                </a:cxn>
                <a:cxn ang="0">
                  <a:pos x="40" y="23"/>
                </a:cxn>
                <a:cxn ang="0">
                  <a:pos x="35" y="23"/>
                </a:cxn>
                <a:cxn ang="0">
                  <a:pos x="35" y="23"/>
                </a:cxn>
                <a:cxn ang="0">
                  <a:pos x="37" y="23"/>
                </a:cxn>
                <a:cxn ang="0">
                  <a:pos x="31" y="17"/>
                </a:cxn>
                <a:cxn ang="0">
                  <a:pos x="27" y="17"/>
                </a:cxn>
                <a:cxn ang="0">
                  <a:pos x="29" y="17"/>
                </a:cxn>
                <a:cxn ang="0">
                  <a:pos x="23" y="17"/>
                </a:cxn>
                <a:cxn ang="0">
                  <a:pos x="4" y="17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0" y="9"/>
                </a:cxn>
              </a:cxnLst>
              <a:rect l="0" t="0" r="r" b="b"/>
              <a:pathLst>
                <a:path w="71" h="51">
                  <a:moveTo>
                    <a:pt x="0" y="9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0" y="7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37" y="5"/>
                  </a:lnTo>
                  <a:lnTo>
                    <a:pt x="40" y="9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4" y="19"/>
                  </a:lnTo>
                  <a:lnTo>
                    <a:pt x="60" y="23"/>
                  </a:lnTo>
                  <a:lnTo>
                    <a:pt x="54" y="25"/>
                  </a:lnTo>
                  <a:lnTo>
                    <a:pt x="60" y="27"/>
                  </a:lnTo>
                  <a:lnTo>
                    <a:pt x="63" y="27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7" y="4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3" y="51"/>
                  </a:lnTo>
                  <a:lnTo>
                    <a:pt x="54" y="46"/>
                  </a:lnTo>
                  <a:lnTo>
                    <a:pt x="60" y="51"/>
                  </a:lnTo>
                  <a:lnTo>
                    <a:pt x="46" y="50"/>
                  </a:lnTo>
                  <a:lnTo>
                    <a:pt x="40" y="42"/>
                  </a:lnTo>
                  <a:lnTo>
                    <a:pt x="35" y="42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4" y="30"/>
                  </a:lnTo>
                  <a:lnTo>
                    <a:pt x="40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3" y="17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7" name="Line 183"/>
            <p:cNvSpPr>
              <a:spLocks noChangeShapeType="1"/>
            </p:cNvSpPr>
            <p:nvPr/>
          </p:nvSpPr>
          <p:spPr bwMode="auto">
            <a:xfrm>
              <a:off x="5152" y="3832"/>
              <a:ext cx="191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1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1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1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1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1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1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1066800" y="1739900"/>
            <a:ext cx="7696200" cy="3644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705485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ED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ydian" pitchFamily="34" charset="0"/>
              </a:rPr>
              <a:t>More Recent Industry Experience  </a:t>
            </a:r>
            <a:endParaRPr lang="en-US" sz="3200" b="1" dirty="0">
              <a:solidFill>
                <a:srgbClr val="FFED2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ydian" pitchFamily="34" charset="0"/>
            </a:endParaRPr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04888" y="1739900"/>
            <a:ext cx="7808912" cy="34798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b="1" dirty="0" smtClean="0"/>
              <a:t>Site Hydrogeological  Characteristics Changed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b="1" dirty="0" smtClean="0"/>
              <a:t>New Wells Revealing GW Contamination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b="1" dirty="0" smtClean="0"/>
              <a:t>Pond and Landfill Leaks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b="1" dirty="0" smtClean="0"/>
              <a:t>Pipe Degradation Resulting in Leaks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b="1" dirty="0" smtClean="0"/>
              <a:t>Spent Fuel Pool  &amp; Transfer Tube Leaks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b="1" dirty="0" smtClean="0"/>
              <a:t>Sampling Protocols need to Include HTDs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b="1" dirty="0" smtClean="0"/>
              <a:t>Storm Sewer Integrity</a:t>
            </a:r>
            <a:endParaRPr lang="en-US" sz="2400" b="1" dirty="0"/>
          </a:p>
          <a:p>
            <a:pPr marL="609600" indent="-609600" eaLnBrk="1" hangingPunct="1">
              <a:lnSpc>
                <a:spcPct val="110000"/>
              </a:lnSpc>
              <a:buClr>
                <a:srgbClr val="FF3300"/>
              </a:buClr>
              <a:buSzPct val="85000"/>
              <a:buFont typeface="Wingdings" pitchFamily="2" charset="2"/>
              <a:buNone/>
              <a:defRPr/>
            </a:pPr>
            <a:endParaRPr lang="en-US" sz="2400" b="1" dirty="0"/>
          </a:p>
        </p:txBody>
      </p:sp>
      <p:grpSp>
        <p:nvGrpSpPr>
          <p:cNvPr id="41988" name="Group 124"/>
          <p:cNvGrpSpPr>
            <a:grpSpLocks/>
          </p:cNvGrpSpPr>
          <p:nvPr/>
        </p:nvGrpSpPr>
        <p:grpSpPr bwMode="auto">
          <a:xfrm>
            <a:off x="1409700" y="5916613"/>
            <a:ext cx="7105650" cy="536575"/>
            <a:chOff x="888" y="3764"/>
            <a:chExt cx="4476" cy="337"/>
          </a:xfrm>
        </p:grpSpPr>
        <p:sp>
          <p:nvSpPr>
            <p:cNvPr id="441469" name="AutoShape 125"/>
            <p:cNvSpPr>
              <a:spLocks noChangeAspect="1" noChangeArrowheads="1" noTextEdit="1"/>
            </p:cNvSpPr>
            <p:nvPr/>
          </p:nvSpPr>
          <p:spPr bwMode="auto">
            <a:xfrm>
              <a:off x="888" y="3764"/>
              <a:ext cx="447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0" name="Rectangle 126"/>
            <p:cNvSpPr>
              <a:spLocks noChangeArrowheads="1"/>
            </p:cNvSpPr>
            <p:nvPr/>
          </p:nvSpPr>
          <p:spPr bwMode="auto">
            <a:xfrm>
              <a:off x="1189" y="3827"/>
              <a:ext cx="1044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  <a:tabLst>
                  <a:tab pos="739775" algn="l"/>
                </a:tabLst>
                <a:defRPr/>
              </a:pP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"</a:t>
              </a:r>
              <a:r>
                <a:rPr lang="en-US" sz="900" i="1" dirty="0" err="1">
                  <a:solidFill>
                    <a:srgbClr val="FFFFFF"/>
                  </a:solidFill>
                  <a:latin typeface="Arial" charset="0"/>
                </a:rPr>
                <a:t>Rets-Remp</a:t>
              </a: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 Workshop 2008”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1471" name="Rectangle 127"/>
            <p:cNvSpPr>
              <a:spLocks noChangeArrowheads="1"/>
            </p:cNvSpPr>
            <p:nvPr/>
          </p:nvSpPr>
          <p:spPr bwMode="auto">
            <a:xfrm>
              <a:off x="4310" y="3906"/>
              <a:ext cx="33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AMERICAN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1472" name="Rectangle 128"/>
            <p:cNvSpPr>
              <a:spLocks noChangeArrowheads="1"/>
            </p:cNvSpPr>
            <p:nvPr/>
          </p:nvSpPr>
          <p:spPr bwMode="auto">
            <a:xfrm>
              <a:off x="4310" y="3961"/>
              <a:ext cx="30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NUCLEAR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1473" name="Rectangle 129"/>
            <p:cNvSpPr>
              <a:spLocks noChangeArrowheads="1"/>
            </p:cNvSpPr>
            <p:nvPr/>
          </p:nvSpPr>
          <p:spPr bwMode="auto">
            <a:xfrm>
              <a:off x="4310" y="4021"/>
              <a:ext cx="3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INSURERS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1474" name="Freeform 130"/>
            <p:cNvSpPr>
              <a:spLocks/>
            </p:cNvSpPr>
            <p:nvPr/>
          </p:nvSpPr>
          <p:spPr bwMode="auto">
            <a:xfrm>
              <a:off x="4185" y="3979"/>
              <a:ext cx="20" cy="5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115"/>
                </a:cxn>
                <a:cxn ang="0">
                  <a:pos x="41" y="115"/>
                </a:cxn>
                <a:cxn ang="0">
                  <a:pos x="41" y="0"/>
                </a:cxn>
              </a:cxnLst>
              <a:rect l="0" t="0" r="r" b="b"/>
              <a:pathLst>
                <a:path w="41" h="115">
                  <a:moveTo>
                    <a:pt x="41" y="0"/>
                  </a:moveTo>
                  <a:lnTo>
                    <a:pt x="0" y="115"/>
                  </a:lnTo>
                  <a:lnTo>
                    <a:pt x="41" y="115"/>
                  </a:lnTo>
                  <a:lnTo>
                    <a:pt x="41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5" name="Freeform 131"/>
            <p:cNvSpPr>
              <a:spLocks/>
            </p:cNvSpPr>
            <p:nvPr/>
          </p:nvSpPr>
          <p:spPr bwMode="auto">
            <a:xfrm>
              <a:off x="4152" y="3933"/>
              <a:ext cx="136" cy="142"/>
            </a:xfrm>
            <a:custGeom>
              <a:avLst/>
              <a:gdLst/>
              <a:ahLst/>
              <a:cxnLst>
                <a:cxn ang="0">
                  <a:pos x="56" y="245"/>
                </a:cxn>
                <a:cxn ang="0">
                  <a:pos x="44" y="285"/>
                </a:cxn>
                <a:cxn ang="0">
                  <a:pos x="0" y="285"/>
                </a:cxn>
                <a:cxn ang="0">
                  <a:pos x="96" y="0"/>
                </a:cxn>
                <a:cxn ang="0">
                  <a:pos x="165" y="0"/>
                </a:cxn>
                <a:cxn ang="0">
                  <a:pos x="231" y="199"/>
                </a:cxn>
                <a:cxn ang="0">
                  <a:pos x="231" y="0"/>
                </a:cxn>
                <a:cxn ang="0">
                  <a:pos x="273" y="0"/>
                </a:cxn>
                <a:cxn ang="0">
                  <a:pos x="273" y="285"/>
                </a:cxn>
                <a:cxn ang="0">
                  <a:pos x="215" y="285"/>
                </a:cxn>
                <a:cxn ang="0">
                  <a:pos x="150" y="88"/>
                </a:cxn>
                <a:cxn ang="0">
                  <a:pos x="150" y="285"/>
                </a:cxn>
                <a:cxn ang="0">
                  <a:pos x="108" y="285"/>
                </a:cxn>
                <a:cxn ang="0">
                  <a:pos x="108" y="245"/>
                </a:cxn>
                <a:cxn ang="0">
                  <a:pos x="56" y="245"/>
                </a:cxn>
              </a:cxnLst>
              <a:rect l="0" t="0" r="r" b="b"/>
              <a:pathLst>
                <a:path w="273" h="285">
                  <a:moveTo>
                    <a:pt x="56" y="245"/>
                  </a:moveTo>
                  <a:lnTo>
                    <a:pt x="44" y="285"/>
                  </a:lnTo>
                  <a:lnTo>
                    <a:pt x="0" y="285"/>
                  </a:lnTo>
                  <a:lnTo>
                    <a:pt x="96" y="0"/>
                  </a:lnTo>
                  <a:lnTo>
                    <a:pt x="165" y="0"/>
                  </a:lnTo>
                  <a:lnTo>
                    <a:pt x="231" y="199"/>
                  </a:lnTo>
                  <a:lnTo>
                    <a:pt x="231" y="0"/>
                  </a:lnTo>
                  <a:lnTo>
                    <a:pt x="273" y="0"/>
                  </a:lnTo>
                  <a:lnTo>
                    <a:pt x="273" y="285"/>
                  </a:lnTo>
                  <a:lnTo>
                    <a:pt x="215" y="285"/>
                  </a:lnTo>
                  <a:lnTo>
                    <a:pt x="150" y="88"/>
                  </a:lnTo>
                  <a:lnTo>
                    <a:pt x="150" y="285"/>
                  </a:lnTo>
                  <a:lnTo>
                    <a:pt x="108" y="285"/>
                  </a:lnTo>
                  <a:lnTo>
                    <a:pt x="108" y="245"/>
                  </a:lnTo>
                  <a:lnTo>
                    <a:pt x="56" y="24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6" name="Rectangle 132"/>
            <p:cNvSpPr>
              <a:spLocks noChangeArrowheads="1"/>
            </p:cNvSpPr>
            <p:nvPr/>
          </p:nvSpPr>
          <p:spPr bwMode="auto">
            <a:xfrm>
              <a:off x="4270" y="3896"/>
              <a:ext cx="15" cy="1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7" name="Line 133"/>
            <p:cNvSpPr>
              <a:spLocks noChangeShapeType="1"/>
            </p:cNvSpPr>
            <p:nvPr/>
          </p:nvSpPr>
          <p:spPr bwMode="auto">
            <a:xfrm>
              <a:off x="906" y="3868"/>
              <a:ext cx="260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8" name="Line 134"/>
            <p:cNvSpPr>
              <a:spLocks noChangeShapeType="1"/>
            </p:cNvSpPr>
            <p:nvPr/>
          </p:nvSpPr>
          <p:spPr bwMode="auto">
            <a:xfrm flipV="1">
              <a:off x="2256" y="3869"/>
              <a:ext cx="2371" cy="12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9" name="Freeform 135"/>
            <p:cNvSpPr>
              <a:spLocks/>
            </p:cNvSpPr>
            <p:nvPr/>
          </p:nvSpPr>
          <p:spPr bwMode="auto">
            <a:xfrm>
              <a:off x="4671" y="3817"/>
              <a:ext cx="161" cy="192"/>
            </a:xfrm>
            <a:custGeom>
              <a:avLst/>
              <a:gdLst/>
              <a:ahLst/>
              <a:cxnLst>
                <a:cxn ang="0">
                  <a:pos x="13" y="33"/>
                </a:cxn>
                <a:cxn ang="0">
                  <a:pos x="10" y="48"/>
                </a:cxn>
                <a:cxn ang="0">
                  <a:pos x="13" y="58"/>
                </a:cxn>
                <a:cxn ang="0">
                  <a:pos x="17" y="67"/>
                </a:cxn>
                <a:cxn ang="0">
                  <a:pos x="23" y="64"/>
                </a:cxn>
                <a:cxn ang="0">
                  <a:pos x="38" y="48"/>
                </a:cxn>
                <a:cxn ang="0">
                  <a:pos x="52" y="46"/>
                </a:cxn>
                <a:cxn ang="0">
                  <a:pos x="75" y="58"/>
                </a:cxn>
                <a:cxn ang="0">
                  <a:pos x="98" y="79"/>
                </a:cxn>
                <a:cxn ang="0">
                  <a:pos x="105" y="100"/>
                </a:cxn>
                <a:cxn ang="0">
                  <a:pos x="127" y="150"/>
                </a:cxn>
                <a:cxn ang="0">
                  <a:pos x="129" y="144"/>
                </a:cxn>
                <a:cxn ang="0">
                  <a:pos x="152" y="175"/>
                </a:cxn>
                <a:cxn ang="0">
                  <a:pos x="188" y="196"/>
                </a:cxn>
                <a:cxn ang="0">
                  <a:pos x="211" y="213"/>
                </a:cxn>
                <a:cxn ang="0">
                  <a:pos x="213" y="228"/>
                </a:cxn>
                <a:cxn ang="0">
                  <a:pos x="238" y="288"/>
                </a:cxn>
                <a:cxn ang="0">
                  <a:pos x="232" y="355"/>
                </a:cxn>
                <a:cxn ang="0">
                  <a:pos x="230" y="383"/>
                </a:cxn>
                <a:cxn ang="0">
                  <a:pos x="244" y="372"/>
                </a:cxn>
                <a:cxn ang="0">
                  <a:pos x="257" y="343"/>
                </a:cxn>
                <a:cxn ang="0">
                  <a:pos x="278" y="322"/>
                </a:cxn>
                <a:cxn ang="0">
                  <a:pos x="315" y="266"/>
                </a:cxn>
                <a:cxn ang="0">
                  <a:pos x="294" y="232"/>
                </a:cxn>
                <a:cxn ang="0">
                  <a:pos x="269" y="215"/>
                </a:cxn>
                <a:cxn ang="0">
                  <a:pos x="234" y="203"/>
                </a:cxn>
                <a:cxn ang="0">
                  <a:pos x="211" y="207"/>
                </a:cxn>
                <a:cxn ang="0">
                  <a:pos x="194" y="184"/>
                </a:cxn>
                <a:cxn ang="0">
                  <a:pos x="169" y="173"/>
                </a:cxn>
                <a:cxn ang="0">
                  <a:pos x="192" y="150"/>
                </a:cxn>
                <a:cxn ang="0">
                  <a:pos x="211" y="163"/>
                </a:cxn>
                <a:cxn ang="0">
                  <a:pos x="225" y="129"/>
                </a:cxn>
                <a:cxn ang="0">
                  <a:pos x="248" y="106"/>
                </a:cxn>
                <a:cxn ang="0">
                  <a:pos x="249" y="109"/>
                </a:cxn>
                <a:cxn ang="0">
                  <a:pos x="253" y="100"/>
                </a:cxn>
                <a:cxn ang="0">
                  <a:pos x="242" y="90"/>
                </a:cxn>
                <a:cxn ang="0">
                  <a:pos x="269" y="73"/>
                </a:cxn>
                <a:cxn ang="0">
                  <a:pos x="259" y="60"/>
                </a:cxn>
                <a:cxn ang="0">
                  <a:pos x="248" y="56"/>
                </a:cxn>
                <a:cxn ang="0">
                  <a:pos x="238" y="46"/>
                </a:cxn>
                <a:cxn ang="0">
                  <a:pos x="221" y="46"/>
                </a:cxn>
                <a:cxn ang="0">
                  <a:pos x="213" y="71"/>
                </a:cxn>
                <a:cxn ang="0">
                  <a:pos x="207" y="77"/>
                </a:cxn>
                <a:cxn ang="0">
                  <a:pos x="182" y="56"/>
                </a:cxn>
                <a:cxn ang="0">
                  <a:pos x="182" y="33"/>
                </a:cxn>
                <a:cxn ang="0">
                  <a:pos x="188" y="27"/>
                </a:cxn>
                <a:cxn ang="0">
                  <a:pos x="211" y="14"/>
                </a:cxn>
                <a:cxn ang="0">
                  <a:pos x="192" y="14"/>
                </a:cxn>
                <a:cxn ang="0">
                  <a:pos x="182" y="2"/>
                </a:cxn>
                <a:cxn ang="0">
                  <a:pos x="177" y="18"/>
                </a:cxn>
                <a:cxn ang="0">
                  <a:pos x="157" y="16"/>
                </a:cxn>
                <a:cxn ang="0">
                  <a:pos x="140" y="18"/>
                </a:cxn>
                <a:cxn ang="0">
                  <a:pos x="105" y="8"/>
                </a:cxn>
                <a:cxn ang="0">
                  <a:pos x="81" y="16"/>
                </a:cxn>
                <a:cxn ang="0">
                  <a:pos x="23" y="4"/>
                </a:cxn>
                <a:cxn ang="0">
                  <a:pos x="10" y="21"/>
                </a:cxn>
                <a:cxn ang="0">
                  <a:pos x="0" y="29"/>
                </a:cxn>
              </a:cxnLst>
              <a:rect l="0" t="0" r="r" b="b"/>
              <a:pathLst>
                <a:path w="322" h="385">
                  <a:moveTo>
                    <a:pt x="0" y="29"/>
                  </a:moveTo>
                  <a:lnTo>
                    <a:pt x="4" y="29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7" y="54"/>
                  </a:lnTo>
                  <a:lnTo>
                    <a:pt x="21" y="58"/>
                  </a:lnTo>
                  <a:lnTo>
                    <a:pt x="27" y="54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3" y="67"/>
                  </a:lnTo>
                  <a:lnTo>
                    <a:pt x="10" y="71"/>
                  </a:lnTo>
                  <a:lnTo>
                    <a:pt x="13" y="69"/>
                  </a:lnTo>
                  <a:lnTo>
                    <a:pt x="19" y="69"/>
                  </a:lnTo>
                  <a:lnTo>
                    <a:pt x="21" y="65"/>
                  </a:lnTo>
                  <a:lnTo>
                    <a:pt x="23" y="64"/>
                  </a:lnTo>
                  <a:lnTo>
                    <a:pt x="33" y="58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46" y="50"/>
                  </a:lnTo>
                  <a:lnTo>
                    <a:pt x="48" y="48"/>
                  </a:lnTo>
                  <a:lnTo>
                    <a:pt x="52" y="46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9" y="50"/>
                  </a:lnTo>
                  <a:lnTo>
                    <a:pt x="69" y="54"/>
                  </a:lnTo>
                  <a:lnTo>
                    <a:pt x="73" y="58"/>
                  </a:lnTo>
                  <a:lnTo>
                    <a:pt x="75" y="58"/>
                  </a:lnTo>
                  <a:lnTo>
                    <a:pt x="81" y="58"/>
                  </a:lnTo>
                  <a:lnTo>
                    <a:pt x="84" y="60"/>
                  </a:lnTo>
                  <a:lnTo>
                    <a:pt x="82" y="64"/>
                  </a:lnTo>
                  <a:lnTo>
                    <a:pt x="88" y="67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98" y="83"/>
                  </a:lnTo>
                  <a:lnTo>
                    <a:pt x="105" y="88"/>
                  </a:lnTo>
                  <a:lnTo>
                    <a:pt x="107" y="88"/>
                  </a:lnTo>
                  <a:lnTo>
                    <a:pt x="109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5" y="119"/>
                  </a:lnTo>
                  <a:lnTo>
                    <a:pt x="109" y="129"/>
                  </a:lnTo>
                  <a:lnTo>
                    <a:pt x="113" y="136"/>
                  </a:lnTo>
                  <a:lnTo>
                    <a:pt x="119" y="138"/>
                  </a:lnTo>
                  <a:lnTo>
                    <a:pt x="123" y="142"/>
                  </a:lnTo>
                  <a:lnTo>
                    <a:pt x="127" y="150"/>
                  </a:lnTo>
                  <a:lnTo>
                    <a:pt x="132" y="159"/>
                  </a:lnTo>
                  <a:lnTo>
                    <a:pt x="136" y="165"/>
                  </a:lnTo>
                  <a:lnTo>
                    <a:pt x="140" y="169"/>
                  </a:lnTo>
                  <a:lnTo>
                    <a:pt x="142" y="169"/>
                  </a:lnTo>
                  <a:lnTo>
                    <a:pt x="130" y="150"/>
                  </a:lnTo>
                  <a:lnTo>
                    <a:pt x="129" y="144"/>
                  </a:lnTo>
                  <a:lnTo>
                    <a:pt x="130" y="146"/>
                  </a:lnTo>
                  <a:lnTo>
                    <a:pt x="136" y="153"/>
                  </a:lnTo>
                  <a:lnTo>
                    <a:pt x="142" y="161"/>
                  </a:lnTo>
                  <a:lnTo>
                    <a:pt x="142" y="161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52" y="178"/>
                  </a:lnTo>
                  <a:lnTo>
                    <a:pt x="153" y="180"/>
                  </a:lnTo>
                  <a:lnTo>
                    <a:pt x="173" y="188"/>
                  </a:lnTo>
                  <a:lnTo>
                    <a:pt x="178" y="188"/>
                  </a:lnTo>
                  <a:lnTo>
                    <a:pt x="182" y="194"/>
                  </a:lnTo>
                  <a:lnTo>
                    <a:pt x="188" y="196"/>
                  </a:lnTo>
                  <a:lnTo>
                    <a:pt x="194" y="196"/>
                  </a:lnTo>
                  <a:lnTo>
                    <a:pt x="200" y="203"/>
                  </a:lnTo>
                  <a:lnTo>
                    <a:pt x="200" y="205"/>
                  </a:lnTo>
                  <a:lnTo>
                    <a:pt x="201" y="205"/>
                  </a:lnTo>
                  <a:lnTo>
                    <a:pt x="205" y="207"/>
                  </a:lnTo>
                  <a:lnTo>
                    <a:pt x="211" y="213"/>
                  </a:lnTo>
                  <a:lnTo>
                    <a:pt x="211" y="209"/>
                  </a:lnTo>
                  <a:lnTo>
                    <a:pt x="215" y="207"/>
                  </a:lnTo>
                  <a:lnTo>
                    <a:pt x="219" y="207"/>
                  </a:lnTo>
                  <a:lnTo>
                    <a:pt x="219" y="213"/>
                  </a:lnTo>
                  <a:lnTo>
                    <a:pt x="221" y="221"/>
                  </a:lnTo>
                  <a:lnTo>
                    <a:pt x="213" y="228"/>
                  </a:lnTo>
                  <a:lnTo>
                    <a:pt x="211" y="238"/>
                  </a:lnTo>
                  <a:lnTo>
                    <a:pt x="211" y="247"/>
                  </a:lnTo>
                  <a:lnTo>
                    <a:pt x="217" y="253"/>
                  </a:lnTo>
                  <a:lnTo>
                    <a:pt x="223" y="268"/>
                  </a:lnTo>
                  <a:lnTo>
                    <a:pt x="236" y="278"/>
                  </a:lnTo>
                  <a:lnTo>
                    <a:pt x="238" y="288"/>
                  </a:lnTo>
                  <a:lnTo>
                    <a:pt x="234" y="307"/>
                  </a:lnTo>
                  <a:lnTo>
                    <a:pt x="234" y="318"/>
                  </a:lnTo>
                  <a:lnTo>
                    <a:pt x="228" y="332"/>
                  </a:lnTo>
                  <a:lnTo>
                    <a:pt x="228" y="345"/>
                  </a:lnTo>
                  <a:lnTo>
                    <a:pt x="232" y="347"/>
                  </a:lnTo>
                  <a:lnTo>
                    <a:pt x="232" y="355"/>
                  </a:lnTo>
                  <a:lnTo>
                    <a:pt x="228" y="362"/>
                  </a:lnTo>
                  <a:lnTo>
                    <a:pt x="228" y="366"/>
                  </a:lnTo>
                  <a:lnTo>
                    <a:pt x="228" y="372"/>
                  </a:lnTo>
                  <a:lnTo>
                    <a:pt x="228" y="376"/>
                  </a:lnTo>
                  <a:lnTo>
                    <a:pt x="230" y="378"/>
                  </a:lnTo>
                  <a:lnTo>
                    <a:pt x="230" y="383"/>
                  </a:lnTo>
                  <a:lnTo>
                    <a:pt x="232" y="385"/>
                  </a:lnTo>
                  <a:lnTo>
                    <a:pt x="236" y="385"/>
                  </a:lnTo>
                  <a:lnTo>
                    <a:pt x="236" y="383"/>
                  </a:lnTo>
                  <a:lnTo>
                    <a:pt x="242" y="379"/>
                  </a:lnTo>
                  <a:lnTo>
                    <a:pt x="240" y="378"/>
                  </a:lnTo>
                  <a:lnTo>
                    <a:pt x="244" y="372"/>
                  </a:lnTo>
                  <a:lnTo>
                    <a:pt x="249" y="364"/>
                  </a:lnTo>
                  <a:lnTo>
                    <a:pt x="244" y="358"/>
                  </a:lnTo>
                  <a:lnTo>
                    <a:pt x="249" y="356"/>
                  </a:lnTo>
                  <a:lnTo>
                    <a:pt x="253" y="347"/>
                  </a:lnTo>
                  <a:lnTo>
                    <a:pt x="249" y="343"/>
                  </a:lnTo>
                  <a:lnTo>
                    <a:pt x="257" y="343"/>
                  </a:lnTo>
                  <a:lnTo>
                    <a:pt x="257" y="337"/>
                  </a:lnTo>
                  <a:lnTo>
                    <a:pt x="267" y="335"/>
                  </a:lnTo>
                  <a:lnTo>
                    <a:pt x="271" y="332"/>
                  </a:lnTo>
                  <a:lnTo>
                    <a:pt x="267" y="322"/>
                  </a:lnTo>
                  <a:lnTo>
                    <a:pt x="274" y="326"/>
                  </a:lnTo>
                  <a:lnTo>
                    <a:pt x="278" y="322"/>
                  </a:lnTo>
                  <a:lnTo>
                    <a:pt x="292" y="307"/>
                  </a:lnTo>
                  <a:lnTo>
                    <a:pt x="292" y="297"/>
                  </a:lnTo>
                  <a:lnTo>
                    <a:pt x="299" y="289"/>
                  </a:lnTo>
                  <a:lnTo>
                    <a:pt x="309" y="288"/>
                  </a:lnTo>
                  <a:lnTo>
                    <a:pt x="313" y="278"/>
                  </a:lnTo>
                  <a:lnTo>
                    <a:pt x="315" y="266"/>
                  </a:lnTo>
                  <a:lnTo>
                    <a:pt x="322" y="255"/>
                  </a:lnTo>
                  <a:lnTo>
                    <a:pt x="322" y="245"/>
                  </a:lnTo>
                  <a:lnTo>
                    <a:pt x="313" y="240"/>
                  </a:lnTo>
                  <a:lnTo>
                    <a:pt x="299" y="238"/>
                  </a:lnTo>
                  <a:lnTo>
                    <a:pt x="299" y="236"/>
                  </a:lnTo>
                  <a:lnTo>
                    <a:pt x="294" y="232"/>
                  </a:lnTo>
                  <a:lnTo>
                    <a:pt x="284" y="236"/>
                  </a:lnTo>
                  <a:lnTo>
                    <a:pt x="284" y="232"/>
                  </a:lnTo>
                  <a:lnTo>
                    <a:pt x="288" y="226"/>
                  </a:lnTo>
                  <a:lnTo>
                    <a:pt x="284" y="221"/>
                  </a:lnTo>
                  <a:lnTo>
                    <a:pt x="276" y="217"/>
                  </a:lnTo>
                  <a:lnTo>
                    <a:pt x="269" y="215"/>
                  </a:lnTo>
                  <a:lnTo>
                    <a:pt x="261" y="207"/>
                  </a:lnTo>
                  <a:lnTo>
                    <a:pt x="259" y="207"/>
                  </a:lnTo>
                  <a:lnTo>
                    <a:pt x="255" y="203"/>
                  </a:lnTo>
                  <a:lnTo>
                    <a:pt x="244" y="203"/>
                  </a:lnTo>
                  <a:lnTo>
                    <a:pt x="238" y="198"/>
                  </a:lnTo>
                  <a:lnTo>
                    <a:pt x="234" y="203"/>
                  </a:lnTo>
                  <a:lnTo>
                    <a:pt x="234" y="198"/>
                  </a:lnTo>
                  <a:lnTo>
                    <a:pt x="225" y="203"/>
                  </a:lnTo>
                  <a:lnTo>
                    <a:pt x="223" y="209"/>
                  </a:lnTo>
                  <a:lnTo>
                    <a:pt x="221" y="207"/>
                  </a:lnTo>
                  <a:lnTo>
                    <a:pt x="215" y="205"/>
                  </a:lnTo>
                  <a:lnTo>
                    <a:pt x="211" y="207"/>
                  </a:lnTo>
                  <a:lnTo>
                    <a:pt x="207" y="205"/>
                  </a:lnTo>
                  <a:lnTo>
                    <a:pt x="205" y="203"/>
                  </a:lnTo>
                  <a:lnTo>
                    <a:pt x="205" y="190"/>
                  </a:lnTo>
                  <a:lnTo>
                    <a:pt x="201" y="188"/>
                  </a:lnTo>
                  <a:lnTo>
                    <a:pt x="192" y="188"/>
                  </a:lnTo>
                  <a:lnTo>
                    <a:pt x="194" y="184"/>
                  </a:lnTo>
                  <a:lnTo>
                    <a:pt x="198" y="175"/>
                  </a:lnTo>
                  <a:lnTo>
                    <a:pt x="194" y="173"/>
                  </a:lnTo>
                  <a:lnTo>
                    <a:pt x="188" y="175"/>
                  </a:lnTo>
                  <a:lnTo>
                    <a:pt x="184" y="180"/>
                  </a:lnTo>
                  <a:lnTo>
                    <a:pt x="175" y="180"/>
                  </a:lnTo>
                  <a:lnTo>
                    <a:pt x="169" y="173"/>
                  </a:lnTo>
                  <a:lnTo>
                    <a:pt x="173" y="161"/>
                  </a:lnTo>
                  <a:lnTo>
                    <a:pt x="173" y="155"/>
                  </a:lnTo>
                  <a:lnTo>
                    <a:pt x="177" y="150"/>
                  </a:lnTo>
                  <a:lnTo>
                    <a:pt x="184" y="150"/>
                  </a:lnTo>
                  <a:lnTo>
                    <a:pt x="192" y="153"/>
                  </a:lnTo>
                  <a:lnTo>
                    <a:pt x="192" y="150"/>
                  </a:lnTo>
                  <a:lnTo>
                    <a:pt x="194" y="148"/>
                  </a:lnTo>
                  <a:lnTo>
                    <a:pt x="205" y="150"/>
                  </a:lnTo>
                  <a:lnTo>
                    <a:pt x="207" y="153"/>
                  </a:lnTo>
                  <a:lnTo>
                    <a:pt x="207" y="157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59"/>
                  </a:lnTo>
                  <a:lnTo>
                    <a:pt x="211" y="148"/>
                  </a:lnTo>
                  <a:lnTo>
                    <a:pt x="211" y="142"/>
                  </a:lnTo>
                  <a:lnTo>
                    <a:pt x="225" y="134"/>
                  </a:lnTo>
                  <a:lnTo>
                    <a:pt x="223" y="127"/>
                  </a:lnTo>
                  <a:lnTo>
                    <a:pt x="225" y="129"/>
                  </a:lnTo>
                  <a:lnTo>
                    <a:pt x="228" y="123"/>
                  </a:lnTo>
                  <a:lnTo>
                    <a:pt x="228" y="119"/>
                  </a:lnTo>
                  <a:lnTo>
                    <a:pt x="238" y="115"/>
                  </a:lnTo>
                  <a:lnTo>
                    <a:pt x="236" y="113"/>
                  </a:lnTo>
                  <a:lnTo>
                    <a:pt x="238" y="108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1" y="100"/>
                  </a:lnTo>
                  <a:lnTo>
                    <a:pt x="251" y="104"/>
                  </a:lnTo>
                  <a:lnTo>
                    <a:pt x="255" y="104"/>
                  </a:lnTo>
                  <a:lnTo>
                    <a:pt x="248" y="106"/>
                  </a:lnTo>
                  <a:lnTo>
                    <a:pt x="249" y="109"/>
                  </a:lnTo>
                  <a:lnTo>
                    <a:pt x="253" y="106"/>
                  </a:lnTo>
                  <a:lnTo>
                    <a:pt x="259" y="104"/>
                  </a:lnTo>
                  <a:lnTo>
                    <a:pt x="261" y="100"/>
                  </a:lnTo>
                  <a:lnTo>
                    <a:pt x="261" y="98"/>
                  </a:lnTo>
                  <a:lnTo>
                    <a:pt x="259" y="104"/>
                  </a:lnTo>
                  <a:lnTo>
                    <a:pt x="253" y="100"/>
                  </a:lnTo>
                  <a:lnTo>
                    <a:pt x="249" y="98"/>
                  </a:lnTo>
                  <a:lnTo>
                    <a:pt x="251" y="96"/>
                  </a:lnTo>
                  <a:lnTo>
                    <a:pt x="248" y="94"/>
                  </a:lnTo>
                  <a:lnTo>
                    <a:pt x="253" y="92"/>
                  </a:lnTo>
                  <a:lnTo>
                    <a:pt x="249" y="90"/>
                  </a:lnTo>
                  <a:lnTo>
                    <a:pt x="242" y="90"/>
                  </a:lnTo>
                  <a:lnTo>
                    <a:pt x="248" y="86"/>
                  </a:lnTo>
                  <a:lnTo>
                    <a:pt x="261" y="86"/>
                  </a:lnTo>
                  <a:lnTo>
                    <a:pt x="274" y="81"/>
                  </a:lnTo>
                  <a:lnTo>
                    <a:pt x="273" y="75"/>
                  </a:lnTo>
                  <a:lnTo>
                    <a:pt x="269" y="77"/>
                  </a:lnTo>
                  <a:lnTo>
                    <a:pt x="269" y="73"/>
                  </a:lnTo>
                  <a:lnTo>
                    <a:pt x="261" y="77"/>
                  </a:lnTo>
                  <a:lnTo>
                    <a:pt x="259" y="75"/>
                  </a:lnTo>
                  <a:lnTo>
                    <a:pt x="269" y="71"/>
                  </a:lnTo>
                  <a:lnTo>
                    <a:pt x="261" y="67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55" y="60"/>
                  </a:lnTo>
                  <a:lnTo>
                    <a:pt x="255" y="58"/>
                  </a:lnTo>
                  <a:lnTo>
                    <a:pt x="255" y="54"/>
                  </a:lnTo>
                  <a:lnTo>
                    <a:pt x="251" y="50"/>
                  </a:lnTo>
                  <a:lnTo>
                    <a:pt x="249" y="52"/>
                  </a:lnTo>
                  <a:lnTo>
                    <a:pt x="248" y="56"/>
                  </a:lnTo>
                  <a:lnTo>
                    <a:pt x="242" y="60"/>
                  </a:lnTo>
                  <a:lnTo>
                    <a:pt x="242" y="56"/>
                  </a:lnTo>
                  <a:lnTo>
                    <a:pt x="236" y="58"/>
                  </a:lnTo>
                  <a:lnTo>
                    <a:pt x="240" y="54"/>
                  </a:lnTo>
                  <a:lnTo>
                    <a:pt x="238" y="50"/>
                  </a:lnTo>
                  <a:lnTo>
                    <a:pt x="238" y="46"/>
                  </a:lnTo>
                  <a:lnTo>
                    <a:pt x="234" y="46"/>
                  </a:lnTo>
                  <a:lnTo>
                    <a:pt x="228" y="42"/>
                  </a:lnTo>
                  <a:lnTo>
                    <a:pt x="225" y="42"/>
                  </a:lnTo>
                  <a:lnTo>
                    <a:pt x="219" y="42"/>
                  </a:lnTo>
                  <a:lnTo>
                    <a:pt x="219" y="42"/>
                  </a:lnTo>
                  <a:lnTo>
                    <a:pt x="221" y="46"/>
                  </a:lnTo>
                  <a:lnTo>
                    <a:pt x="219" y="48"/>
                  </a:lnTo>
                  <a:lnTo>
                    <a:pt x="221" y="52"/>
                  </a:lnTo>
                  <a:lnTo>
                    <a:pt x="217" y="56"/>
                  </a:lnTo>
                  <a:lnTo>
                    <a:pt x="221" y="58"/>
                  </a:lnTo>
                  <a:lnTo>
                    <a:pt x="223" y="65"/>
                  </a:lnTo>
                  <a:lnTo>
                    <a:pt x="213" y="71"/>
                  </a:lnTo>
                  <a:lnTo>
                    <a:pt x="217" y="79"/>
                  </a:lnTo>
                  <a:lnTo>
                    <a:pt x="219" y="81"/>
                  </a:lnTo>
                  <a:lnTo>
                    <a:pt x="213" y="83"/>
                  </a:lnTo>
                  <a:lnTo>
                    <a:pt x="211" y="83"/>
                  </a:lnTo>
                  <a:lnTo>
                    <a:pt x="211" y="81"/>
                  </a:lnTo>
                  <a:lnTo>
                    <a:pt x="207" y="77"/>
                  </a:lnTo>
                  <a:lnTo>
                    <a:pt x="207" y="71"/>
                  </a:lnTo>
                  <a:lnTo>
                    <a:pt x="200" y="69"/>
                  </a:lnTo>
                  <a:lnTo>
                    <a:pt x="192" y="64"/>
                  </a:lnTo>
                  <a:lnTo>
                    <a:pt x="186" y="62"/>
                  </a:lnTo>
                  <a:lnTo>
                    <a:pt x="182" y="64"/>
                  </a:lnTo>
                  <a:lnTo>
                    <a:pt x="182" y="56"/>
                  </a:lnTo>
                  <a:lnTo>
                    <a:pt x="178" y="58"/>
                  </a:lnTo>
                  <a:lnTo>
                    <a:pt x="178" y="46"/>
                  </a:lnTo>
                  <a:lnTo>
                    <a:pt x="182" y="42"/>
                  </a:lnTo>
                  <a:lnTo>
                    <a:pt x="182" y="41"/>
                  </a:lnTo>
                  <a:lnTo>
                    <a:pt x="188" y="41"/>
                  </a:lnTo>
                  <a:lnTo>
                    <a:pt x="182" y="33"/>
                  </a:lnTo>
                  <a:lnTo>
                    <a:pt x="188" y="37"/>
                  </a:lnTo>
                  <a:lnTo>
                    <a:pt x="188" y="33"/>
                  </a:lnTo>
                  <a:lnTo>
                    <a:pt x="192" y="33"/>
                  </a:lnTo>
                  <a:lnTo>
                    <a:pt x="198" y="29"/>
                  </a:lnTo>
                  <a:lnTo>
                    <a:pt x="192" y="29"/>
                  </a:lnTo>
                  <a:lnTo>
                    <a:pt x="188" y="27"/>
                  </a:lnTo>
                  <a:lnTo>
                    <a:pt x="198" y="29"/>
                  </a:lnTo>
                  <a:lnTo>
                    <a:pt x="198" y="23"/>
                  </a:lnTo>
                  <a:lnTo>
                    <a:pt x="205" y="25"/>
                  </a:lnTo>
                  <a:lnTo>
                    <a:pt x="211" y="21"/>
                  </a:lnTo>
                  <a:lnTo>
                    <a:pt x="207" y="16"/>
                  </a:lnTo>
                  <a:lnTo>
                    <a:pt x="211" y="14"/>
                  </a:lnTo>
                  <a:lnTo>
                    <a:pt x="200" y="8"/>
                  </a:lnTo>
                  <a:lnTo>
                    <a:pt x="203" y="14"/>
                  </a:lnTo>
                  <a:lnTo>
                    <a:pt x="200" y="14"/>
                  </a:lnTo>
                  <a:lnTo>
                    <a:pt x="196" y="21"/>
                  </a:lnTo>
                  <a:lnTo>
                    <a:pt x="194" y="16"/>
                  </a:lnTo>
                  <a:lnTo>
                    <a:pt x="192" y="14"/>
                  </a:lnTo>
                  <a:lnTo>
                    <a:pt x="188" y="16"/>
                  </a:lnTo>
                  <a:lnTo>
                    <a:pt x="186" y="10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86" y="8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5" y="2"/>
                  </a:lnTo>
                  <a:lnTo>
                    <a:pt x="173" y="8"/>
                  </a:lnTo>
                  <a:lnTo>
                    <a:pt x="180" y="10"/>
                  </a:lnTo>
                  <a:lnTo>
                    <a:pt x="182" y="16"/>
                  </a:lnTo>
                  <a:lnTo>
                    <a:pt x="177" y="18"/>
                  </a:lnTo>
                  <a:lnTo>
                    <a:pt x="177" y="21"/>
                  </a:lnTo>
                  <a:lnTo>
                    <a:pt x="175" y="19"/>
                  </a:lnTo>
                  <a:lnTo>
                    <a:pt x="173" y="18"/>
                  </a:lnTo>
                  <a:lnTo>
                    <a:pt x="169" y="19"/>
                  </a:lnTo>
                  <a:lnTo>
                    <a:pt x="159" y="19"/>
                  </a:lnTo>
                  <a:lnTo>
                    <a:pt x="157" y="16"/>
                  </a:lnTo>
                  <a:lnTo>
                    <a:pt x="150" y="14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50" y="14"/>
                  </a:lnTo>
                  <a:lnTo>
                    <a:pt x="148" y="21"/>
                  </a:lnTo>
                  <a:lnTo>
                    <a:pt x="140" y="18"/>
                  </a:lnTo>
                  <a:lnTo>
                    <a:pt x="127" y="18"/>
                  </a:lnTo>
                  <a:lnTo>
                    <a:pt x="130" y="16"/>
                  </a:lnTo>
                  <a:lnTo>
                    <a:pt x="121" y="14"/>
                  </a:lnTo>
                  <a:lnTo>
                    <a:pt x="109" y="8"/>
                  </a:lnTo>
                  <a:lnTo>
                    <a:pt x="105" y="10"/>
                  </a:lnTo>
                  <a:lnTo>
                    <a:pt x="105" y="8"/>
                  </a:lnTo>
                  <a:lnTo>
                    <a:pt x="100" y="10"/>
                  </a:lnTo>
                  <a:lnTo>
                    <a:pt x="98" y="8"/>
                  </a:lnTo>
                  <a:lnTo>
                    <a:pt x="88" y="14"/>
                  </a:lnTo>
                  <a:lnTo>
                    <a:pt x="88" y="10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65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3" y="8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0" y="27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0" name="Freeform 136"/>
            <p:cNvSpPr>
              <a:spLocks/>
            </p:cNvSpPr>
            <p:nvPr/>
          </p:nvSpPr>
          <p:spPr bwMode="auto">
            <a:xfrm>
              <a:off x="4773" y="3901"/>
              <a:ext cx="1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25" y="9"/>
                </a:cxn>
                <a:cxn ang="0">
                  <a:pos x="16" y="9"/>
                </a:cxn>
                <a:cxn ang="0">
                  <a:pos x="14" y="4"/>
                </a:cxn>
                <a:cxn ang="0">
                  <a:pos x="6" y="4"/>
                </a:cxn>
                <a:cxn ang="0">
                  <a:pos x="0" y="4"/>
                </a:cxn>
              </a:cxnLst>
              <a:rect l="0" t="0" r="r" b="b"/>
              <a:pathLst>
                <a:path w="25" h="9">
                  <a:moveTo>
                    <a:pt x="0" y="4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14" y="4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1" name="Freeform 137"/>
            <p:cNvSpPr>
              <a:spLocks/>
            </p:cNvSpPr>
            <p:nvPr/>
          </p:nvSpPr>
          <p:spPr bwMode="auto">
            <a:xfrm>
              <a:off x="4785" y="3906"/>
              <a:ext cx="7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0" y="2"/>
                </a:cxn>
              </a:cxnLst>
              <a:rect l="0" t="0" r="r" b="b"/>
              <a:pathLst>
                <a:path w="14" h="6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2" name="Freeform 138"/>
            <p:cNvSpPr>
              <a:spLocks/>
            </p:cNvSpPr>
            <p:nvPr/>
          </p:nvSpPr>
          <p:spPr bwMode="auto">
            <a:xfrm>
              <a:off x="4788" y="4008"/>
              <a:ext cx="8" cy="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5" y="6"/>
                </a:cxn>
                <a:cxn ang="0">
                  <a:pos x="8" y="6"/>
                </a:cxn>
                <a:cxn ang="0">
                  <a:pos x="0" y="4"/>
                </a:cxn>
              </a:cxnLst>
              <a:rect l="0" t="0" r="r" b="b"/>
              <a:pathLst>
                <a:path w="15" h="6">
                  <a:moveTo>
                    <a:pt x="0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6"/>
                  </a:lnTo>
                  <a:lnTo>
                    <a:pt x="8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3" name="Freeform 139"/>
            <p:cNvSpPr>
              <a:spLocks/>
            </p:cNvSpPr>
            <p:nvPr/>
          </p:nvSpPr>
          <p:spPr bwMode="auto">
            <a:xfrm>
              <a:off x="4803" y="3857"/>
              <a:ext cx="8" cy="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8" y="5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5" y="13"/>
                </a:cxn>
                <a:cxn ang="0">
                  <a:pos x="15" y="15"/>
                </a:cxn>
                <a:cxn ang="0">
                  <a:pos x="11" y="17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0" y="15"/>
                </a:cxn>
              </a:cxnLst>
              <a:rect l="0" t="0" r="r" b="b"/>
              <a:pathLst>
                <a:path w="15" h="17">
                  <a:moveTo>
                    <a:pt x="0" y="15"/>
                  </a:moveTo>
                  <a:lnTo>
                    <a:pt x="8" y="2"/>
                  </a:lnTo>
                  <a:lnTo>
                    <a:pt x="9" y="0"/>
                  </a:lnTo>
                  <a:lnTo>
                    <a:pt x="8" y="5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4" name="Freeform 140"/>
            <p:cNvSpPr>
              <a:spLocks/>
            </p:cNvSpPr>
            <p:nvPr/>
          </p:nvSpPr>
          <p:spPr bwMode="auto">
            <a:xfrm>
              <a:off x="4686" y="3846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2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5" name="Freeform 141"/>
            <p:cNvSpPr>
              <a:spLocks/>
            </p:cNvSpPr>
            <p:nvPr/>
          </p:nvSpPr>
          <p:spPr bwMode="auto">
            <a:xfrm>
              <a:off x="4846" y="3828"/>
              <a:ext cx="13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5" y="2"/>
                </a:cxn>
                <a:cxn ang="0">
                  <a:pos x="27" y="8"/>
                </a:cxn>
                <a:cxn ang="0">
                  <a:pos x="12" y="14"/>
                </a:cxn>
                <a:cxn ang="0">
                  <a:pos x="4" y="14"/>
                </a:cxn>
                <a:cxn ang="0">
                  <a:pos x="0" y="6"/>
                </a:cxn>
              </a:cxnLst>
              <a:rect l="0" t="0" r="r" b="b"/>
              <a:pathLst>
                <a:path w="27" h="14">
                  <a:moveTo>
                    <a:pt x="0" y="6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5" y="2"/>
                  </a:lnTo>
                  <a:lnTo>
                    <a:pt x="27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6" name="Freeform 142"/>
            <p:cNvSpPr>
              <a:spLocks/>
            </p:cNvSpPr>
            <p:nvPr/>
          </p:nvSpPr>
          <p:spPr bwMode="auto">
            <a:xfrm>
              <a:off x="4769" y="3830"/>
              <a:ext cx="8" cy="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4" y="0"/>
                </a:cxn>
                <a:cxn ang="0">
                  <a:pos x="15" y="10"/>
                </a:cxn>
                <a:cxn ang="0">
                  <a:pos x="5" y="12"/>
                </a:cxn>
                <a:cxn ang="0">
                  <a:pos x="0" y="10"/>
                </a:cxn>
              </a:cxnLst>
              <a:rect l="0" t="0" r="r" b="b"/>
              <a:pathLst>
                <a:path w="15" h="12">
                  <a:moveTo>
                    <a:pt x="0" y="10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15" y="10"/>
                  </a:lnTo>
                  <a:lnTo>
                    <a:pt x="5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7" name="Freeform 143"/>
            <p:cNvSpPr>
              <a:spLocks/>
            </p:cNvSpPr>
            <p:nvPr/>
          </p:nvSpPr>
          <p:spPr bwMode="auto">
            <a:xfrm>
              <a:off x="4721" y="3810"/>
              <a:ext cx="14" cy="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9" y="4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7" y="15"/>
                </a:cxn>
                <a:cxn ang="0">
                  <a:pos x="0" y="13"/>
                </a:cxn>
              </a:cxnLst>
              <a:rect l="0" t="0" r="r" b="b"/>
              <a:pathLst>
                <a:path w="29" h="15">
                  <a:moveTo>
                    <a:pt x="0" y="13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9" y="4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7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8" name="Freeform 144"/>
            <p:cNvSpPr>
              <a:spLocks/>
            </p:cNvSpPr>
            <p:nvPr/>
          </p:nvSpPr>
          <p:spPr bwMode="auto">
            <a:xfrm>
              <a:off x="4730" y="3813"/>
              <a:ext cx="23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2"/>
                </a:cxn>
                <a:cxn ang="0">
                  <a:pos x="17" y="5"/>
                </a:cxn>
                <a:cxn ang="0">
                  <a:pos x="25" y="0"/>
                </a:cxn>
                <a:cxn ang="0">
                  <a:pos x="33" y="3"/>
                </a:cxn>
                <a:cxn ang="0">
                  <a:pos x="34" y="11"/>
                </a:cxn>
                <a:cxn ang="0">
                  <a:pos x="44" y="15"/>
                </a:cxn>
                <a:cxn ang="0">
                  <a:pos x="38" y="21"/>
                </a:cxn>
                <a:cxn ang="0">
                  <a:pos x="31" y="17"/>
                </a:cxn>
                <a:cxn ang="0">
                  <a:pos x="13" y="23"/>
                </a:cxn>
                <a:cxn ang="0">
                  <a:pos x="4" y="15"/>
                </a:cxn>
                <a:cxn ang="0">
                  <a:pos x="4" y="13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44" h="23">
                  <a:moveTo>
                    <a:pt x="0" y="7"/>
                  </a:moveTo>
                  <a:lnTo>
                    <a:pt x="6" y="2"/>
                  </a:lnTo>
                  <a:lnTo>
                    <a:pt x="17" y="5"/>
                  </a:lnTo>
                  <a:lnTo>
                    <a:pt x="25" y="0"/>
                  </a:lnTo>
                  <a:lnTo>
                    <a:pt x="33" y="3"/>
                  </a:lnTo>
                  <a:lnTo>
                    <a:pt x="34" y="11"/>
                  </a:lnTo>
                  <a:lnTo>
                    <a:pt x="44" y="15"/>
                  </a:lnTo>
                  <a:lnTo>
                    <a:pt x="38" y="21"/>
                  </a:lnTo>
                  <a:lnTo>
                    <a:pt x="31" y="17"/>
                  </a:lnTo>
                  <a:lnTo>
                    <a:pt x="13" y="23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9" name="Freeform 145"/>
            <p:cNvSpPr>
              <a:spLocks/>
            </p:cNvSpPr>
            <p:nvPr/>
          </p:nvSpPr>
          <p:spPr bwMode="auto">
            <a:xfrm>
              <a:off x="4928" y="3948"/>
              <a:ext cx="10" cy="1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10" y="32"/>
                </a:cxn>
                <a:cxn ang="0">
                  <a:pos x="20" y="9"/>
                </a:cxn>
                <a:cxn ang="0">
                  <a:pos x="14" y="0"/>
                </a:cxn>
                <a:cxn ang="0">
                  <a:pos x="2" y="15"/>
                </a:cxn>
                <a:cxn ang="0">
                  <a:pos x="4" y="23"/>
                </a:cxn>
                <a:cxn ang="0">
                  <a:pos x="0" y="25"/>
                </a:cxn>
              </a:cxnLst>
              <a:rect l="0" t="0" r="r" b="b"/>
              <a:pathLst>
                <a:path w="20" h="34">
                  <a:moveTo>
                    <a:pt x="0" y="25"/>
                  </a:moveTo>
                  <a:lnTo>
                    <a:pt x="2" y="32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0" y="9"/>
                  </a:lnTo>
                  <a:lnTo>
                    <a:pt x="14" y="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0" name="Freeform 146"/>
            <p:cNvSpPr>
              <a:spLocks/>
            </p:cNvSpPr>
            <p:nvPr/>
          </p:nvSpPr>
          <p:spPr bwMode="auto">
            <a:xfrm>
              <a:off x="5016" y="3946"/>
              <a:ext cx="48" cy="3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0"/>
                </a:cxn>
                <a:cxn ang="0">
                  <a:pos x="8" y="27"/>
                </a:cxn>
                <a:cxn ang="0">
                  <a:pos x="17" y="27"/>
                </a:cxn>
                <a:cxn ang="0">
                  <a:pos x="19" y="19"/>
                </a:cxn>
                <a:cxn ang="0">
                  <a:pos x="31" y="9"/>
                </a:cxn>
                <a:cxn ang="0">
                  <a:pos x="35" y="11"/>
                </a:cxn>
                <a:cxn ang="0">
                  <a:pos x="39" y="6"/>
                </a:cxn>
                <a:cxn ang="0">
                  <a:pos x="44" y="2"/>
                </a:cxn>
                <a:cxn ang="0">
                  <a:pos x="56" y="6"/>
                </a:cxn>
                <a:cxn ang="0">
                  <a:pos x="54" y="13"/>
                </a:cxn>
                <a:cxn ang="0">
                  <a:pos x="63" y="19"/>
                </a:cxn>
                <a:cxn ang="0">
                  <a:pos x="65" y="15"/>
                </a:cxn>
                <a:cxn ang="0">
                  <a:pos x="67" y="4"/>
                </a:cxn>
                <a:cxn ang="0">
                  <a:pos x="71" y="0"/>
                </a:cxn>
                <a:cxn ang="0">
                  <a:pos x="75" y="13"/>
                </a:cxn>
                <a:cxn ang="0">
                  <a:pos x="81" y="21"/>
                </a:cxn>
                <a:cxn ang="0">
                  <a:pos x="85" y="27"/>
                </a:cxn>
                <a:cxn ang="0">
                  <a:pos x="90" y="34"/>
                </a:cxn>
                <a:cxn ang="0">
                  <a:pos x="94" y="38"/>
                </a:cxn>
                <a:cxn ang="0">
                  <a:pos x="96" y="48"/>
                </a:cxn>
                <a:cxn ang="0">
                  <a:pos x="96" y="55"/>
                </a:cxn>
                <a:cxn ang="0">
                  <a:pos x="92" y="63"/>
                </a:cxn>
                <a:cxn ang="0">
                  <a:pos x="87" y="74"/>
                </a:cxn>
                <a:cxn ang="0">
                  <a:pos x="81" y="78"/>
                </a:cxn>
                <a:cxn ang="0">
                  <a:pos x="75" y="74"/>
                </a:cxn>
                <a:cxn ang="0">
                  <a:pos x="71" y="78"/>
                </a:cxn>
                <a:cxn ang="0">
                  <a:pos x="63" y="73"/>
                </a:cxn>
                <a:cxn ang="0">
                  <a:pos x="63" y="67"/>
                </a:cxn>
                <a:cxn ang="0">
                  <a:pos x="58" y="59"/>
                </a:cxn>
                <a:cxn ang="0">
                  <a:pos x="54" y="67"/>
                </a:cxn>
                <a:cxn ang="0">
                  <a:pos x="48" y="59"/>
                </a:cxn>
                <a:cxn ang="0">
                  <a:pos x="42" y="55"/>
                </a:cxn>
                <a:cxn ang="0">
                  <a:pos x="29" y="59"/>
                </a:cxn>
                <a:cxn ang="0">
                  <a:pos x="23" y="63"/>
                </a:cxn>
                <a:cxn ang="0">
                  <a:pos x="15" y="63"/>
                </a:cxn>
                <a:cxn ang="0">
                  <a:pos x="8" y="67"/>
                </a:cxn>
                <a:cxn ang="0">
                  <a:pos x="2" y="63"/>
                </a:cxn>
                <a:cxn ang="0">
                  <a:pos x="2" y="55"/>
                </a:cxn>
                <a:cxn ang="0">
                  <a:pos x="0" y="40"/>
                </a:cxn>
              </a:cxnLst>
              <a:rect l="0" t="0" r="r" b="b"/>
              <a:pathLst>
                <a:path w="96" h="78">
                  <a:moveTo>
                    <a:pt x="0" y="40"/>
                  </a:moveTo>
                  <a:lnTo>
                    <a:pt x="0" y="30"/>
                  </a:lnTo>
                  <a:lnTo>
                    <a:pt x="8" y="27"/>
                  </a:lnTo>
                  <a:lnTo>
                    <a:pt x="17" y="27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35" y="11"/>
                  </a:lnTo>
                  <a:lnTo>
                    <a:pt x="39" y="6"/>
                  </a:lnTo>
                  <a:lnTo>
                    <a:pt x="44" y="2"/>
                  </a:lnTo>
                  <a:lnTo>
                    <a:pt x="56" y="6"/>
                  </a:lnTo>
                  <a:lnTo>
                    <a:pt x="54" y="13"/>
                  </a:lnTo>
                  <a:lnTo>
                    <a:pt x="63" y="19"/>
                  </a:lnTo>
                  <a:lnTo>
                    <a:pt x="65" y="15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5" y="13"/>
                  </a:lnTo>
                  <a:lnTo>
                    <a:pt x="81" y="21"/>
                  </a:lnTo>
                  <a:lnTo>
                    <a:pt x="85" y="27"/>
                  </a:lnTo>
                  <a:lnTo>
                    <a:pt x="90" y="34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55"/>
                  </a:lnTo>
                  <a:lnTo>
                    <a:pt x="92" y="63"/>
                  </a:lnTo>
                  <a:lnTo>
                    <a:pt x="87" y="74"/>
                  </a:lnTo>
                  <a:lnTo>
                    <a:pt x="81" y="78"/>
                  </a:lnTo>
                  <a:lnTo>
                    <a:pt x="75" y="74"/>
                  </a:lnTo>
                  <a:lnTo>
                    <a:pt x="71" y="78"/>
                  </a:lnTo>
                  <a:lnTo>
                    <a:pt x="63" y="73"/>
                  </a:lnTo>
                  <a:lnTo>
                    <a:pt x="63" y="67"/>
                  </a:lnTo>
                  <a:lnTo>
                    <a:pt x="58" y="59"/>
                  </a:lnTo>
                  <a:lnTo>
                    <a:pt x="54" y="67"/>
                  </a:lnTo>
                  <a:lnTo>
                    <a:pt x="48" y="59"/>
                  </a:lnTo>
                  <a:lnTo>
                    <a:pt x="42" y="55"/>
                  </a:lnTo>
                  <a:lnTo>
                    <a:pt x="29" y="59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8" y="67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1" name="Freeform 147"/>
            <p:cNvSpPr>
              <a:spLocks/>
            </p:cNvSpPr>
            <p:nvPr/>
          </p:nvSpPr>
          <p:spPr bwMode="auto">
            <a:xfrm>
              <a:off x="5053" y="3988"/>
              <a:ext cx="4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6" y="10"/>
                </a:cxn>
                <a:cxn ang="0">
                  <a:pos x="0" y="2"/>
                </a:cxn>
              </a:cxnLst>
              <a:rect l="0" t="0" r="r" b="b"/>
              <a:pathLst>
                <a:path w="8" h="10">
                  <a:moveTo>
                    <a:pt x="0" y="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6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2" name="Freeform 148"/>
            <p:cNvSpPr>
              <a:spLocks/>
            </p:cNvSpPr>
            <p:nvPr/>
          </p:nvSpPr>
          <p:spPr bwMode="auto">
            <a:xfrm>
              <a:off x="5080" y="3988"/>
              <a:ext cx="9" cy="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0"/>
                </a:cxn>
                <a:cxn ang="0">
                  <a:pos x="9" y="6"/>
                </a:cxn>
                <a:cxn ang="0">
                  <a:pos x="15" y="0"/>
                </a:cxn>
                <a:cxn ang="0">
                  <a:pos x="19" y="4"/>
                </a:cxn>
                <a:cxn ang="0">
                  <a:pos x="15" y="10"/>
                </a:cxn>
                <a:cxn ang="0">
                  <a:pos x="11" y="10"/>
                </a:cxn>
                <a:cxn ang="0">
                  <a:pos x="6" y="17"/>
                </a:cxn>
                <a:cxn ang="0">
                  <a:pos x="0" y="15"/>
                </a:cxn>
              </a:cxnLst>
              <a:rect l="0" t="0" r="r" b="b"/>
              <a:pathLst>
                <a:path w="19" h="17">
                  <a:moveTo>
                    <a:pt x="0" y="15"/>
                  </a:moveTo>
                  <a:lnTo>
                    <a:pt x="4" y="10"/>
                  </a:lnTo>
                  <a:lnTo>
                    <a:pt x="9" y="6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6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3" name="Freeform 149"/>
            <p:cNvSpPr>
              <a:spLocks/>
            </p:cNvSpPr>
            <p:nvPr/>
          </p:nvSpPr>
          <p:spPr bwMode="auto">
            <a:xfrm>
              <a:off x="5088" y="3978"/>
              <a:ext cx="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4" y="9"/>
                </a:cxn>
                <a:cxn ang="0">
                  <a:pos x="12" y="13"/>
                </a:cxn>
                <a:cxn ang="0">
                  <a:pos x="8" y="21"/>
                </a:cxn>
                <a:cxn ang="0">
                  <a:pos x="2" y="13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4" h="21">
                  <a:moveTo>
                    <a:pt x="0" y="0"/>
                  </a:moveTo>
                  <a:lnTo>
                    <a:pt x="8" y="8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8" y="21"/>
                  </a:lnTo>
                  <a:lnTo>
                    <a:pt x="2" y="13"/>
                  </a:lnTo>
                  <a:lnTo>
                    <a:pt x="4" y="9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4" name="Freeform 150"/>
            <p:cNvSpPr>
              <a:spLocks/>
            </p:cNvSpPr>
            <p:nvPr/>
          </p:nvSpPr>
          <p:spPr bwMode="auto">
            <a:xfrm>
              <a:off x="4854" y="3881"/>
              <a:ext cx="85" cy="98"/>
            </a:xfrm>
            <a:custGeom>
              <a:avLst/>
              <a:gdLst/>
              <a:ahLst/>
              <a:cxnLst>
                <a:cxn ang="0">
                  <a:pos x="5" y="70"/>
                </a:cxn>
                <a:cxn ang="0">
                  <a:pos x="7" y="74"/>
                </a:cxn>
                <a:cxn ang="0">
                  <a:pos x="11" y="78"/>
                </a:cxn>
                <a:cxn ang="0">
                  <a:pos x="15" y="84"/>
                </a:cxn>
                <a:cxn ang="0">
                  <a:pos x="25" y="92"/>
                </a:cxn>
                <a:cxn ang="0">
                  <a:pos x="38" y="90"/>
                </a:cxn>
                <a:cxn ang="0">
                  <a:pos x="53" y="86"/>
                </a:cxn>
                <a:cxn ang="0">
                  <a:pos x="59" y="92"/>
                </a:cxn>
                <a:cxn ang="0">
                  <a:pos x="63" y="90"/>
                </a:cxn>
                <a:cxn ang="0">
                  <a:pos x="65" y="103"/>
                </a:cxn>
                <a:cxn ang="0">
                  <a:pos x="73" y="116"/>
                </a:cxn>
                <a:cxn ang="0">
                  <a:pos x="76" y="130"/>
                </a:cxn>
                <a:cxn ang="0">
                  <a:pos x="73" y="149"/>
                </a:cxn>
                <a:cxn ang="0">
                  <a:pos x="78" y="160"/>
                </a:cxn>
                <a:cxn ang="0">
                  <a:pos x="80" y="174"/>
                </a:cxn>
                <a:cxn ang="0">
                  <a:pos x="86" y="195"/>
                </a:cxn>
                <a:cxn ang="0">
                  <a:pos x="109" y="193"/>
                </a:cxn>
                <a:cxn ang="0">
                  <a:pos x="122" y="178"/>
                </a:cxn>
                <a:cxn ang="0">
                  <a:pos x="124" y="168"/>
                </a:cxn>
                <a:cxn ang="0">
                  <a:pos x="130" y="164"/>
                </a:cxn>
                <a:cxn ang="0">
                  <a:pos x="128" y="157"/>
                </a:cxn>
                <a:cxn ang="0">
                  <a:pos x="142" y="143"/>
                </a:cxn>
                <a:cxn ang="0">
                  <a:pos x="142" y="130"/>
                </a:cxn>
                <a:cxn ang="0">
                  <a:pos x="138" y="118"/>
                </a:cxn>
                <a:cxn ang="0">
                  <a:pos x="145" y="107"/>
                </a:cxn>
                <a:cxn ang="0">
                  <a:pos x="161" y="92"/>
                </a:cxn>
                <a:cxn ang="0">
                  <a:pos x="169" y="76"/>
                </a:cxn>
                <a:cxn ang="0">
                  <a:pos x="167" y="70"/>
                </a:cxn>
                <a:cxn ang="0">
                  <a:pos x="153" y="74"/>
                </a:cxn>
                <a:cxn ang="0">
                  <a:pos x="149" y="67"/>
                </a:cxn>
                <a:cxn ang="0">
                  <a:pos x="142" y="61"/>
                </a:cxn>
                <a:cxn ang="0">
                  <a:pos x="138" y="55"/>
                </a:cxn>
                <a:cxn ang="0">
                  <a:pos x="130" y="40"/>
                </a:cxn>
                <a:cxn ang="0">
                  <a:pos x="121" y="21"/>
                </a:cxn>
                <a:cxn ang="0">
                  <a:pos x="119" y="17"/>
                </a:cxn>
                <a:cxn ang="0">
                  <a:pos x="113" y="19"/>
                </a:cxn>
                <a:cxn ang="0">
                  <a:pos x="105" y="17"/>
                </a:cxn>
                <a:cxn ang="0">
                  <a:pos x="92" y="15"/>
                </a:cxn>
                <a:cxn ang="0">
                  <a:pos x="90" y="21"/>
                </a:cxn>
                <a:cxn ang="0">
                  <a:pos x="80" y="13"/>
                </a:cxn>
                <a:cxn ang="0">
                  <a:pos x="67" y="9"/>
                </a:cxn>
                <a:cxn ang="0">
                  <a:pos x="69" y="0"/>
                </a:cxn>
                <a:cxn ang="0">
                  <a:pos x="65" y="2"/>
                </a:cxn>
                <a:cxn ang="0">
                  <a:pos x="48" y="3"/>
                </a:cxn>
                <a:cxn ang="0">
                  <a:pos x="38" y="7"/>
                </a:cxn>
                <a:cxn ang="0">
                  <a:pos x="28" y="3"/>
                </a:cxn>
                <a:cxn ang="0">
                  <a:pos x="21" y="13"/>
                </a:cxn>
                <a:cxn ang="0">
                  <a:pos x="17" y="23"/>
                </a:cxn>
                <a:cxn ang="0">
                  <a:pos x="11" y="26"/>
                </a:cxn>
                <a:cxn ang="0">
                  <a:pos x="2" y="46"/>
                </a:cxn>
                <a:cxn ang="0">
                  <a:pos x="3" y="51"/>
                </a:cxn>
                <a:cxn ang="0">
                  <a:pos x="0" y="63"/>
                </a:cxn>
                <a:cxn ang="0">
                  <a:pos x="5" y="70"/>
                </a:cxn>
              </a:cxnLst>
              <a:rect l="0" t="0" r="r" b="b"/>
              <a:pathLst>
                <a:path w="169" h="195">
                  <a:moveTo>
                    <a:pt x="5" y="70"/>
                  </a:moveTo>
                  <a:lnTo>
                    <a:pt x="7" y="74"/>
                  </a:lnTo>
                  <a:lnTo>
                    <a:pt x="11" y="78"/>
                  </a:lnTo>
                  <a:lnTo>
                    <a:pt x="15" y="84"/>
                  </a:lnTo>
                  <a:lnTo>
                    <a:pt x="25" y="92"/>
                  </a:lnTo>
                  <a:lnTo>
                    <a:pt x="38" y="90"/>
                  </a:lnTo>
                  <a:lnTo>
                    <a:pt x="53" y="86"/>
                  </a:lnTo>
                  <a:lnTo>
                    <a:pt x="59" y="92"/>
                  </a:lnTo>
                  <a:lnTo>
                    <a:pt x="63" y="90"/>
                  </a:lnTo>
                  <a:lnTo>
                    <a:pt x="65" y="103"/>
                  </a:lnTo>
                  <a:lnTo>
                    <a:pt x="73" y="116"/>
                  </a:lnTo>
                  <a:lnTo>
                    <a:pt x="76" y="130"/>
                  </a:lnTo>
                  <a:lnTo>
                    <a:pt x="73" y="149"/>
                  </a:lnTo>
                  <a:lnTo>
                    <a:pt x="78" y="160"/>
                  </a:lnTo>
                  <a:lnTo>
                    <a:pt x="80" y="174"/>
                  </a:lnTo>
                  <a:lnTo>
                    <a:pt x="86" y="195"/>
                  </a:lnTo>
                  <a:lnTo>
                    <a:pt x="109" y="193"/>
                  </a:lnTo>
                  <a:lnTo>
                    <a:pt x="122" y="178"/>
                  </a:lnTo>
                  <a:lnTo>
                    <a:pt x="124" y="168"/>
                  </a:lnTo>
                  <a:lnTo>
                    <a:pt x="130" y="164"/>
                  </a:lnTo>
                  <a:lnTo>
                    <a:pt x="128" y="157"/>
                  </a:lnTo>
                  <a:lnTo>
                    <a:pt x="142" y="143"/>
                  </a:lnTo>
                  <a:lnTo>
                    <a:pt x="142" y="130"/>
                  </a:lnTo>
                  <a:lnTo>
                    <a:pt x="138" y="118"/>
                  </a:lnTo>
                  <a:lnTo>
                    <a:pt x="145" y="107"/>
                  </a:lnTo>
                  <a:lnTo>
                    <a:pt x="161" y="92"/>
                  </a:lnTo>
                  <a:lnTo>
                    <a:pt x="169" y="76"/>
                  </a:lnTo>
                  <a:lnTo>
                    <a:pt x="167" y="70"/>
                  </a:lnTo>
                  <a:lnTo>
                    <a:pt x="153" y="74"/>
                  </a:lnTo>
                  <a:lnTo>
                    <a:pt x="149" y="67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0" y="40"/>
                  </a:lnTo>
                  <a:lnTo>
                    <a:pt x="121" y="21"/>
                  </a:lnTo>
                  <a:lnTo>
                    <a:pt x="119" y="17"/>
                  </a:lnTo>
                  <a:lnTo>
                    <a:pt x="113" y="19"/>
                  </a:lnTo>
                  <a:lnTo>
                    <a:pt x="105" y="17"/>
                  </a:lnTo>
                  <a:lnTo>
                    <a:pt x="92" y="15"/>
                  </a:lnTo>
                  <a:lnTo>
                    <a:pt x="90" y="21"/>
                  </a:lnTo>
                  <a:lnTo>
                    <a:pt x="80" y="13"/>
                  </a:lnTo>
                  <a:lnTo>
                    <a:pt x="67" y="9"/>
                  </a:lnTo>
                  <a:lnTo>
                    <a:pt x="69" y="0"/>
                  </a:lnTo>
                  <a:lnTo>
                    <a:pt x="65" y="2"/>
                  </a:lnTo>
                  <a:lnTo>
                    <a:pt x="48" y="3"/>
                  </a:lnTo>
                  <a:lnTo>
                    <a:pt x="38" y="7"/>
                  </a:lnTo>
                  <a:lnTo>
                    <a:pt x="28" y="3"/>
                  </a:lnTo>
                  <a:lnTo>
                    <a:pt x="21" y="13"/>
                  </a:lnTo>
                  <a:lnTo>
                    <a:pt x="17" y="23"/>
                  </a:lnTo>
                  <a:lnTo>
                    <a:pt x="11" y="26"/>
                  </a:lnTo>
                  <a:lnTo>
                    <a:pt x="2" y="46"/>
                  </a:lnTo>
                  <a:lnTo>
                    <a:pt x="3" y="51"/>
                  </a:lnTo>
                  <a:lnTo>
                    <a:pt x="0" y="63"/>
                  </a:lnTo>
                  <a:lnTo>
                    <a:pt x="5" y="7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5" name="Freeform 151"/>
            <p:cNvSpPr>
              <a:spLocks/>
            </p:cNvSpPr>
            <p:nvPr/>
          </p:nvSpPr>
          <p:spPr bwMode="auto">
            <a:xfrm>
              <a:off x="5036" y="3933"/>
              <a:ext cx="25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18" y="13"/>
                </a:cxn>
                <a:cxn ang="0">
                  <a:pos x="18" y="21"/>
                </a:cxn>
                <a:cxn ang="0">
                  <a:pos x="31" y="23"/>
                </a:cxn>
                <a:cxn ang="0">
                  <a:pos x="35" y="17"/>
                </a:cxn>
                <a:cxn ang="0">
                  <a:pos x="50" y="27"/>
                </a:cxn>
                <a:cxn ang="0">
                  <a:pos x="43" y="15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50" h="27">
                  <a:moveTo>
                    <a:pt x="0" y="4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18" y="13"/>
                  </a:lnTo>
                  <a:lnTo>
                    <a:pt x="18" y="21"/>
                  </a:lnTo>
                  <a:lnTo>
                    <a:pt x="31" y="23"/>
                  </a:lnTo>
                  <a:lnTo>
                    <a:pt x="35" y="17"/>
                  </a:lnTo>
                  <a:lnTo>
                    <a:pt x="50" y="27"/>
                  </a:lnTo>
                  <a:lnTo>
                    <a:pt x="43" y="15"/>
                  </a:lnTo>
                  <a:lnTo>
                    <a:pt x="18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6" name="Freeform 152"/>
            <p:cNvSpPr>
              <a:spLocks/>
            </p:cNvSpPr>
            <p:nvPr/>
          </p:nvSpPr>
          <p:spPr bwMode="auto">
            <a:xfrm>
              <a:off x="5025" y="3919"/>
              <a:ext cx="6" cy="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4"/>
                </a:cxn>
                <a:cxn ang="0">
                  <a:pos x="0" y="8"/>
                </a:cxn>
              </a:cxnLst>
              <a:rect l="0" t="0" r="r" b="b"/>
              <a:pathLst>
                <a:path w="12" h="12">
                  <a:moveTo>
                    <a:pt x="0" y="8"/>
                  </a:moveTo>
                  <a:lnTo>
                    <a:pt x="2" y="2"/>
                  </a:lnTo>
                  <a:lnTo>
                    <a:pt x="8" y="0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7" name="Freeform 153"/>
            <p:cNvSpPr>
              <a:spLocks/>
            </p:cNvSpPr>
            <p:nvPr/>
          </p:nvSpPr>
          <p:spPr bwMode="auto">
            <a:xfrm>
              <a:off x="5023" y="3907"/>
              <a:ext cx="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8" y="18"/>
                </a:cxn>
                <a:cxn ang="0">
                  <a:pos x="2" y="16"/>
                </a:cxn>
                <a:cxn ang="0">
                  <a:pos x="0" y="8"/>
                </a:cxn>
              </a:cxnLst>
              <a:rect l="0" t="0" r="r" b="b"/>
              <a:pathLst>
                <a:path w="8" h="18">
                  <a:moveTo>
                    <a:pt x="0" y="8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8" y="18"/>
                  </a:lnTo>
                  <a:lnTo>
                    <a:pt x="2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8" name="Freeform 154"/>
            <p:cNvSpPr>
              <a:spLocks/>
            </p:cNvSpPr>
            <p:nvPr/>
          </p:nvSpPr>
          <p:spPr bwMode="auto">
            <a:xfrm>
              <a:off x="5021" y="3930"/>
              <a:ext cx="8" cy="1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9"/>
                </a:cxn>
                <a:cxn ang="0">
                  <a:pos x="5" y="19"/>
                </a:cxn>
                <a:cxn ang="0">
                  <a:pos x="9" y="17"/>
                </a:cxn>
                <a:cxn ang="0">
                  <a:pos x="5" y="10"/>
                </a:cxn>
                <a:cxn ang="0">
                  <a:pos x="13" y="4"/>
                </a:cxn>
                <a:cxn ang="0">
                  <a:pos x="1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12"/>
                </a:cxn>
              </a:cxnLst>
              <a:rect l="0" t="0" r="r" b="b"/>
              <a:pathLst>
                <a:path w="15" h="19">
                  <a:moveTo>
                    <a:pt x="0" y="12"/>
                  </a:moveTo>
                  <a:lnTo>
                    <a:pt x="2" y="19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5" y="10"/>
                  </a:lnTo>
                  <a:lnTo>
                    <a:pt x="13" y="4"/>
                  </a:lnTo>
                  <a:lnTo>
                    <a:pt x="1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9" name="Freeform 155"/>
            <p:cNvSpPr>
              <a:spLocks/>
            </p:cNvSpPr>
            <p:nvPr/>
          </p:nvSpPr>
          <p:spPr bwMode="auto">
            <a:xfrm>
              <a:off x="5009" y="3923"/>
              <a:ext cx="12" cy="1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" y="13"/>
                </a:cxn>
                <a:cxn ang="0">
                  <a:pos x="21" y="0"/>
                </a:cxn>
                <a:cxn ang="0">
                  <a:pos x="25" y="6"/>
                </a:cxn>
                <a:cxn ang="0">
                  <a:pos x="21" y="8"/>
                </a:cxn>
                <a:cxn ang="0">
                  <a:pos x="25" y="15"/>
                </a:cxn>
                <a:cxn ang="0">
                  <a:pos x="15" y="30"/>
                </a:cxn>
                <a:cxn ang="0">
                  <a:pos x="4" y="25"/>
                </a:cxn>
                <a:cxn ang="0">
                  <a:pos x="0" y="17"/>
                </a:cxn>
              </a:cxnLst>
              <a:rect l="0" t="0" r="r" b="b"/>
              <a:pathLst>
                <a:path w="25" h="30">
                  <a:moveTo>
                    <a:pt x="0" y="17"/>
                  </a:moveTo>
                  <a:lnTo>
                    <a:pt x="4" y="13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21" y="8"/>
                  </a:lnTo>
                  <a:lnTo>
                    <a:pt x="25" y="15"/>
                  </a:lnTo>
                  <a:lnTo>
                    <a:pt x="15" y="30"/>
                  </a:lnTo>
                  <a:lnTo>
                    <a:pt x="4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0" name="Freeform 156"/>
            <p:cNvSpPr>
              <a:spLocks/>
            </p:cNvSpPr>
            <p:nvPr/>
          </p:nvSpPr>
          <p:spPr bwMode="auto">
            <a:xfrm>
              <a:off x="5005" y="3940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7" y="0"/>
                </a:cxn>
                <a:cxn ang="0">
                  <a:pos x="21" y="4"/>
                </a:cxn>
                <a:cxn ang="0">
                  <a:pos x="21" y="8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1" name="Freeform 157"/>
            <p:cNvSpPr>
              <a:spLocks/>
            </p:cNvSpPr>
            <p:nvPr/>
          </p:nvSpPr>
          <p:spPr bwMode="auto">
            <a:xfrm>
              <a:off x="4993" y="3925"/>
              <a:ext cx="13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7" y="11"/>
                </a:cxn>
                <a:cxn ang="0">
                  <a:pos x="21" y="15"/>
                </a:cxn>
                <a:cxn ang="0">
                  <a:pos x="27" y="23"/>
                </a:cxn>
                <a:cxn ang="0">
                  <a:pos x="23" y="28"/>
                </a:cxn>
                <a:cxn ang="0">
                  <a:pos x="17" y="26"/>
                </a:cxn>
                <a:cxn ang="0">
                  <a:pos x="10" y="9"/>
                </a:cxn>
                <a:cxn ang="0">
                  <a:pos x="0" y="0"/>
                </a:cxn>
              </a:cxnLst>
              <a:rect l="0" t="0" r="r" b="b"/>
              <a:pathLst>
                <a:path w="27" h="28">
                  <a:moveTo>
                    <a:pt x="0" y="0"/>
                  </a:moveTo>
                  <a:lnTo>
                    <a:pt x="6" y="2"/>
                  </a:lnTo>
                  <a:lnTo>
                    <a:pt x="17" y="11"/>
                  </a:lnTo>
                  <a:lnTo>
                    <a:pt x="21" y="15"/>
                  </a:lnTo>
                  <a:lnTo>
                    <a:pt x="27" y="23"/>
                  </a:lnTo>
                  <a:lnTo>
                    <a:pt x="23" y="28"/>
                  </a:lnTo>
                  <a:lnTo>
                    <a:pt x="17" y="26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2" name="Freeform 158"/>
            <p:cNvSpPr>
              <a:spLocks/>
            </p:cNvSpPr>
            <p:nvPr/>
          </p:nvSpPr>
          <p:spPr bwMode="auto">
            <a:xfrm>
              <a:off x="5047" y="3868"/>
              <a:ext cx="7" cy="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8" y="11"/>
                </a:cxn>
                <a:cxn ang="0">
                  <a:pos x="14" y="5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0" y="9"/>
                </a:cxn>
              </a:cxnLst>
              <a:rect l="0" t="0" r="r" b="b"/>
              <a:pathLst>
                <a:path w="14" h="11">
                  <a:moveTo>
                    <a:pt x="0" y="9"/>
                  </a:moveTo>
                  <a:lnTo>
                    <a:pt x="2" y="9"/>
                  </a:lnTo>
                  <a:lnTo>
                    <a:pt x="8" y="11"/>
                  </a:lnTo>
                  <a:lnTo>
                    <a:pt x="14" y="5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3" name="Freeform 159"/>
            <p:cNvSpPr>
              <a:spLocks/>
            </p:cNvSpPr>
            <p:nvPr/>
          </p:nvSpPr>
          <p:spPr bwMode="auto">
            <a:xfrm>
              <a:off x="5049" y="3853"/>
              <a:ext cx="4" cy="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7"/>
                </a:cxn>
                <a:cxn ang="0">
                  <a:pos x="8" y="19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8" h="27">
                  <a:moveTo>
                    <a:pt x="0" y="6"/>
                  </a:moveTo>
                  <a:lnTo>
                    <a:pt x="0" y="27"/>
                  </a:lnTo>
                  <a:lnTo>
                    <a:pt x="8" y="19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4" name="Freeform 160"/>
            <p:cNvSpPr>
              <a:spLocks/>
            </p:cNvSpPr>
            <p:nvPr/>
          </p:nvSpPr>
          <p:spPr bwMode="auto">
            <a:xfrm>
              <a:off x="5036" y="3874"/>
              <a:ext cx="13" cy="1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19"/>
                </a:cxn>
                <a:cxn ang="0">
                  <a:pos x="14" y="19"/>
                </a:cxn>
                <a:cxn ang="0">
                  <a:pos x="16" y="14"/>
                </a:cxn>
                <a:cxn ang="0">
                  <a:pos x="23" y="8"/>
                </a:cxn>
                <a:cxn ang="0">
                  <a:pos x="27" y="0"/>
                </a:cxn>
                <a:cxn ang="0">
                  <a:pos x="27" y="8"/>
                </a:cxn>
                <a:cxn ang="0">
                  <a:pos x="25" y="21"/>
                </a:cxn>
                <a:cxn ang="0">
                  <a:pos x="16" y="23"/>
                </a:cxn>
                <a:cxn ang="0">
                  <a:pos x="10" y="21"/>
                </a:cxn>
                <a:cxn ang="0">
                  <a:pos x="0" y="23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lnTo>
                    <a:pt x="6" y="19"/>
                  </a:lnTo>
                  <a:lnTo>
                    <a:pt x="14" y="19"/>
                  </a:lnTo>
                  <a:lnTo>
                    <a:pt x="16" y="14"/>
                  </a:lnTo>
                  <a:lnTo>
                    <a:pt x="23" y="8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5" y="21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5" name="Freeform 161"/>
            <p:cNvSpPr>
              <a:spLocks/>
            </p:cNvSpPr>
            <p:nvPr/>
          </p:nvSpPr>
          <p:spPr bwMode="auto">
            <a:xfrm>
              <a:off x="4973" y="3919"/>
              <a:ext cx="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6" name="Freeform 162"/>
            <p:cNvSpPr>
              <a:spLocks/>
            </p:cNvSpPr>
            <p:nvPr/>
          </p:nvSpPr>
          <p:spPr bwMode="auto">
            <a:xfrm>
              <a:off x="4889" y="3795"/>
              <a:ext cx="12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5" y="12"/>
                </a:cxn>
                <a:cxn ang="0">
                  <a:pos x="13" y="8"/>
                </a:cxn>
                <a:cxn ang="0">
                  <a:pos x="7" y="12"/>
                </a:cxn>
                <a:cxn ang="0">
                  <a:pos x="13" y="16"/>
                </a:cxn>
                <a:cxn ang="0">
                  <a:pos x="7" y="16"/>
                </a:cxn>
                <a:cxn ang="0">
                  <a:pos x="15" y="19"/>
                </a:cxn>
                <a:cxn ang="0">
                  <a:pos x="25" y="8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9" y="2"/>
                </a:cxn>
                <a:cxn ang="0">
                  <a:pos x="0" y="2"/>
                </a:cxn>
              </a:cxnLst>
              <a:rect l="0" t="0" r="r" b="b"/>
              <a:pathLst>
                <a:path w="25" h="19">
                  <a:moveTo>
                    <a:pt x="0" y="2"/>
                  </a:moveTo>
                  <a:lnTo>
                    <a:pt x="0" y="6"/>
                  </a:lnTo>
                  <a:lnTo>
                    <a:pt x="5" y="12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15" y="19"/>
                  </a:lnTo>
                  <a:lnTo>
                    <a:pt x="25" y="8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7" name="Freeform 163"/>
            <p:cNvSpPr>
              <a:spLocks/>
            </p:cNvSpPr>
            <p:nvPr/>
          </p:nvSpPr>
          <p:spPr bwMode="auto">
            <a:xfrm>
              <a:off x="4897" y="3794"/>
              <a:ext cx="1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6"/>
                </a:cxn>
                <a:cxn ang="0">
                  <a:pos x="13" y="8"/>
                </a:cxn>
                <a:cxn ang="0">
                  <a:pos x="23" y="4"/>
                </a:cxn>
                <a:cxn ang="0">
                  <a:pos x="17" y="0"/>
                </a:cxn>
                <a:cxn ang="0">
                  <a:pos x="11" y="4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23" h="8">
                  <a:moveTo>
                    <a:pt x="0" y="4"/>
                  </a:moveTo>
                  <a:lnTo>
                    <a:pt x="6" y="6"/>
                  </a:lnTo>
                  <a:lnTo>
                    <a:pt x="13" y="8"/>
                  </a:lnTo>
                  <a:lnTo>
                    <a:pt x="23" y="4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8" name="Freeform 164"/>
            <p:cNvSpPr>
              <a:spLocks/>
            </p:cNvSpPr>
            <p:nvPr/>
          </p:nvSpPr>
          <p:spPr bwMode="auto">
            <a:xfrm>
              <a:off x="4901" y="3800"/>
              <a:ext cx="5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4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9" name="Freeform 165"/>
            <p:cNvSpPr>
              <a:spLocks/>
            </p:cNvSpPr>
            <p:nvPr/>
          </p:nvSpPr>
          <p:spPr bwMode="auto">
            <a:xfrm>
              <a:off x="4939" y="3814"/>
              <a:ext cx="7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5"/>
                </a:cxn>
                <a:cxn ang="0">
                  <a:pos x="5" y="9"/>
                </a:cxn>
                <a:cxn ang="0">
                  <a:pos x="15" y="9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5" h="9">
                  <a:moveTo>
                    <a:pt x="0" y="5"/>
                  </a:moveTo>
                  <a:lnTo>
                    <a:pt x="5" y="5"/>
                  </a:lnTo>
                  <a:lnTo>
                    <a:pt x="5" y="9"/>
                  </a:lnTo>
                  <a:lnTo>
                    <a:pt x="15" y="9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0" name="Freeform 166"/>
            <p:cNvSpPr>
              <a:spLocks/>
            </p:cNvSpPr>
            <p:nvPr/>
          </p:nvSpPr>
          <p:spPr bwMode="auto">
            <a:xfrm>
              <a:off x="4942" y="3802"/>
              <a:ext cx="17" cy="1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8" y="21"/>
                </a:cxn>
                <a:cxn ang="0">
                  <a:pos x="18" y="11"/>
                </a:cxn>
                <a:cxn ang="0">
                  <a:pos x="35" y="5"/>
                </a:cxn>
                <a:cxn ang="0">
                  <a:pos x="33" y="0"/>
                </a:cxn>
                <a:cxn ang="0">
                  <a:pos x="18" y="5"/>
                </a:cxn>
                <a:cxn ang="0">
                  <a:pos x="4" y="11"/>
                </a:cxn>
                <a:cxn ang="0">
                  <a:pos x="0" y="19"/>
                </a:cxn>
              </a:cxnLst>
              <a:rect l="0" t="0" r="r" b="b"/>
              <a:pathLst>
                <a:path w="35" h="21">
                  <a:moveTo>
                    <a:pt x="0" y="19"/>
                  </a:moveTo>
                  <a:lnTo>
                    <a:pt x="8" y="21"/>
                  </a:lnTo>
                  <a:lnTo>
                    <a:pt x="18" y="11"/>
                  </a:lnTo>
                  <a:lnTo>
                    <a:pt x="35" y="5"/>
                  </a:lnTo>
                  <a:lnTo>
                    <a:pt x="33" y="0"/>
                  </a:lnTo>
                  <a:lnTo>
                    <a:pt x="18" y="5"/>
                  </a:lnTo>
                  <a:lnTo>
                    <a:pt x="4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1" name="Freeform 167"/>
            <p:cNvSpPr>
              <a:spLocks/>
            </p:cNvSpPr>
            <p:nvPr/>
          </p:nvSpPr>
          <p:spPr bwMode="auto">
            <a:xfrm>
              <a:off x="4863" y="3851"/>
              <a:ext cx="6" cy="6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1" y="1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" y="12"/>
                </a:cxn>
              </a:cxnLst>
              <a:rect l="0" t="0" r="r" b="b"/>
              <a:pathLst>
                <a:path w="11" h="12">
                  <a:moveTo>
                    <a:pt x="2" y="12"/>
                  </a:moveTo>
                  <a:lnTo>
                    <a:pt x="11" y="1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2" name="Freeform 168"/>
            <p:cNvSpPr>
              <a:spLocks/>
            </p:cNvSpPr>
            <p:nvPr/>
          </p:nvSpPr>
          <p:spPr bwMode="auto">
            <a:xfrm>
              <a:off x="4869" y="3845"/>
              <a:ext cx="9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8" y="9"/>
                </a:cxn>
                <a:cxn ang="0">
                  <a:pos x="10" y="11"/>
                </a:cxn>
                <a:cxn ang="0">
                  <a:pos x="16" y="17"/>
                </a:cxn>
                <a:cxn ang="0">
                  <a:pos x="14" y="21"/>
                </a:cxn>
                <a:cxn ang="0">
                  <a:pos x="20" y="21"/>
                </a:cxn>
                <a:cxn ang="0">
                  <a:pos x="20" y="25"/>
                </a:cxn>
                <a:cxn ang="0">
                  <a:pos x="0" y="30"/>
                </a:cxn>
                <a:cxn ang="0">
                  <a:pos x="6" y="25"/>
                </a:cxn>
                <a:cxn ang="0">
                  <a:pos x="2" y="23"/>
                </a:cxn>
                <a:cxn ang="0">
                  <a:pos x="2" y="21"/>
                </a:cxn>
                <a:cxn ang="0">
                  <a:pos x="8" y="19"/>
                </a:cxn>
                <a:cxn ang="0">
                  <a:pos x="8" y="13"/>
                </a:cxn>
                <a:cxn ang="0">
                  <a:pos x="2" y="13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20" h="30">
                  <a:moveTo>
                    <a:pt x="0" y="6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10" y="4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6" y="17"/>
                  </a:lnTo>
                  <a:lnTo>
                    <a:pt x="14" y="21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0" y="30"/>
                  </a:lnTo>
                  <a:lnTo>
                    <a:pt x="6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8" y="19"/>
                  </a:lnTo>
                  <a:lnTo>
                    <a:pt x="8" y="13"/>
                  </a:lnTo>
                  <a:lnTo>
                    <a:pt x="2" y="13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3" name="Freeform 169"/>
            <p:cNvSpPr>
              <a:spLocks/>
            </p:cNvSpPr>
            <p:nvPr/>
          </p:nvSpPr>
          <p:spPr bwMode="auto">
            <a:xfrm>
              <a:off x="4886" y="3874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4" h="8">
                  <a:moveTo>
                    <a:pt x="0" y="2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4" name="Freeform 170"/>
            <p:cNvSpPr>
              <a:spLocks/>
            </p:cNvSpPr>
            <p:nvPr/>
          </p:nvSpPr>
          <p:spPr bwMode="auto">
            <a:xfrm>
              <a:off x="4891" y="3879"/>
              <a:ext cx="5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6"/>
                </a:cxn>
                <a:cxn ang="0">
                  <a:pos x="9" y="0"/>
                </a:cxn>
                <a:cxn ang="0">
                  <a:pos x="0" y="2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lnTo>
                    <a:pt x="7" y="6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5" name="Freeform 171"/>
            <p:cNvSpPr>
              <a:spLocks/>
            </p:cNvSpPr>
            <p:nvPr/>
          </p:nvSpPr>
          <p:spPr bwMode="auto">
            <a:xfrm>
              <a:off x="4865" y="3800"/>
              <a:ext cx="244" cy="130"/>
            </a:xfrm>
            <a:custGeom>
              <a:avLst/>
              <a:gdLst/>
              <a:ahLst/>
              <a:cxnLst>
                <a:cxn ang="0">
                  <a:pos x="126" y="220"/>
                </a:cxn>
                <a:cxn ang="0">
                  <a:pos x="169" y="203"/>
                </a:cxn>
                <a:cxn ang="0">
                  <a:pos x="140" y="187"/>
                </a:cxn>
                <a:cxn ang="0">
                  <a:pos x="184" y="195"/>
                </a:cxn>
                <a:cxn ang="0">
                  <a:pos x="213" y="241"/>
                </a:cxn>
                <a:cxn ang="0">
                  <a:pos x="247" y="201"/>
                </a:cxn>
                <a:cxn ang="0">
                  <a:pos x="268" y="247"/>
                </a:cxn>
                <a:cxn ang="0">
                  <a:pos x="265" y="237"/>
                </a:cxn>
                <a:cxn ang="0">
                  <a:pos x="288" y="222"/>
                </a:cxn>
                <a:cxn ang="0">
                  <a:pos x="313" y="197"/>
                </a:cxn>
                <a:cxn ang="0">
                  <a:pos x="313" y="161"/>
                </a:cxn>
                <a:cxn ang="0">
                  <a:pos x="332" y="159"/>
                </a:cxn>
                <a:cxn ang="0">
                  <a:pos x="349" y="145"/>
                </a:cxn>
                <a:cxn ang="0">
                  <a:pos x="372" y="86"/>
                </a:cxn>
                <a:cxn ang="0">
                  <a:pos x="414" y="82"/>
                </a:cxn>
                <a:cxn ang="0">
                  <a:pos x="418" y="103"/>
                </a:cxn>
                <a:cxn ang="0">
                  <a:pos x="457" y="74"/>
                </a:cxn>
                <a:cxn ang="0">
                  <a:pos x="487" y="59"/>
                </a:cxn>
                <a:cxn ang="0">
                  <a:pos x="430" y="42"/>
                </a:cxn>
                <a:cxn ang="0">
                  <a:pos x="366" y="28"/>
                </a:cxn>
                <a:cxn ang="0">
                  <a:pos x="322" y="23"/>
                </a:cxn>
                <a:cxn ang="0">
                  <a:pos x="299" y="15"/>
                </a:cxn>
                <a:cxn ang="0">
                  <a:pos x="276" y="0"/>
                </a:cxn>
                <a:cxn ang="0">
                  <a:pos x="220" y="23"/>
                </a:cxn>
                <a:cxn ang="0">
                  <a:pos x="209" y="34"/>
                </a:cxn>
                <a:cxn ang="0">
                  <a:pos x="197" y="27"/>
                </a:cxn>
                <a:cxn ang="0">
                  <a:pos x="180" y="42"/>
                </a:cxn>
                <a:cxn ang="0">
                  <a:pos x="140" y="51"/>
                </a:cxn>
                <a:cxn ang="0">
                  <a:pos x="123" y="65"/>
                </a:cxn>
                <a:cxn ang="0">
                  <a:pos x="100" y="53"/>
                </a:cxn>
                <a:cxn ang="0">
                  <a:pos x="92" y="40"/>
                </a:cxn>
                <a:cxn ang="0">
                  <a:pos x="75" y="40"/>
                </a:cxn>
                <a:cxn ang="0">
                  <a:pos x="52" y="63"/>
                </a:cxn>
                <a:cxn ang="0">
                  <a:pos x="36" y="90"/>
                </a:cxn>
                <a:cxn ang="0">
                  <a:pos x="53" y="101"/>
                </a:cxn>
                <a:cxn ang="0">
                  <a:pos x="65" y="82"/>
                </a:cxn>
                <a:cxn ang="0">
                  <a:pos x="84" y="63"/>
                </a:cxn>
                <a:cxn ang="0">
                  <a:pos x="96" y="82"/>
                </a:cxn>
                <a:cxn ang="0">
                  <a:pos x="73" y="101"/>
                </a:cxn>
                <a:cxn ang="0">
                  <a:pos x="48" y="105"/>
                </a:cxn>
                <a:cxn ang="0">
                  <a:pos x="42" y="101"/>
                </a:cxn>
                <a:cxn ang="0">
                  <a:pos x="27" y="118"/>
                </a:cxn>
                <a:cxn ang="0">
                  <a:pos x="11" y="128"/>
                </a:cxn>
                <a:cxn ang="0">
                  <a:pos x="2" y="140"/>
                </a:cxn>
                <a:cxn ang="0">
                  <a:pos x="17" y="163"/>
                </a:cxn>
                <a:cxn ang="0">
                  <a:pos x="29" y="141"/>
                </a:cxn>
                <a:cxn ang="0">
                  <a:pos x="46" y="140"/>
                </a:cxn>
                <a:cxn ang="0">
                  <a:pos x="63" y="151"/>
                </a:cxn>
                <a:cxn ang="0">
                  <a:pos x="57" y="136"/>
                </a:cxn>
                <a:cxn ang="0">
                  <a:pos x="73" y="157"/>
                </a:cxn>
                <a:cxn ang="0">
                  <a:pos x="80" y="157"/>
                </a:cxn>
                <a:cxn ang="0">
                  <a:pos x="88" y="145"/>
                </a:cxn>
                <a:cxn ang="0">
                  <a:pos x="100" y="132"/>
                </a:cxn>
                <a:cxn ang="0">
                  <a:pos x="109" y="136"/>
                </a:cxn>
                <a:cxn ang="0">
                  <a:pos x="111" y="136"/>
                </a:cxn>
                <a:cxn ang="0">
                  <a:pos x="98" y="149"/>
                </a:cxn>
                <a:cxn ang="0">
                  <a:pos x="88" y="163"/>
                </a:cxn>
                <a:cxn ang="0">
                  <a:pos x="111" y="168"/>
                </a:cxn>
              </a:cxnLst>
              <a:rect l="0" t="0" r="r" b="b"/>
              <a:pathLst>
                <a:path w="487" h="258">
                  <a:moveTo>
                    <a:pt x="100" y="182"/>
                  </a:moveTo>
                  <a:lnTo>
                    <a:pt x="107" y="184"/>
                  </a:lnTo>
                  <a:lnTo>
                    <a:pt x="117" y="201"/>
                  </a:lnTo>
                  <a:lnTo>
                    <a:pt x="123" y="212"/>
                  </a:lnTo>
                  <a:lnTo>
                    <a:pt x="126" y="220"/>
                  </a:lnTo>
                  <a:lnTo>
                    <a:pt x="128" y="230"/>
                  </a:lnTo>
                  <a:lnTo>
                    <a:pt x="140" y="228"/>
                  </a:lnTo>
                  <a:lnTo>
                    <a:pt x="157" y="218"/>
                  </a:lnTo>
                  <a:lnTo>
                    <a:pt x="163" y="212"/>
                  </a:lnTo>
                  <a:lnTo>
                    <a:pt x="169" y="203"/>
                  </a:lnTo>
                  <a:lnTo>
                    <a:pt x="159" y="193"/>
                  </a:lnTo>
                  <a:lnTo>
                    <a:pt x="153" y="197"/>
                  </a:lnTo>
                  <a:lnTo>
                    <a:pt x="149" y="197"/>
                  </a:lnTo>
                  <a:lnTo>
                    <a:pt x="146" y="197"/>
                  </a:lnTo>
                  <a:lnTo>
                    <a:pt x="140" y="187"/>
                  </a:lnTo>
                  <a:lnTo>
                    <a:pt x="140" y="182"/>
                  </a:lnTo>
                  <a:lnTo>
                    <a:pt x="146" y="182"/>
                  </a:lnTo>
                  <a:lnTo>
                    <a:pt x="148" y="187"/>
                  </a:lnTo>
                  <a:lnTo>
                    <a:pt x="163" y="193"/>
                  </a:lnTo>
                  <a:lnTo>
                    <a:pt x="184" y="195"/>
                  </a:lnTo>
                  <a:lnTo>
                    <a:pt x="196" y="208"/>
                  </a:lnTo>
                  <a:lnTo>
                    <a:pt x="197" y="207"/>
                  </a:lnTo>
                  <a:lnTo>
                    <a:pt x="203" y="220"/>
                  </a:lnTo>
                  <a:lnTo>
                    <a:pt x="207" y="230"/>
                  </a:lnTo>
                  <a:lnTo>
                    <a:pt x="213" y="241"/>
                  </a:lnTo>
                  <a:lnTo>
                    <a:pt x="217" y="237"/>
                  </a:lnTo>
                  <a:lnTo>
                    <a:pt x="219" y="220"/>
                  </a:lnTo>
                  <a:lnTo>
                    <a:pt x="238" y="205"/>
                  </a:lnTo>
                  <a:lnTo>
                    <a:pt x="242" y="205"/>
                  </a:lnTo>
                  <a:lnTo>
                    <a:pt x="247" y="201"/>
                  </a:lnTo>
                  <a:lnTo>
                    <a:pt x="253" y="216"/>
                  </a:lnTo>
                  <a:lnTo>
                    <a:pt x="253" y="220"/>
                  </a:lnTo>
                  <a:lnTo>
                    <a:pt x="257" y="218"/>
                  </a:lnTo>
                  <a:lnTo>
                    <a:pt x="263" y="239"/>
                  </a:lnTo>
                  <a:lnTo>
                    <a:pt x="268" y="247"/>
                  </a:lnTo>
                  <a:lnTo>
                    <a:pt x="270" y="254"/>
                  </a:lnTo>
                  <a:lnTo>
                    <a:pt x="276" y="258"/>
                  </a:lnTo>
                  <a:lnTo>
                    <a:pt x="276" y="251"/>
                  </a:lnTo>
                  <a:lnTo>
                    <a:pt x="268" y="245"/>
                  </a:lnTo>
                  <a:lnTo>
                    <a:pt x="265" y="237"/>
                  </a:lnTo>
                  <a:lnTo>
                    <a:pt x="267" y="228"/>
                  </a:lnTo>
                  <a:lnTo>
                    <a:pt x="276" y="235"/>
                  </a:lnTo>
                  <a:lnTo>
                    <a:pt x="280" y="239"/>
                  </a:lnTo>
                  <a:lnTo>
                    <a:pt x="290" y="231"/>
                  </a:lnTo>
                  <a:lnTo>
                    <a:pt x="288" y="222"/>
                  </a:lnTo>
                  <a:lnTo>
                    <a:pt x="282" y="212"/>
                  </a:lnTo>
                  <a:lnTo>
                    <a:pt x="286" y="205"/>
                  </a:lnTo>
                  <a:lnTo>
                    <a:pt x="292" y="210"/>
                  </a:lnTo>
                  <a:lnTo>
                    <a:pt x="299" y="205"/>
                  </a:lnTo>
                  <a:lnTo>
                    <a:pt x="313" y="197"/>
                  </a:lnTo>
                  <a:lnTo>
                    <a:pt x="320" y="178"/>
                  </a:lnTo>
                  <a:lnTo>
                    <a:pt x="315" y="168"/>
                  </a:lnTo>
                  <a:lnTo>
                    <a:pt x="322" y="161"/>
                  </a:lnTo>
                  <a:lnTo>
                    <a:pt x="318" y="159"/>
                  </a:lnTo>
                  <a:lnTo>
                    <a:pt x="313" y="161"/>
                  </a:lnTo>
                  <a:lnTo>
                    <a:pt x="309" y="157"/>
                  </a:lnTo>
                  <a:lnTo>
                    <a:pt x="320" y="149"/>
                  </a:lnTo>
                  <a:lnTo>
                    <a:pt x="320" y="157"/>
                  </a:lnTo>
                  <a:lnTo>
                    <a:pt x="330" y="155"/>
                  </a:lnTo>
                  <a:lnTo>
                    <a:pt x="332" y="159"/>
                  </a:lnTo>
                  <a:lnTo>
                    <a:pt x="332" y="170"/>
                  </a:lnTo>
                  <a:lnTo>
                    <a:pt x="340" y="164"/>
                  </a:lnTo>
                  <a:lnTo>
                    <a:pt x="334" y="153"/>
                  </a:lnTo>
                  <a:lnTo>
                    <a:pt x="345" y="141"/>
                  </a:lnTo>
                  <a:lnTo>
                    <a:pt x="349" y="145"/>
                  </a:lnTo>
                  <a:lnTo>
                    <a:pt x="366" y="124"/>
                  </a:lnTo>
                  <a:lnTo>
                    <a:pt x="368" y="113"/>
                  </a:lnTo>
                  <a:lnTo>
                    <a:pt x="364" y="105"/>
                  </a:lnTo>
                  <a:lnTo>
                    <a:pt x="353" y="103"/>
                  </a:lnTo>
                  <a:lnTo>
                    <a:pt x="372" y="86"/>
                  </a:lnTo>
                  <a:lnTo>
                    <a:pt x="386" y="86"/>
                  </a:lnTo>
                  <a:lnTo>
                    <a:pt x="401" y="86"/>
                  </a:lnTo>
                  <a:lnTo>
                    <a:pt x="407" y="74"/>
                  </a:lnTo>
                  <a:lnTo>
                    <a:pt x="414" y="74"/>
                  </a:lnTo>
                  <a:lnTo>
                    <a:pt x="414" y="82"/>
                  </a:lnTo>
                  <a:lnTo>
                    <a:pt x="424" y="74"/>
                  </a:lnTo>
                  <a:lnTo>
                    <a:pt x="407" y="92"/>
                  </a:lnTo>
                  <a:lnTo>
                    <a:pt x="403" y="96"/>
                  </a:lnTo>
                  <a:lnTo>
                    <a:pt x="407" y="118"/>
                  </a:lnTo>
                  <a:lnTo>
                    <a:pt x="418" y="103"/>
                  </a:lnTo>
                  <a:lnTo>
                    <a:pt x="418" y="92"/>
                  </a:lnTo>
                  <a:lnTo>
                    <a:pt x="422" y="82"/>
                  </a:lnTo>
                  <a:lnTo>
                    <a:pt x="434" y="82"/>
                  </a:lnTo>
                  <a:lnTo>
                    <a:pt x="439" y="82"/>
                  </a:lnTo>
                  <a:lnTo>
                    <a:pt x="457" y="74"/>
                  </a:lnTo>
                  <a:lnTo>
                    <a:pt x="460" y="71"/>
                  </a:lnTo>
                  <a:lnTo>
                    <a:pt x="459" y="65"/>
                  </a:lnTo>
                  <a:lnTo>
                    <a:pt x="466" y="61"/>
                  </a:lnTo>
                  <a:lnTo>
                    <a:pt x="482" y="65"/>
                  </a:lnTo>
                  <a:lnTo>
                    <a:pt x="487" y="59"/>
                  </a:lnTo>
                  <a:lnTo>
                    <a:pt x="476" y="51"/>
                  </a:lnTo>
                  <a:lnTo>
                    <a:pt x="459" y="42"/>
                  </a:lnTo>
                  <a:lnTo>
                    <a:pt x="439" y="40"/>
                  </a:lnTo>
                  <a:lnTo>
                    <a:pt x="439" y="46"/>
                  </a:lnTo>
                  <a:lnTo>
                    <a:pt x="430" y="42"/>
                  </a:lnTo>
                  <a:lnTo>
                    <a:pt x="418" y="42"/>
                  </a:lnTo>
                  <a:lnTo>
                    <a:pt x="411" y="36"/>
                  </a:lnTo>
                  <a:lnTo>
                    <a:pt x="395" y="36"/>
                  </a:lnTo>
                  <a:lnTo>
                    <a:pt x="388" y="30"/>
                  </a:lnTo>
                  <a:lnTo>
                    <a:pt x="366" y="28"/>
                  </a:lnTo>
                  <a:lnTo>
                    <a:pt x="359" y="34"/>
                  </a:lnTo>
                  <a:lnTo>
                    <a:pt x="347" y="32"/>
                  </a:lnTo>
                  <a:lnTo>
                    <a:pt x="345" y="36"/>
                  </a:lnTo>
                  <a:lnTo>
                    <a:pt x="340" y="27"/>
                  </a:lnTo>
                  <a:lnTo>
                    <a:pt x="322" y="23"/>
                  </a:lnTo>
                  <a:lnTo>
                    <a:pt x="322" y="27"/>
                  </a:lnTo>
                  <a:lnTo>
                    <a:pt x="305" y="23"/>
                  </a:lnTo>
                  <a:lnTo>
                    <a:pt x="293" y="23"/>
                  </a:lnTo>
                  <a:lnTo>
                    <a:pt x="282" y="27"/>
                  </a:lnTo>
                  <a:lnTo>
                    <a:pt x="299" y="15"/>
                  </a:lnTo>
                  <a:lnTo>
                    <a:pt x="301" y="11"/>
                  </a:lnTo>
                  <a:lnTo>
                    <a:pt x="295" y="6"/>
                  </a:lnTo>
                  <a:lnTo>
                    <a:pt x="282" y="9"/>
                  </a:lnTo>
                  <a:lnTo>
                    <a:pt x="284" y="4"/>
                  </a:lnTo>
                  <a:lnTo>
                    <a:pt x="276" y="0"/>
                  </a:lnTo>
                  <a:lnTo>
                    <a:pt x="265" y="9"/>
                  </a:lnTo>
                  <a:lnTo>
                    <a:pt x="249" y="11"/>
                  </a:lnTo>
                  <a:lnTo>
                    <a:pt x="236" y="15"/>
                  </a:lnTo>
                  <a:lnTo>
                    <a:pt x="234" y="23"/>
                  </a:lnTo>
                  <a:lnTo>
                    <a:pt x="220" y="23"/>
                  </a:lnTo>
                  <a:lnTo>
                    <a:pt x="220" y="30"/>
                  </a:lnTo>
                  <a:lnTo>
                    <a:pt x="226" y="32"/>
                  </a:lnTo>
                  <a:lnTo>
                    <a:pt x="215" y="30"/>
                  </a:lnTo>
                  <a:lnTo>
                    <a:pt x="215" y="36"/>
                  </a:lnTo>
                  <a:lnTo>
                    <a:pt x="209" y="34"/>
                  </a:lnTo>
                  <a:lnTo>
                    <a:pt x="205" y="30"/>
                  </a:lnTo>
                  <a:lnTo>
                    <a:pt x="201" y="32"/>
                  </a:lnTo>
                  <a:lnTo>
                    <a:pt x="203" y="36"/>
                  </a:lnTo>
                  <a:lnTo>
                    <a:pt x="201" y="51"/>
                  </a:lnTo>
                  <a:lnTo>
                    <a:pt x="197" y="27"/>
                  </a:lnTo>
                  <a:lnTo>
                    <a:pt x="192" y="27"/>
                  </a:lnTo>
                  <a:lnTo>
                    <a:pt x="184" y="42"/>
                  </a:lnTo>
                  <a:lnTo>
                    <a:pt x="192" y="46"/>
                  </a:lnTo>
                  <a:lnTo>
                    <a:pt x="188" y="48"/>
                  </a:lnTo>
                  <a:lnTo>
                    <a:pt x="180" y="42"/>
                  </a:lnTo>
                  <a:lnTo>
                    <a:pt x="171" y="40"/>
                  </a:lnTo>
                  <a:lnTo>
                    <a:pt x="171" y="46"/>
                  </a:lnTo>
                  <a:lnTo>
                    <a:pt x="157" y="48"/>
                  </a:lnTo>
                  <a:lnTo>
                    <a:pt x="153" y="46"/>
                  </a:lnTo>
                  <a:lnTo>
                    <a:pt x="140" y="51"/>
                  </a:lnTo>
                  <a:lnTo>
                    <a:pt x="130" y="48"/>
                  </a:lnTo>
                  <a:lnTo>
                    <a:pt x="130" y="59"/>
                  </a:lnTo>
                  <a:lnTo>
                    <a:pt x="126" y="55"/>
                  </a:lnTo>
                  <a:lnTo>
                    <a:pt x="121" y="61"/>
                  </a:lnTo>
                  <a:lnTo>
                    <a:pt x="123" y="65"/>
                  </a:lnTo>
                  <a:lnTo>
                    <a:pt x="111" y="65"/>
                  </a:lnTo>
                  <a:lnTo>
                    <a:pt x="115" y="69"/>
                  </a:lnTo>
                  <a:lnTo>
                    <a:pt x="107" y="65"/>
                  </a:lnTo>
                  <a:lnTo>
                    <a:pt x="107" y="59"/>
                  </a:lnTo>
                  <a:lnTo>
                    <a:pt x="100" y="53"/>
                  </a:lnTo>
                  <a:lnTo>
                    <a:pt x="117" y="59"/>
                  </a:lnTo>
                  <a:lnTo>
                    <a:pt x="123" y="51"/>
                  </a:lnTo>
                  <a:lnTo>
                    <a:pt x="109" y="46"/>
                  </a:lnTo>
                  <a:lnTo>
                    <a:pt x="100" y="40"/>
                  </a:lnTo>
                  <a:lnTo>
                    <a:pt x="92" y="40"/>
                  </a:lnTo>
                  <a:lnTo>
                    <a:pt x="98" y="40"/>
                  </a:lnTo>
                  <a:lnTo>
                    <a:pt x="88" y="36"/>
                  </a:lnTo>
                  <a:lnTo>
                    <a:pt x="84" y="36"/>
                  </a:lnTo>
                  <a:lnTo>
                    <a:pt x="78" y="40"/>
                  </a:lnTo>
                  <a:lnTo>
                    <a:pt x="75" y="40"/>
                  </a:lnTo>
                  <a:lnTo>
                    <a:pt x="71" y="46"/>
                  </a:lnTo>
                  <a:lnTo>
                    <a:pt x="65" y="42"/>
                  </a:lnTo>
                  <a:lnTo>
                    <a:pt x="65" y="46"/>
                  </a:lnTo>
                  <a:lnTo>
                    <a:pt x="61" y="50"/>
                  </a:lnTo>
                  <a:lnTo>
                    <a:pt x="52" y="63"/>
                  </a:lnTo>
                  <a:lnTo>
                    <a:pt x="46" y="67"/>
                  </a:lnTo>
                  <a:lnTo>
                    <a:pt x="34" y="74"/>
                  </a:lnTo>
                  <a:lnTo>
                    <a:pt x="40" y="78"/>
                  </a:lnTo>
                  <a:lnTo>
                    <a:pt x="34" y="80"/>
                  </a:lnTo>
                  <a:lnTo>
                    <a:pt x="36" y="90"/>
                  </a:lnTo>
                  <a:lnTo>
                    <a:pt x="42" y="90"/>
                  </a:lnTo>
                  <a:lnTo>
                    <a:pt x="48" y="82"/>
                  </a:lnTo>
                  <a:lnTo>
                    <a:pt x="52" y="94"/>
                  </a:lnTo>
                  <a:lnTo>
                    <a:pt x="53" y="96"/>
                  </a:lnTo>
                  <a:lnTo>
                    <a:pt x="53" y="101"/>
                  </a:lnTo>
                  <a:lnTo>
                    <a:pt x="61" y="99"/>
                  </a:lnTo>
                  <a:lnTo>
                    <a:pt x="63" y="90"/>
                  </a:lnTo>
                  <a:lnTo>
                    <a:pt x="61" y="90"/>
                  </a:lnTo>
                  <a:lnTo>
                    <a:pt x="69" y="82"/>
                  </a:lnTo>
                  <a:lnTo>
                    <a:pt x="65" y="82"/>
                  </a:lnTo>
                  <a:lnTo>
                    <a:pt x="65" y="74"/>
                  </a:lnTo>
                  <a:lnTo>
                    <a:pt x="75" y="65"/>
                  </a:lnTo>
                  <a:lnTo>
                    <a:pt x="75" y="59"/>
                  </a:lnTo>
                  <a:lnTo>
                    <a:pt x="80" y="59"/>
                  </a:lnTo>
                  <a:lnTo>
                    <a:pt x="84" y="63"/>
                  </a:lnTo>
                  <a:lnTo>
                    <a:pt x="73" y="73"/>
                  </a:lnTo>
                  <a:lnTo>
                    <a:pt x="73" y="82"/>
                  </a:lnTo>
                  <a:lnTo>
                    <a:pt x="78" y="82"/>
                  </a:lnTo>
                  <a:lnTo>
                    <a:pt x="88" y="82"/>
                  </a:lnTo>
                  <a:lnTo>
                    <a:pt x="96" y="82"/>
                  </a:lnTo>
                  <a:lnTo>
                    <a:pt x="80" y="86"/>
                  </a:lnTo>
                  <a:lnTo>
                    <a:pt x="80" y="96"/>
                  </a:lnTo>
                  <a:lnTo>
                    <a:pt x="78" y="92"/>
                  </a:lnTo>
                  <a:lnTo>
                    <a:pt x="73" y="96"/>
                  </a:lnTo>
                  <a:lnTo>
                    <a:pt x="73" y="101"/>
                  </a:lnTo>
                  <a:lnTo>
                    <a:pt x="71" y="103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53" y="103"/>
                  </a:lnTo>
                  <a:lnTo>
                    <a:pt x="48" y="105"/>
                  </a:lnTo>
                  <a:lnTo>
                    <a:pt x="46" y="103"/>
                  </a:lnTo>
                  <a:lnTo>
                    <a:pt x="48" y="97"/>
                  </a:lnTo>
                  <a:lnTo>
                    <a:pt x="48" y="92"/>
                  </a:lnTo>
                  <a:lnTo>
                    <a:pt x="42" y="96"/>
                  </a:lnTo>
                  <a:lnTo>
                    <a:pt x="42" y="101"/>
                  </a:lnTo>
                  <a:lnTo>
                    <a:pt x="42" y="109"/>
                  </a:lnTo>
                  <a:lnTo>
                    <a:pt x="40" y="107"/>
                  </a:lnTo>
                  <a:lnTo>
                    <a:pt x="36" y="109"/>
                  </a:lnTo>
                  <a:lnTo>
                    <a:pt x="32" y="113"/>
                  </a:lnTo>
                  <a:lnTo>
                    <a:pt x="27" y="118"/>
                  </a:lnTo>
                  <a:lnTo>
                    <a:pt x="25" y="120"/>
                  </a:lnTo>
                  <a:lnTo>
                    <a:pt x="17" y="120"/>
                  </a:lnTo>
                  <a:lnTo>
                    <a:pt x="19" y="124"/>
                  </a:lnTo>
                  <a:lnTo>
                    <a:pt x="11" y="124"/>
                  </a:lnTo>
                  <a:lnTo>
                    <a:pt x="11" y="128"/>
                  </a:lnTo>
                  <a:lnTo>
                    <a:pt x="17" y="128"/>
                  </a:lnTo>
                  <a:lnTo>
                    <a:pt x="17" y="130"/>
                  </a:lnTo>
                  <a:lnTo>
                    <a:pt x="21" y="136"/>
                  </a:lnTo>
                  <a:lnTo>
                    <a:pt x="17" y="141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0" y="155"/>
                  </a:lnTo>
                  <a:lnTo>
                    <a:pt x="2" y="161"/>
                  </a:lnTo>
                  <a:lnTo>
                    <a:pt x="5" y="161"/>
                  </a:lnTo>
                  <a:lnTo>
                    <a:pt x="17" y="163"/>
                  </a:lnTo>
                  <a:lnTo>
                    <a:pt x="23" y="157"/>
                  </a:lnTo>
                  <a:lnTo>
                    <a:pt x="21" y="155"/>
                  </a:lnTo>
                  <a:lnTo>
                    <a:pt x="25" y="151"/>
                  </a:lnTo>
                  <a:lnTo>
                    <a:pt x="29" y="147"/>
                  </a:lnTo>
                  <a:lnTo>
                    <a:pt x="29" y="141"/>
                  </a:lnTo>
                  <a:lnTo>
                    <a:pt x="32" y="141"/>
                  </a:lnTo>
                  <a:lnTo>
                    <a:pt x="38" y="141"/>
                  </a:lnTo>
                  <a:lnTo>
                    <a:pt x="40" y="140"/>
                  </a:lnTo>
                  <a:lnTo>
                    <a:pt x="44" y="138"/>
                  </a:lnTo>
                  <a:lnTo>
                    <a:pt x="46" y="140"/>
                  </a:lnTo>
                  <a:lnTo>
                    <a:pt x="50" y="145"/>
                  </a:lnTo>
                  <a:lnTo>
                    <a:pt x="61" y="151"/>
                  </a:lnTo>
                  <a:lnTo>
                    <a:pt x="61" y="159"/>
                  </a:lnTo>
                  <a:lnTo>
                    <a:pt x="63" y="155"/>
                  </a:lnTo>
                  <a:lnTo>
                    <a:pt x="63" y="151"/>
                  </a:lnTo>
                  <a:lnTo>
                    <a:pt x="65" y="151"/>
                  </a:lnTo>
                  <a:lnTo>
                    <a:pt x="57" y="145"/>
                  </a:lnTo>
                  <a:lnTo>
                    <a:pt x="53" y="140"/>
                  </a:lnTo>
                  <a:lnTo>
                    <a:pt x="52" y="136"/>
                  </a:lnTo>
                  <a:lnTo>
                    <a:pt x="57" y="136"/>
                  </a:lnTo>
                  <a:lnTo>
                    <a:pt x="61" y="141"/>
                  </a:lnTo>
                  <a:lnTo>
                    <a:pt x="71" y="147"/>
                  </a:lnTo>
                  <a:lnTo>
                    <a:pt x="71" y="151"/>
                  </a:lnTo>
                  <a:lnTo>
                    <a:pt x="73" y="153"/>
                  </a:lnTo>
                  <a:lnTo>
                    <a:pt x="73" y="157"/>
                  </a:lnTo>
                  <a:lnTo>
                    <a:pt x="78" y="157"/>
                  </a:lnTo>
                  <a:lnTo>
                    <a:pt x="73" y="159"/>
                  </a:lnTo>
                  <a:lnTo>
                    <a:pt x="75" y="163"/>
                  </a:lnTo>
                  <a:lnTo>
                    <a:pt x="78" y="164"/>
                  </a:lnTo>
                  <a:lnTo>
                    <a:pt x="80" y="157"/>
                  </a:lnTo>
                  <a:lnTo>
                    <a:pt x="78" y="155"/>
                  </a:lnTo>
                  <a:lnTo>
                    <a:pt x="80" y="155"/>
                  </a:lnTo>
                  <a:lnTo>
                    <a:pt x="78" y="151"/>
                  </a:lnTo>
                  <a:lnTo>
                    <a:pt x="88" y="149"/>
                  </a:lnTo>
                  <a:lnTo>
                    <a:pt x="88" y="145"/>
                  </a:lnTo>
                  <a:lnTo>
                    <a:pt x="92" y="140"/>
                  </a:lnTo>
                  <a:lnTo>
                    <a:pt x="94" y="136"/>
                  </a:lnTo>
                  <a:lnTo>
                    <a:pt x="96" y="132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03" y="136"/>
                  </a:lnTo>
                  <a:lnTo>
                    <a:pt x="105" y="138"/>
                  </a:lnTo>
                  <a:lnTo>
                    <a:pt x="111" y="136"/>
                  </a:lnTo>
                  <a:lnTo>
                    <a:pt x="109" y="136"/>
                  </a:lnTo>
                  <a:lnTo>
                    <a:pt x="107" y="134"/>
                  </a:lnTo>
                  <a:lnTo>
                    <a:pt x="109" y="132"/>
                  </a:lnTo>
                  <a:lnTo>
                    <a:pt x="117" y="128"/>
                  </a:lnTo>
                  <a:lnTo>
                    <a:pt x="115" y="132"/>
                  </a:lnTo>
                  <a:lnTo>
                    <a:pt x="111" y="136"/>
                  </a:lnTo>
                  <a:lnTo>
                    <a:pt x="124" y="145"/>
                  </a:lnTo>
                  <a:lnTo>
                    <a:pt x="124" y="147"/>
                  </a:lnTo>
                  <a:lnTo>
                    <a:pt x="117" y="149"/>
                  </a:lnTo>
                  <a:lnTo>
                    <a:pt x="109" y="145"/>
                  </a:lnTo>
                  <a:lnTo>
                    <a:pt x="98" y="149"/>
                  </a:lnTo>
                  <a:lnTo>
                    <a:pt x="92" y="147"/>
                  </a:lnTo>
                  <a:lnTo>
                    <a:pt x="96" y="151"/>
                  </a:lnTo>
                  <a:lnTo>
                    <a:pt x="86" y="153"/>
                  </a:lnTo>
                  <a:lnTo>
                    <a:pt x="88" y="157"/>
                  </a:lnTo>
                  <a:lnTo>
                    <a:pt x="88" y="163"/>
                  </a:lnTo>
                  <a:lnTo>
                    <a:pt x="96" y="164"/>
                  </a:lnTo>
                  <a:lnTo>
                    <a:pt x="98" y="163"/>
                  </a:lnTo>
                  <a:lnTo>
                    <a:pt x="103" y="164"/>
                  </a:lnTo>
                  <a:lnTo>
                    <a:pt x="111" y="163"/>
                  </a:lnTo>
                  <a:lnTo>
                    <a:pt x="111" y="168"/>
                  </a:lnTo>
                  <a:lnTo>
                    <a:pt x="105" y="178"/>
                  </a:lnTo>
                  <a:lnTo>
                    <a:pt x="98" y="178"/>
                  </a:lnTo>
                  <a:lnTo>
                    <a:pt x="100" y="18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6" name="Freeform 172"/>
            <p:cNvSpPr>
              <a:spLocks/>
            </p:cNvSpPr>
            <p:nvPr/>
          </p:nvSpPr>
          <p:spPr bwMode="auto">
            <a:xfrm>
              <a:off x="4787" y="3785"/>
              <a:ext cx="74" cy="5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6" y="25"/>
                </a:cxn>
                <a:cxn ang="0">
                  <a:pos x="16" y="21"/>
                </a:cxn>
                <a:cxn ang="0">
                  <a:pos x="21" y="14"/>
                </a:cxn>
                <a:cxn ang="0">
                  <a:pos x="27" y="8"/>
                </a:cxn>
                <a:cxn ang="0">
                  <a:pos x="29" y="8"/>
                </a:cxn>
                <a:cxn ang="0">
                  <a:pos x="46" y="6"/>
                </a:cxn>
                <a:cxn ang="0">
                  <a:pos x="52" y="4"/>
                </a:cxn>
                <a:cxn ang="0">
                  <a:pos x="77" y="6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108" y="0"/>
                </a:cxn>
                <a:cxn ang="0">
                  <a:pos x="125" y="4"/>
                </a:cxn>
                <a:cxn ang="0">
                  <a:pos x="96" y="8"/>
                </a:cxn>
                <a:cxn ang="0">
                  <a:pos x="110" y="12"/>
                </a:cxn>
                <a:cxn ang="0">
                  <a:pos x="121" y="12"/>
                </a:cxn>
                <a:cxn ang="0">
                  <a:pos x="129" y="12"/>
                </a:cxn>
                <a:cxn ang="0">
                  <a:pos x="140" y="8"/>
                </a:cxn>
                <a:cxn ang="0">
                  <a:pos x="142" y="14"/>
                </a:cxn>
                <a:cxn ang="0">
                  <a:pos x="138" y="17"/>
                </a:cxn>
                <a:cxn ang="0">
                  <a:pos x="133" y="25"/>
                </a:cxn>
                <a:cxn ang="0">
                  <a:pos x="129" y="31"/>
                </a:cxn>
                <a:cxn ang="0">
                  <a:pos x="135" y="35"/>
                </a:cxn>
                <a:cxn ang="0">
                  <a:pos x="129" y="42"/>
                </a:cxn>
                <a:cxn ang="0">
                  <a:pos x="125" y="44"/>
                </a:cxn>
                <a:cxn ang="0">
                  <a:pos x="133" y="50"/>
                </a:cxn>
                <a:cxn ang="0">
                  <a:pos x="129" y="54"/>
                </a:cxn>
                <a:cxn ang="0">
                  <a:pos x="119" y="54"/>
                </a:cxn>
                <a:cxn ang="0">
                  <a:pos x="115" y="63"/>
                </a:cxn>
                <a:cxn ang="0">
                  <a:pos x="127" y="63"/>
                </a:cxn>
                <a:cxn ang="0">
                  <a:pos x="117" y="65"/>
                </a:cxn>
                <a:cxn ang="0">
                  <a:pos x="110" y="67"/>
                </a:cxn>
                <a:cxn ang="0">
                  <a:pos x="110" y="71"/>
                </a:cxn>
                <a:cxn ang="0">
                  <a:pos x="113" y="77"/>
                </a:cxn>
                <a:cxn ang="0">
                  <a:pos x="96" y="82"/>
                </a:cxn>
                <a:cxn ang="0">
                  <a:pos x="85" y="88"/>
                </a:cxn>
                <a:cxn ang="0">
                  <a:pos x="79" y="92"/>
                </a:cxn>
                <a:cxn ang="0">
                  <a:pos x="79" y="100"/>
                </a:cxn>
                <a:cxn ang="0">
                  <a:pos x="75" y="105"/>
                </a:cxn>
                <a:cxn ang="0">
                  <a:pos x="67" y="113"/>
                </a:cxn>
                <a:cxn ang="0">
                  <a:pos x="56" y="105"/>
                </a:cxn>
                <a:cxn ang="0">
                  <a:pos x="48" y="90"/>
                </a:cxn>
                <a:cxn ang="0">
                  <a:pos x="48" y="79"/>
                </a:cxn>
                <a:cxn ang="0">
                  <a:pos x="54" y="71"/>
                </a:cxn>
                <a:cxn ang="0">
                  <a:pos x="44" y="69"/>
                </a:cxn>
                <a:cxn ang="0">
                  <a:pos x="48" y="63"/>
                </a:cxn>
                <a:cxn ang="0">
                  <a:pos x="44" y="63"/>
                </a:cxn>
                <a:cxn ang="0">
                  <a:pos x="42" y="63"/>
                </a:cxn>
                <a:cxn ang="0">
                  <a:pos x="41" y="50"/>
                </a:cxn>
                <a:cxn ang="0">
                  <a:pos x="29" y="42"/>
                </a:cxn>
                <a:cxn ang="0">
                  <a:pos x="8" y="40"/>
                </a:cxn>
                <a:cxn ang="0">
                  <a:pos x="2" y="35"/>
                </a:cxn>
                <a:cxn ang="0">
                  <a:pos x="10" y="35"/>
                </a:cxn>
              </a:cxnLst>
              <a:rect l="0" t="0" r="r" b="b"/>
              <a:pathLst>
                <a:path w="148" h="113">
                  <a:moveTo>
                    <a:pt x="0" y="31"/>
                  </a:moveTo>
                  <a:lnTo>
                    <a:pt x="0" y="27"/>
                  </a:lnTo>
                  <a:lnTo>
                    <a:pt x="10" y="25"/>
                  </a:lnTo>
                  <a:lnTo>
                    <a:pt x="16" y="25"/>
                  </a:lnTo>
                  <a:lnTo>
                    <a:pt x="21" y="17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21" y="14"/>
                  </a:lnTo>
                  <a:lnTo>
                    <a:pt x="27" y="14"/>
                  </a:lnTo>
                  <a:lnTo>
                    <a:pt x="27" y="8"/>
                  </a:lnTo>
                  <a:lnTo>
                    <a:pt x="37" y="12"/>
                  </a:lnTo>
                  <a:lnTo>
                    <a:pt x="29" y="8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54" y="8"/>
                  </a:lnTo>
                  <a:lnTo>
                    <a:pt x="52" y="4"/>
                  </a:lnTo>
                  <a:lnTo>
                    <a:pt x="67" y="8"/>
                  </a:lnTo>
                  <a:lnTo>
                    <a:pt x="77" y="6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81" y="4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108" y="0"/>
                  </a:lnTo>
                  <a:lnTo>
                    <a:pt x="117" y="2"/>
                  </a:lnTo>
                  <a:lnTo>
                    <a:pt x="125" y="4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115" y="8"/>
                  </a:lnTo>
                  <a:lnTo>
                    <a:pt x="110" y="12"/>
                  </a:lnTo>
                  <a:lnTo>
                    <a:pt x="121" y="6"/>
                  </a:lnTo>
                  <a:lnTo>
                    <a:pt x="121" y="12"/>
                  </a:lnTo>
                  <a:lnTo>
                    <a:pt x="117" y="17"/>
                  </a:lnTo>
                  <a:lnTo>
                    <a:pt x="129" y="12"/>
                  </a:lnTo>
                  <a:lnTo>
                    <a:pt x="135" y="8"/>
                  </a:lnTo>
                  <a:lnTo>
                    <a:pt x="140" y="8"/>
                  </a:lnTo>
                  <a:lnTo>
                    <a:pt x="148" y="12"/>
                  </a:lnTo>
                  <a:lnTo>
                    <a:pt x="142" y="14"/>
                  </a:lnTo>
                  <a:lnTo>
                    <a:pt x="127" y="17"/>
                  </a:lnTo>
                  <a:lnTo>
                    <a:pt x="138" y="17"/>
                  </a:lnTo>
                  <a:lnTo>
                    <a:pt x="127" y="19"/>
                  </a:lnTo>
                  <a:lnTo>
                    <a:pt x="133" y="25"/>
                  </a:lnTo>
                  <a:lnTo>
                    <a:pt x="127" y="27"/>
                  </a:lnTo>
                  <a:lnTo>
                    <a:pt x="129" y="31"/>
                  </a:lnTo>
                  <a:lnTo>
                    <a:pt x="127" y="35"/>
                  </a:lnTo>
                  <a:lnTo>
                    <a:pt x="135" y="35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9" y="46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33" y="50"/>
                  </a:lnTo>
                  <a:lnTo>
                    <a:pt x="121" y="52"/>
                  </a:lnTo>
                  <a:lnTo>
                    <a:pt x="129" y="54"/>
                  </a:lnTo>
                  <a:lnTo>
                    <a:pt x="121" y="56"/>
                  </a:lnTo>
                  <a:lnTo>
                    <a:pt x="119" y="54"/>
                  </a:lnTo>
                  <a:lnTo>
                    <a:pt x="112" y="56"/>
                  </a:lnTo>
                  <a:lnTo>
                    <a:pt x="115" y="63"/>
                  </a:lnTo>
                  <a:lnTo>
                    <a:pt x="117" y="61"/>
                  </a:lnTo>
                  <a:lnTo>
                    <a:pt x="127" y="63"/>
                  </a:lnTo>
                  <a:lnTo>
                    <a:pt x="127" y="71"/>
                  </a:lnTo>
                  <a:lnTo>
                    <a:pt x="117" y="65"/>
                  </a:lnTo>
                  <a:lnTo>
                    <a:pt x="110" y="63"/>
                  </a:lnTo>
                  <a:lnTo>
                    <a:pt x="110" y="67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25" y="71"/>
                  </a:lnTo>
                  <a:lnTo>
                    <a:pt x="113" y="77"/>
                  </a:lnTo>
                  <a:lnTo>
                    <a:pt x="104" y="81"/>
                  </a:lnTo>
                  <a:lnTo>
                    <a:pt x="96" y="82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85" y="92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9" y="100"/>
                  </a:lnTo>
                  <a:lnTo>
                    <a:pt x="73" y="104"/>
                  </a:lnTo>
                  <a:lnTo>
                    <a:pt x="75" y="105"/>
                  </a:lnTo>
                  <a:lnTo>
                    <a:pt x="73" y="113"/>
                  </a:lnTo>
                  <a:lnTo>
                    <a:pt x="67" y="113"/>
                  </a:lnTo>
                  <a:lnTo>
                    <a:pt x="62" y="109"/>
                  </a:lnTo>
                  <a:lnTo>
                    <a:pt x="56" y="105"/>
                  </a:lnTo>
                  <a:lnTo>
                    <a:pt x="50" y="96"/>
                  </a:lnTo>
                  <a:lnTo>
                    <a:pt x="48" y="90"/>
                  </a:lnTo>
                  <a:lnTo>
                    <a:pt x="46" y="84"/>
                  </a:lnTo>
                  <a:lnTo>
                    <a:pt x="48" y="79"/>
                  </a:lnTo>
                  <a:lnTo>
                    <a:pt x="54" y="77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4" y="69"/>
                  </a:lnTo>
                  <a:lnTo>
                    <a:pt x="54" y="69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4" y="59"/>
                  </a:lnTo>
                  <a:lnTo>
                    <a:pt x="41" y="50"/>
                  </a:lnTo>
                  <a:lnTo>
                    <a:pt x="35" y="44"/>
                  </a:lnTo>
                  <a:lnTo>
                    <a:pt x="29" y="42"/>
                  </a:lnTo>
                  <a:lnTo>
                    <a:pt x="17" y="42"/>
                  </a:lnTo>
                  <a:lnTo>
                    <a:pt x="8" y="40"/>
                  </a:lnTo>
                  <a:lnTo>
                    <a:pt x="12" y="37"/>
                  </a:lnTo>
                  <a:lnTo>
                    <a:pt x="2" y="35"/>
                  </a:lnTo>
                  <a:lnTo>
                    <a:pt x="17" y="33"/>
                  </a:lnTo>
                  <a:lnTo>
                    <a:pt x="10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7" name="Freeform 173"/>
            <p:cNvSpPr>
              <a:spLocks/>
            </p:cNvSpPr>
            <p:nvPr/>
          </p:nvSpPr>
          <p:spPr bwMode="auto">
            <a:xfrm>
              <a:off x="4759" y="3811"/>
              <a:ext cx="6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9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11" h="9">
                  <a:moveTo>
                    <a:pt x="0" y="7"/>
                  </a:moveTo>
                  <a:lnTo>
                    <a:pt x="5" y="9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8" name="Freeform 174"/>
            <p:cNvSpPr>
              <a:spLocks/>
            </p:cNvSpPr>
            <p:nvPr/>
          </p:nvSpPr>
          <p:spPr bwMode="auto">
            <a:xfrm>
              <a:off x="4751" y="3804"/>
              <a:ext cx="6" cy="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4" y="8"/>
                </a:cxn>
                <a:cxn ang="0">
                  <a:pos x="0" y="6"/>
                </a:cxn>
              </a:cxnLst>
              <a:rect l="0" t="0" r="r" b="b"/>
              <a:pathLst>
                <a:path w="14" h="8">
                  <a:moveTo>
                    <a:pt x="0" y="6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4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9" name="Freeform 175"/>
            <p:cNvSpPr>
              <a:spLocks/>
            </p:cNvSpPr>
            <p:nvPr/>
          </p:nvSpPr>
          <p:spPr bwMode="auto">
            <a:xfrm>
              <a:off x="4751" y="3811"/>
              <a:ext cx="6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14" y="7"/>
                </a:cxn>
                <a:cxn ang="0">
                  <a:pos x="14" y="11"/>
                </a:cxn>
                <a:cxn ang="0">
                  <a:pos x="8" y="13"/>
                </a:cxn>
                <a:cxn ang="0">
                  <a:pos x="0" y="7"/>
                </a:cxn>
              </a:cxnLst>
              <a:rect l="0" t="0" r="r" b="b"/>
              <a:pathLst>
                <a:path w="14" h="13">
                  <a:moveTo>
                    <a:pt x="0" y="7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8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0" name="Freeform 176"/>
            <p:cNvSpPr>
              <a:spLocks/>
            </p:cNvSpPr>
            <p:nvPr/>
          </p:nvSpPr>
          <p:spPr bwMode="auto">
            <a:xfrm>
              <a:off x="4732" y="3803"/>
              <a:ext cx="15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1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9" y="7"/>
                </a:cxn>
                <a:cxn ang="0">
                  <a:pos x="17" y="3"/>
                </a:cxn>
                <a:cxn ang="0">
                  <a:pos x="21" y="0"/>
                </a:cxn>
                <a:cxn ang="0">
                  <a:pos x="21" y="3"/>
                </a:cxn>
                <a:cxn ang="0">
                  <a:pos x="27" y="5"/>
                </a:cxn>
                <a:cxn ang="0">
                  <a:pos x="29" y="7"/>
                </a:cxn>
                <a:cxn ang="0">
                  <a:pos x="27" y="9"/>
                </a:cxn>
                <a:cxn ang="0">
                  <a:pos x="21" y="9"/>
                </a:cxn>
                <a:cxn ang="0">
                  <a:pos x="13" y="13"/>
                </a:cxn>
                <a:cxn ang="0">
                  <a:pos x="0" y="7"/>
                </a:cxn>
              </a:cxnLst>
              <a:rect l="0" t="0" r="r" b="b"/>
              <a:pathLst>
                <a:path w="29" h="13">
                  <a:moveTo>
                    <a:pt x="0" y="7"/>
                  </a:moveTo>
                  <a:lnTo>
                    <a:pt x="6" y="1"/>
                  </a:lnTo>
                  <a:lnTo>
                    <a:pt x="13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1" y="9"/>
                  </a:lnTo>
                  <a:lnTo>
                    <a:pt x="13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1" name="Freeform 177"/>
            <p:cNvSpPr>
              <a:spLocks/>
            </p:cNvSpPr>
            <p:nvPr/>
          </p:nvSpPr>
          <p:spPr bwMode="auto">
            <a:xfrm>
              <a:off x="4726" y="3801"/>
              <a:ext cx="8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9"/>
                </a:cxn>
                <a:cxn ang="0">
                  <a:pos x="12" y="4"/>
                </a:cxn>
                <a:cxn ang="0">
                  <a:pos x="14" y="7"/>
                </a:cxn>
                <a:cxn ang="0">
                  <a:pos x="16" y="4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0" y="7"/>
                </a:cxn>
              </a:cxnLst>
              <a:rect l="0" t="0" r="r" b="b"/>
              <a:pathLst>
                <a:path w="18" h="9">
                  <a:moveTo>
                    <a:pt x="0" y="7"/>
                  </a:moveTo>
                  <a:lnTo>
                    <a:pt x="4" y="9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2" name="Freeform 178"/>
            <p:cNvSpPr>
              <a:spLocks/>
            </p:cNvSpPr>
            <p:nvPr/>
          </p:nvSpPr>
          <p:spPr bwMode="auto">
            <a:xfrm>
              <a:off x="4747" y="3798"/>
              <a:ext cx="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5" y="6"/>
                </a:cxn>
                <a:cxn ang="0">
                  <a:pos x="15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5" y="6"/>
                  </a:lnTo>
                  <a:lnTo>
                    <a:pt x="1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3" name="Freeform 179"/>
            <p:cNvSpPr>
              <a:spLocks/>
            </p:cNvSpPr>
            <p:nvPr/>
          </p:nvSpPr>
          <p:spPr bwMode="auto">
            <a:xfrm>
              <a:off x="4757" y="3802"/>
              <a:ext cx="21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9" y="7"/>
                </a:cxn>
                <a:cxn ang="0">
                  <a:pos x="27" y="9"/>
                </a:cxn>
                <a:cxn ang="0">
                  <a:pos x="34" y="7"/>
                </a:cxn>
                <a:cxn ang="0">
                  <a:pos x="40" y="9"/>
                </a:cxn>
                <a:cxn ang="0">
                  <a:pos x="38" y="15"/>
                </a:cxn>
                <a:cxn ang="0">
                  <a:pos x="11" y="15"/>
                </a:cxn>
                <a:cxn ang="0">
                  <a:pos x="4" y="5"/>
                </a:cxn>
                <a:cxn ang="0">
                  <a:pos x="0" y="2"/>
                </a:cxn>
              </a:cxnLst>
              <a:rect l="0" t="0" r="r" b="b"/>
              <a:pathLst>
                <a:path w="40" h="15">
                  <a:moveTo>
                    <a:pt x="0" y="2"/>
                  </a:moveTo>
                  <a:lnTo>
                    <a:pt x="2" y="0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4" y="7"/>
                  </a:lnTo>
                  <a:lnTo>
                    <a:pt x="40" y="9"/>
                  </a:lnTo>
                  <a:lnTo>
                    <a:pt x="38" y="15"/>
                  </a:lnTo>
                  <a:lnTo>
                    <a:pt x="11" y="15"/>
                  </a:lnTo>
                  <a:lnTo>
                    <a:pt x="4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4" name="Freeform 180"/>
            <p:cNvSpPr>
              <a:spLocks/>
            </p:cNvSpPr>
            <p:nvPr/>
          </p:nvSpPr>
          <p:spPr bwMode="auto">
            <a:xfrm>
              <a:off x="4763" y="3785"/>
              <a:ext cx="38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14"/>
                </a:cxn>
                <a:cxn ang="0">
                  <a:pos x="12" y="17"/>
                </a:cxn>
                <a:cxn ang="0">
                  <a:pos x="35" y="12"/>
                </a:cxn>
                <a:cxn ang="0">
                  <a:pos x="21" y="17"/>
                </a:cxn>
                <a:cxn ang="0">
                  <a:pos x="14" y="17"/>
                </a:cxn>
                <a:cxn ang="0">
                  <a:pos x="14" y="21"/>
                </a:cxn>
                <a:cxn ang="0">
                  <a:pos x="21" y="25"/>
                </a:cxn>
                <a:cxn ang="0">
                  <a:pos x="27" y="25"/>
                </a:cxn>
                <a:cxn ang="0">
                  <a:pos x="21" y="27"/>
                </a:cxn>
                <a:cxn ang="0">
                  <a:pos x="17" y="27"/>
                </a:cxn>
                <a:cxn ang="0">
                  <a:pos x="14" y="27"/>
                </a:cxn>
                <a:cxn ang="0">
                  <a:pos x="12" y="31"/>
                </a:cxn>
                <a:cxn ang="0">
                  <a:pos x="16" y="31"/>
                </a:cxn>
                <a:cxn ang="0">
                  <a:pos x="8" y="31"/>
                </a:cxn>
                <a:cxn ang="0">
                  <a:pos x="14" y="35"/>
                </a:cxn>
                <a:cxn ang="0">
                  <a:pos x="8" y="37"/>
                </a:cxn>
                <a:cxn ang="0">
                  <a:pos x="8" y="40"/>
                </a:cxn>
                <a:cxn ang="0">
                  <a:pos x="14" y="38"/>
                </a:cxn>
                <a:cxn ang="0">
                  <a:pos x="16" y="40"/>
                </a:cxn>
                <a:cxn ang="0">
                  <a:pos x="17" y="38"/>
                </a:cxn>
                <a:cxn ang="0">
                  <a:pos x="27" y="42"/>
                </a:cxn>
                <a:cxn ang="0">
                  <a:pos x="33" y="38"/>
                </a:cxn>
                <a:cxn ang="0">
                  <a:pos x="35" y="33"/>
                </a:cxn>
                <a:cxn ang="0">
                  <a:pos x="35" y="31"/>
                </a:cxn>
                <a:cxn ang="0">
                  <a:pos x="41" y="31"/>
                </a:cxn>
                <a:cxn ang="0">
                  <a:pos x="44" y="27"/>
                </a:cxn>
                <a:cxn ang="0">
                  <a:pos x="35" y="27"/>
                </a:cxn>
                <a:cxn ang="0">
                  <a:pos x="44" y="23"/>
                </a:cxn>
                <a:cxn ang="0">
                  <a:pos x="44" y="21"/>
                </a:cxn>
                <a:cxn ang="0">
                  <a:pos x="50" y="21"/>
                </a:cxn>
                <a:cxn ang="0">
                  <a:pos x="54" y="17"/>
                </a:cxn>
                <a:cxn ang="0">
                  <a:pos x="67" y="12"/>
                </a:cxn>
                <a:cxn ang="0">
                  <a:pos x="54" y="14"/>
                </a:cxn>
                <a:cxn ang="0">
                  <a:pos x="64" y="12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5" y="6"/>
                </a:cxn>
                <a:cxn ang="0">
                  <a:pos x="69" y="2"/>
                </a:cxn>
                <a:cxn ang="0">
                  <a:pos x="58" y="4"/>
                </a:cxn>
                <a:cxn ang="0">
                  <a:pos x="64" y="0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2" y="6"/>
                </a:cxn>
                <a:cxn ang="0">
                  <a:pos x="8" y="6"/>
                </a:cxn>
                <a:cxn ang="0">
                  <a:pos x="0" y="8"/>
                </a:cxn>
              </a:cxnLst>
              <a:rect l="0" t="0" r="r" b="b"/>
              <a:pathLst>
                <a:path w="75" h="42">
                  <a:moveTo>
                    <a:pt x="0" y="8"/>
                  </a:moveTo>
                  <a:lnTo>
                    <a:pt x="8" y="8"/>
                  </a:lnTo>
                  <a:lnTo>
                    <a:pt x="8" y="14"/>
                  </a:lnTo>
                  <a:lnTo>
                    <a:pt x="12" y="17"/>
                  </a:lnTo>
                  <a:lnTo>
                    <a:pt x="35" y="12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27" y="25"/>
                  </a:lnTo>
                  <a:lnTo>
                    <a:pt x="21" y="27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14" y="35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14" y="38"/>
                  </a:lnTo>
                  <a:lnTo>
                    <a:pt x="16" y="40"/>
                  </a:lnTo>
                  <a:lnTo>
                    <a:pt x="17" y="38"/>
                  </a:lnTo>
                  <a:lnTo>
                    <a:pt x="27" y="42"/>
                  </a:lnTo>
                  <a:lnTo>
                    <a:pt x="33" y="38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41" y="31"/>
                  </a:lnTo>
                  <a:lnTo>
                    <a:pt x="44" y="27"/>
                  </a:lnTo>
                  <a:lnTo>
                    <a:pt x="35" y="27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50" y="21"/>
                  </a:lnTo>
                  <a:lnTo>
                    <a:pt x="54" y="17"/>
                  </a:lnTo>
                  <a:lnTo>
                    <a:pt x="67" y="12"/>
                  </a:lnTo>
                  <a:lnTo>
                    <a:pt x="54" y="14"/>
                  </a:lnTo>
                  <a:lnTo>
                    <a:pt x="64" y="12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5" y="6"/>
                  </a:lnTo>
                  <a:lnTo>
                    <a:pt x="69" y="2"/>
                  </a:lnTo>
                  <a:lnTo>
                    <a:pt x="58" y="4"/>
                  </a:lnTo>
                  <a:lnTo>
                    <a:pt x="64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8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5" name="Freeform 181"/>
            <p:cNvSpPr>
              <a:spLocks/>
            </p:cNvSpPr>
            <p:nvPr/>
          </p:nvSpPr>
          <p:spPr bwMode="auto">
            <a:xfrm>
              <a:off x="4758" y="3792"/>
              <a:ext cx="1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3" y="3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5" y="7"/>
                </a:cxn>
                <a:cxn ang="0">
                  <a:pos x="26" y="11"/>
                </a:cxn>
                <a:cxn ang="0">
                  <a:pos x="17" y="11"/>
                </a:cxn>
                <a:cxn ang="0">
                  <a:pos x="17" y="17"/>
                </a:cxn>
                <a:cxn ang="0">
                  <a:pos x="9" y="17"/>
                </a:cxn>
                <a:cxn ang="0">
                  <a:pos x="5" y="11"/>
                </a:cxn>
                <a:cxn ang="0">
                  <a:pos x="13" y="11"/>
                </a:cxn>
                <a:cxn ang="0">
                  <a:pos x="3" y="11"/>
                </a:cxn>
                <a:cxn ang="0">
                  <a:pos x="0" y="3"/>
                </a:cxn>
              </a:cxnLst>
              <a:rect l="0" t="0" r="r" b="b"/>
              <a:pathLst>
                <a:path w="26" h="17">
                  <a:moveTo>
                    <a:pt x="0" y="3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5" y="11"/>
                  </a:lnTo>
                  <a:lnTo>
                    <a:pt x="13" y="11"/>
                  </a:lnTo>
                  <a:lnTo>
                    <a:pt x="3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6" name="Freeform 182"/>
            <p:cNvSpPr>
              <a:spLocks/>
            </p:cNvSpPr>
            <p:nvPr/>
          </p:nvSpPr>
          <p:spPr bwMode="auto">
            <a:xfrm>
              <a:off x="4765" y="3812"/>
              <a:ext cx="36" cy="2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0" y="7"/>
                </a:cxn>
                <a:cxn ang="0">
                  <a:pos x="13" y="9"/>
                </a:cxn>
                <a:cxn ang="0">
                  <a:pos x="15" y="7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37" y="5"/>
                </a:cxn>
                <a:cxn ang="0">
                  <a:pos x="40" y="9"/>
                </a:cxn>
                <a:cxn ang="0">
                  <a:pos x="42" y="11"/>
                </a:cxn>
                <a:cxn ang="0">
                  <a:pos x="44" y="9"/>
                </a:cxn>
                <a:cxn ang="0">
                  <a:pos x="48" y="13"/>
                </a:cxn>
                <a:cxn ang="0">
                  <a:pos x="48" y="15"/>
                </a:cxn>
                <a:cxn ang="0">
                  <a:pos x="56" y="17"/>
                </a:cxn>
                <a:cxn ang="0">
                  <a:pos x="56" y="17"/>
                </a:cxn>
                <a:cxn ang="0">
                  <a:pos x="54" y="19"/>
                </a:cxn>
                <a:cxn ang="0">
                  <a:pos x="60" y="23"/>
                </a:cxn>
                <a:cxn ang="0">
                  <a:pos x="54" y="25"/>
                </a:cxn>
                <a:cxn ang="0">
                  <a:pos x="60" y="27"/>
                </a:cxn>
                <a:cxn ang="0">
                  <a:pos x="63" y="27"/>
                </a:cxn>
                <a:cxn ang="0">
                  <a:pos x="71" y="32"/>
                </a:cxn>
                <a:cxn ang="0">
                  <a:pos x="67" y="36"/>
                </a:cxn>
                <a:cxn ang="0">
                  <a:pos x="67" y="40"/>
                </a:cxn>
                <a:cxn ang="0">
                  <a:pos x="60" y="32"/>
                </a:cxn>
                <a:cxn ang="0">
                  <a:pos x="56" y="34"/>
                </a:cxn>
                <a:cxn ang="0">
                  <a:pos x="60" y="42"/>
                </a:cxn>
                <a:cxn ang="0">
                  <a:pos x="63" y="42"/>
                </a:cxn>
                <a:cxn ang="0">
                  <a:pos x="63" y="51"/>
                </a:cxn>
                <a:cxn ang="0">
                  <a:pos x="54" y="46"/>
                </a:cxn>
                <a:cxn ang="0">
                  <a:pos x="60" y="51"/>
                </a:cxn>
                <a:cxn ang="0">
                  <a:pos x="46" y="50"/>
                </a:cxn>
                <a:cxn ang="0">
                  <a:pos x="40" y="42"/>
                </a:cxn>
                <a:cxn ang="0">
                  <a:pos x="35" y="42"/>
                </a:cxn>
                <a:cxn ang="0">
                  <a:pos x="33" y="38"/>
                </a:cxn>
                <a:cxn ang="0">
                  <a:pos x="40" y="38"/>
                </a:cxn>
                <a:cxn ang="0">
                  <a:pos x="40" y="36"/>
                </a:cxn>
                <a:cxn ang="0">
                  <a:pos x="44" y="30"/>
                </a:cxn>
                <a:cxn ang="0">
                  <a:pos x="40" y="23"/>
                </a:cxn>
                <a:cxn ang="0">
                  <a:pos x="35" y="23"/>
                </a:cxn>
                <a:cxn ang="0">
                  <a:pos x="35" y="23"/>
                </a:cxn>
                <a:cxn ang="0">
                  <a:pos x="37" y="23"/>
                </a:cxn>
                <a:cxn ang="0">
                  <a:pos x="31" y="17"/>
                </a:cxn>
                <a:cxn ang="0">
                  <a:pos x="27" y="17"/>
                </a:cxn>
                <a:cxn ang="0">
                  <a:pos x="29" y="17"/>
                </a:cxn>
                <a:cxn ang="0">
                  <a:pos x="23" y="17"/>
                </a:cxn>
                <a:cxn ang="0">
                  <a:pos x="4" y="17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0" y="9"/>
                </a:cxn>
              </a:cxnLst>
              <a:rect l="0" t="0" r="r" b="b"/>
              <a:pathLst>
                <a:path w="71" h="51">
                  <a:moveTo>
                    <a:pt x="0" y="9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0" y="7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37" y="5"/>
                  </a:lnTo>
                  <a:lnTo>
                    <a:pt x="40" y="9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4" y="19"/>
                  </a:lnTo>
                  <a:lnTo>
                    <a:pt x="60" y="23"/>
                  </a:lnTo>
                  <a:lnTo>
                    <a:pt x="54" y="25"/>
                  </a:lnTo>
                  <a:lnTo>
                    <a:pt x="60" y="27"/>
                  </a:lnTo>
                  <a:lnTo>
                    <a:pt x="63" y="27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7" y="4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3" y="51"/>
                  </a:lnTo>
                  <a:lnTo>
                    <a:pt x="54" y="46"/>
                  </a:lnTo>
                  <a:lnTo>
                    <a:pt x="60" y="51"/>
                  </a:lnTo>
                  <a:lnTo>
                    <a:pt x="46" y="50"/>
                  </a:lnTo>
                  <a:lnTo>
                    <a:pt x="40" y="42"/>
                  </a:lnTo>
                  <a:lnTo>
                    <a:pt x="35" y="42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4" y="30"/>
                  </a:lnTo>
                  <a:lnTo>
                    <a:pt x="40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3" y="17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7" name="Line 183"/>
            <p:cNvSpPr>
              <a:spLocks noChangeShapeType="1"/>
            </p:cNvSpPr>
            <p:nvPr/>
          </p:nvSpPr>
          <p:spPr bwMode="auto">
            <a:xfrm>
              <a:off x="5152" y="3832"/>
              <a:ext cx="191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1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1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1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1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41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1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41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41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41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41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41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41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8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1066800" y="1739900"/>
            <a:ext cx="7696200" cy="3644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705485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ED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ydian" pitchFamily="34" charset="0"/>
              </a:rPr>
              <a:t>Industry Response</a:t>
            </a:r>
            <a:endParaRPr lang="en-US" sz="3200" b="1" dirty="0">
              <a:solidFill>
                <a:srgbClr val="FFED2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ydian" pitchFamily="34" charset="0"/>
            </a:endParaRPr>
          </a:p>
        </p:txBody>
      </p:sp>
      <p:grpSp>
        <p:nvGrpSpPr>
          <p:cNvPr id="44035" name="Group 124"/>
          <p:cNvGrpSpPr>
            <a:grpSpLocks/>
          </p:cNvGrpSpPr>
          <p:nvPr/>
        </p:nvGrpSpPr>
        <p:grpSpPr bwMode="auto">
          <a:xfrm>
            <a:off x="1409700" y="5975350"/>
            <a:ext cx="7105650" cy="534988"/>
            <a:chOff x="888" y="3764"/>
            <a:chExt cx="4476" cy="337"/>
          </a:xfrm>
        </p:grpSpPr>
        <p:sp>
          <p:nvSpPr>
            <p:cNvPr id="441469" name="AutoShape 125"/>
            <p:cNvSpPr>
              <a:spLocks noChangeAspect="1" noChangeArrowheads="1" noTextEdit="1"/>
            </p:cNvSpPr>
            <p:nvPr/>
          </p:nvSpPr>
          <p:spPr bwMode="auto">
            <a:xfrm>
              <a:off x="888" y="3764"/>
              <a:ext cx="447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0" name="Rectangle 126"/>
            <p:cNvSpPr>
              <a:spLocks noChangeArrowheads="1"/>
            </p:cNvSpPr>
            <p:nvPr/>
          </p:nvSpPr>
          <p:spPr bwMode="auto">
            <a:xfrm>
              <a:off x="1213" y="3827"/>
              <a:ext cx="1044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  <a:tabLst>
                  <a:tab pos="739775" algn="l"/>
                </a:tabLst>
                <a:defRPr/>
              </a:pP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"</a:t>
              </a:r>
              <a:r>
                <a:rPr lang="en-US" sz="900" i="1" dirty="0" err="1">
                  <a:solidFill>
                    <a:srgbClr val="FFFFFF"/>
                  </a:solidFill>
                  <a:latin typeface="Arial" charset="0"/>
                </a:rPr>
                <a:t>Rets-Remp</a:t>
              </a: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 Workshop 2008"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1471" name="Rectangle 127"/>
            <p:cNvSpPr>
              <a:spLocks noChangeArrowheads="1"/>
            </p:cNvSpPr>
            <p:nvPr/>
          </p:nvSpPr>
          <p:spPr bwMode="auto">
            <a:xfrm>
              <a:off x="4310" y="3906"/>
              <a:ext cx="3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AMERICAN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1472" name="Rectangle 128"/>
            <p:cNvSpPr>
              <a:spLocks noChangeArrowheads="1"/>
            </p:cNvSpPr>
            <p:nvPr/>
          </p:nvSpPr>
          <p:spPr bwMode="auto">
            <a:xfrm>
              <a:off x="4310" y="3961"/>
              <a:ext cx="30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NUCLEAR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1473" name="Rectangle 129"/>
            <p:cNvSpPr>
              <a:spLocks noChangeArrowheads="1"/>
            </p:cNvSpPr>
            <p:nvPr/>
          </p:nvSpPr>
          <p:spPr bwMode="auto">
            <a:xfrm>
              <a:off x="4310" y="4021"/>
              <a:ext cx="3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INSURERS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1474" name="Freeform 130"/>
            <p:cNvSpPr>
              <a:spLocks/>
            </p:cNvSpPr>
            <p:nvPr/>
          </p:nvSpPr>
          <p:spPr bwMode="auto">
            <a:xfrm>
              <a:off x="4185" y="3979"/>
              <a:ext cx="20" cy="5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115"/>
                </a:cxn>
                <a:cxn ang="0">
                  <a:pos x="41" y="115"/>
                </a:cxn>
                <a:cxn ang="0">
                  <a:pos x="41" y="0"/>
                </a:cxn>
              </a:cxnLst>
              <a:rect l="0" t="0" r="r" b="b"/>
              <a:pathLst>
                <a:path w="41" h="115">
                  <a:moveTo>
                    <a:pt x="41" y="0"/>
                  </a:moveTo>
                  <a:lnTo>
                    <a:pt x="0" y="115"/>
                  </a:lnTo>
                  <a:lnTo>
                    <a:pt x="41" y="115"/>
                  </a:lnTo>
                  <a:lnTo>
                    <a:pt x="41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5" name="Freeform 131"/>
            <p:cNvSpPr>
              <a:spLocks/>
            </p:cNvSpPr>
            <p:nvPr/>
          </p:nvSpPr>
          <p:spPr bwMode="auto">
            <a:xfrm>
              <a:off x="4152" y="3933"/>
              <a:ext cx="136" cy="142"/>
            </a:xfrm>
            <a:custGeom>
              <a:avLst/>
              <a:gdLst/>
              <a:ahLst/>
              <a:cxnLst>
                <a:cxn ang="0">
                  <a:pos x="56" y="245"/>
                </a:cxn>
                <a:cxn ang="0">
                  <a:pos x="44" y="285"/>
                </a:cxn>
                <a:cxn ang="0">
                  <a:pos x="0" y="285"/>
                </a:cxn>
                <a:cxn ang="0">
                  <a:pos x="96" y="0"/>
                </a:cxn>
                <a:cxn ang="0">
                  <a:pos x="165" y="0"/>
                </a:cxn>
                <a:cxn ang="0">
                  <a:pos x="231" y="199"/>
                </a:cxn>
                <a:cxn ang="0">
                  <a:pos x="231" y="0"/>
                </a:cxn>
                <a:cxn ang="0">
                  <a:pos x="273" y="0"/>
                </a:cxn>
                <a:cxn ang="0">
                  <a:pos x="273" y="285"/>
                </a:cxn>
                <a:cxn ang="0">
                  <a:pos x="215" y="285"/>
                </a:cxn>
                <a:cxn ang="0">
                  <a:pos x="150" y="88"/>
                </a:cxn>
                <a:cxn ang="0">
                  <a:pos x="150" y="285"/>
                </a:cxn>
                <a:cxn ang="0">
                  <a:pos x="108" y="285"/>
                </a:cxn>
                <a:cxn ang="0">
                  <a:pos x="108" y="245"/>
                </a:cxn>
                <a:cxn ang="0">
                  <a:pos x="56" y="245"/>
                </a:cxn>
              </a:cxnLst>
              <a:rect l="0" t="0" r="r" b="b"/>
              <a:pathLst>
                <a:path w="273" h="285">
                  <a:moveTo>
                    <a:pt x="56" y="245"/>
                  </a:moveTo>
                  <a:lnTo>
                    <a:pt x="44" y="285"/>
                  </a:lnTo>
                  <a:lnTo>
                    <a:pt x="0" y="285"/>
                  </a:lnTo>
                  <a:lnTo>
                    <a:pt x="96" y="0"/>
                  </a:lnTo>
                  <a:lnTo>
                    <a:pt x="165" y="0"/>
                  </a:lnTo>
                  <a:lnTo>
                    <a:pt x="231" y="199"/>
                  </a:lnTo>
                  <a:lnTo>
                    <a:pt x="231" y="0"/>
                  </a:lnTo>
                  <a:lnTo>
                    <a:pt x="273" y="0"/>
                  </a:lnTo>
                  <a:lnTo>
                    <a:pt x="273" y="285"/>
                  </a:lnTo>
                  <a:lnTo>
                    <a:pt x="215" y="285"/>
                  </a:lnTo>
                  <a:lnTo>
                    <a:pt x="150" y="88"/>
                  </a:lnTo>
                  <a:lnTo>
                    <a:pt x="150" y="285"/>
                  </a:lnTo>
                  <a:lnTo>
                    <a:pt x="108" y="285"/>
                  </a:lnTo>
                  <a:lnTo>
                    <a:pt x="108" y="245"/>
                  </a:lnTo>
                  <a:lnTo>
                    <a:pt x="56" y="24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6" name="Rectangle 132"/>
            <p:cNvSpPr>
              <a:spLocks noChangeArrowheads="1"/>
            </p:cNvSpPr>
            <p:nvPr/>
          </p:nvSpPr>
          <p:spPr bwMode="auto">
            <a:xfrm>
              <a:off x="4270" y="3896"/>
              <a:ext cx="15" cy="1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7" name="Line 133"/>
            <p:cNvSpPr>
              <a:spLocks noChangeShapeType="1"/>
            </p:cNvSpPr>
            <p:nvPr/>
          </p:nvSpPr>
          <p:spPr bwMode="auto">
            <a:xfrm>
              <a:off x="906" y="3868"/>
              <a:ext cx="260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8" name="Line 134"/>
            <p:cNvSpPr>
              <a:spLocks noChangeShapeType="1"/>
            </p:cNvSpPr>
            <p:nvPr/>
          </p:nvSpPr>
          <p:spPr bwMode="auto">
            <a:xfrm flipV="1">
              <a:off x="2256" y="3869"/>
              <a:ext cx="2371" cy="12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9" name="Freeform 135"/>
            <p:cNvSpPr>
              <a:spLocks/>
            </p:cNvSpPr>
            <p:nvPr/>
          </p:nvSpPr>
          <p:spPr bwMode="auto">
            <a:xfrm>
              <a:off x="4671" y="3817"/>
              <a:ext cx="161" cy="192"/>
            </a:xfrm>
            <a:custGeom>
              <a:avLst/>
              <a:gdLst/>
              <a:ahLst/>
              <a:cxnLst>
                <a:cxn ang="0">
                  <a:pos x="13" y="33"/>
                </a:cxn>
                <a:cxn ang="0">
                  <a:pos x="10" y="48"/>
                </a:cxn>
                <a:cxn ang="0">
                  <a:pos x="13" y="58"/>
                </a:cxn>
                <a:cxn ang="0">
                  <a:pos x="17" y="67"/>
                </a:cxn>
                <a:cxn ang="0">
                  <a:pos x="23" y="64"/>
                </a:cxn>
                <a:cxn ang="0">
                  <a:pos x="38" y="48"/>
                </a:cxn>
                <a:cxn ang="0">
                  <a:pos x="52" y="46"/>
                </a:cxn>
                <a:cxn ang="0">
                  <a:pos x="75" y="58"/>
                </a:cxn>
                <a:cxn ang="0">
                  <a:pos x="98" y="79"/>
                </a:cxn>
                <a:cxn ang="0">
                  <a:pos x="105" y="100"/>
                </a:cxn>
                <a:cxn ang="0">
                  <a:pos x="127" y="150"/>
                </a:cxn>
                <a:cxn ang="0">
                  <a:pos x="129" y="144"/>
                </a:cxn>
                <a:cxn ang="0">
                  <a:pos x="152" y="175"/>
                </a:cxn>
                <a:cxn ang="0">
                  <a:pos x="188" y="196"/>
                </a:cxn>
                <a:cxn ang="0">
                  <a:pos x="211" y="213"/>
                </a:cxn>
                <a:cxn ang="0">
                  <a:pos x="213" y="228"/>
                </a:cxn>
                <a:cxn ang="0">
                  <a:pos x="238" y="288"/>
                </a:cxn>
                <a:cxn ang="0">
                  <a:pos x="232" y="355"/>
                </a:cxn>
                <a:cxn ang="0">
                  <a:pos x="230" y="383"/>
                </a:cxn>
                <a:cxn ang="0">
                  <a:pos x="244" y="372"/>
                </a:cxn>
                <a:cxn ang="0">
                  <a:pos x="257" y="343"/>
                </a:cxn>
                <a:cxn ang="0">
                  <a:pos x="278" y="322"/>
                </a:cxn>
                <a:cxn ang="0">
                  <a:pos x="315" y="266"/>
                </a:cxn>
                <a:cxn ang="0">
                  <a:pos x="294" y="232"/>
                </a:cxn>
                <a:cxn ang="0">
                  <a:pos x="269" y="215"/>
                </a:cxn>
                <a:cxn ang="0">
                  <a:pos x="234" y="203"/>
                </a:cxn>
                <a:cxn ang="0">
                  <a:pos x="211" y="207"/>
                </a:cxn>
                <a:cxn ang="0">
                  <a:pos x="194" y="184"/>
                </a:cxn>
                <a:cxn ang="0">
                  <a:pos x="169" y="173"/>
                </a:cxn>
                <a:cxn ang="0">
                  <a:pos x="192" y="150"/>
                </a:cxn>
                <a:cxn ang="0">
                  <a:pos x="211" y="163"/>
                </a:cxn>
                <a:cxn ang="0">
                  <a:pos x="225" y="129"/>
                </a:cxn>
                <a:cxn ang="0">
                  <a:pos x="248" y="106"/>
                </a:cxn>
                <a:cxn ang="0">
                  <a:pos x="249" y="109"/>
                </a:cxn>
                <a:cxn ang="0">
                  <a:pos x="253" y="100"/>
                </a:cxn>
                <a:cxn ang="0">
                  <a:pos x="242" y="90"/>
                </a:cxn>
                <a:cxn ang="0">
                  <a:pos x="269" y="73"/>
                </a:cxn>
                <a:cxn ang="0">
                  <a:pos x="259" y="60"/>
                </a:cxn>
                <a:cxn ang="0">
                  <a:pos x="248" y="56"/>
                </a:cxn>
                <a:cxn ang="0">
                  <a:pos x="238" y="46"/>
                </a:cxn>
                <a:cxn ang="0">
                  <a:pos x="221" y="46"/>
                </a:cxn>
                <a:cxn ang="0">
                  <a:pos x="213" y="71"/>
                </a:cxn>
                <a:cxn ang="0">
                  <a:pos x="207" y="77"/>
                </a:cxn>
                <a:cxn ang="0">
                  <a:pos x="182" y="56"/>
                </a:cxn>
                <a:cxn ang="0">
                  <a:pos x="182" y="33"/>
                </a:cxn>
                <a:cxn ang="0">
                  <a:pos x="188" y="27"/>
                </a:cxn>
                <a:cxn ang="0">
                  <a:pos x="211" y="14"/>
                </a:cxn>
                <a:cxn ang="0">
                  <a:pos x="192" y="14"/>
                </a:cxn>
                <a:cxn ang="0">
                  <a:pos x="182" y="2"/>
                </a:cxn>
                <a:cxn ang="0">
                  <a:pos x="177" y="18"/>
                </a:cxn>
                <a:cxn ang="0">
                  <a:pos x="157" y="16"/>
                </a:cxn>
                <a:cxn ang="0">
                  <a:pos x="140" y="18"/>
                </a:cxn>
                <a:cxn ang="0">
                  <a:pos x="105" y="8"/>
                </a:cxn>
                <a:cxn ang="0">
                  <a:pos x="81" y="16"/>
                </a:cxn>
                <a:cxn ang="0">
                  <a:pos x="23" y="4"/>
                </a:cxn>
                <a:cxn ang="0">
                  <a:pos x="10" y="21"/>
                </a:cxn>
                <a:cxn ang="0">
                  <a:pos x="0" y="29"/>
                </a:cxn>
              </a:cxnLst>
              <a:rect l="0" t="0" r="r" b="b"/>
              <a:pathLst>
                <a:path w="322" h="385">
                  <a:moveTo>
                    <a:pt x="0" y="29"/>
                  </a:moveTo>
                  <a:lnTo>
                    <a:pt x="4" y="29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7" y="54"/>
                  </a:lnTo>
                  <a:lnTo>
                    <a:pt x="21" y="58"/>
                  </a:lnTo>
                  <a:lnTo>
                    <a:pt x="27" y="54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3" y="67"/>
                  </a:lnTo>
                  <a:lnTo>
                    <a:pt x="10" y="71"/>
                  </a:lnTo>
                  <a:lnTo>
                    <a:pt x="13" y="69"/>
                  </a:lnTo>
                  <a:lnTo>
                    <a:pt x="19" y="69"/>
                  </a:lnTo>
                  <a:lnTo>
                    <a:pt x="21" y="65"/>
                  </a:lnTo>
                  <a:lnTo>
                    <a:pt x="23" y="64"/>
                  </a:lnTo>
                  <a:lnTo>
                    <a:pt x="33" y="58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46" y="50"/>
                  </a:lnTo>
                  <a:lnTo>
                    <a:pt x="48" y="48"/>
                  </a:lnTo>
                  <a:lnTo>
                    <a:pt x="52" y="46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9" y="50"/>
                  </a:lnTo>
                  <a:lnTo>
                    <a:pt x="69" y="54"/>
                  </a:lnTo>
                  <a:lnTo>
                    <a:pt x="73" y="58"/>
                  </a:lnTo>
                  <a:lnTo>
                    <a:pt x="75" y="58"/>
                  </a:lnTo>
                  <a:lnTo>
                    <a:pt x="81" y="58"/>
                  </a:lnTo>
                  <a:lnTo>
                    <a:pt x="84" y="60"/>
                  </a:lnTo>
                  <a:lnTo>
                    <a:pt x="82" y="64"/>
                  </a:lnTo>
                  <a:lnTo>
                    <a:pt x="88" y="67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98" y="83"/>
                  </a:lnTo>
                  <a:lnTo>
                    <a:pt x="105" y="88"/>
                  </a:lnTo>
                  <a:lnTo>
                    <a:pt x="107" y="88"/>
                  </a:lnTo>
                  <a:lnTo>
                    <a:pt x="109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5" y="119"/>
                  </a:lnTo>
                  <a:lnTo>
                    <a:pt x="109" y="129"/>
                  </a:lnTo>
                  <a:lnTo>
                    <a:pt x="113" y="136"/>
                  </a:lnTo>
                  <a:lnTo>
                    <a:pt x="119" y="138"/>
                  </a:lnTo>
                  <a:lnTo>
                    <a:pt x="123" y="142"/>
                  </a:lnTo>
                  <a:lnTo>
                    <a:pt x="127" y="150"/>
                  </a:lnTo>
                  <a:lnTo>
                    <a:pt x="132" y="159"/>
                  </a:lnTo>
                  <a:lnTo>
                    <a:pt x="136" y="165"/>
                  </a:lnTo>
                  <a:lnTo>
                    <a:pt x="140" y="169"/>
                  </a:lnTo>
                  <a:lnTo>
                    <a:pt x="142" y="169"/>
                  </a:lnTo>
                  <a:lnTo>
                    <a:pt x="130" y="150"/>
                  </a:lnTo>
                  <a:lnTo>
                    <a:pt x="129" y="144"/>
                  </a:lnTo>
                  <a:lnTo>
                    <a:pt x="130" y="146"/>
                  </a:lnTo>
                  <a:lnTo>
                    <a:pt x="136" y="153"/>
                  </a:lnTo>
                  <a:lnTo>
                    <a:pt x="142" y="161"/>
                  </a:lnTo>
                  <a:lnTo>
                    <a:pt x="142" y="161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52" y="178"/>
                  </a:lnTo>
                  <a:lnTo>
                    <a:pt x="153" y="180"/>
                  </a:lnTo>
                  <a:lnTo>
                    <a:pt x="173" y="188"/>
                  </a:lnTo>
                  <a:lnTo>
                    <a:pt x="178" y="188"/>
                  </a:lnTo>
                  <a:lnTo>
                    <a:pt x="182" y="194"/>
                  </a:lnTo>
                  <a:lnTo>
                    <a:pt x="188" y="196"/>
                  </a:lnTo>
                  <a:lnTo>
                    <a:pt x="194" y="196"/>
                  </a:lnTo>
                  <a:lnTo>
                    <a:pt x="200" y="203"/>
                  </a:lnTo>
                  <a:lnTo>
                    <a:pt x="200" y="205"/>
                  </a:lnTo>
                  <a:lnTo>
                    <a:pt x="201" y="205"/>
                  </a:lnTo>
                  <a:lnTo>
                    <a:pt x="205" y="207"/>
                  </a:lnTo>
                  <a:lnTo>
                    <a:pt x="211" y="213"/>
                  </a:lnTo>
                  <a:lnTo>
                    <a:pt x="211" y="209"/>
                  </a:lnTo>
                  <a:lnTo>
                    <a:pt x="215" y="207"/>
                  </a:lnTo>
                  <a:lnTo>
                    <a:pt x="219" y="207"/>
                  </a:lnTo>
                  <a:lnTo>
                    <a:pt x="219" y="213"/>
                  </a:lnTo>
                  <a:lnTo>
                    <a:pt x="221" y="221"/>
                  </a:lnTo>
                  <a:lnTo>
                    <a:pt x="213" y="228"/>
                  </a:lnTo>
                  <a:lnTo>
                    <a:pt x="211" y="238"/>
                  </a:lnTo>
                  <a:lnTo>
                    <a:pt x="211" y="247"/>
                  </a:lnTo>
                  <a:lnTo>
                    <a:pt x="217" y="253"/>
                  </a:lnTo>
                  <a:lnTo>
                    <a:pt x="223" y="268"/>
                  </a:lnTo>
                  <a:lnTo>
                    <a:pt x="236" y="278"/>
                  </a:lnTo>
                  <a:lnTo>
                    <a:pt x="238" y="288"/>
                  </a:lnTo>
                  <a:lnTo>
                    <a:pt x="234" y="307"/>
                  </a:lnTo>
                  <a:lnTo>
                    <a:pt x="234" y="318"/>
                  </a:lnTo>
                  <a:lnTo>
                    <a:pt x="228" y="332"/>
                  </a:lnTo>
                  <a:lnTo>
                    <a:pt x="228" y="345"/>
                  </a:lnTo>
                  <a:lnTo>
                    <a:pt x="232" y="347"/>
                  </a:lnTo>
                  <a:lnTo>
                    <a:pt x="232" y="355"/>
                  </a:lnTo>
                  <a:lnTo>
                    <a:pt x="228" y="362"/>
                  </a:lnTo>
                  <a:lnTo>
                    <a:pt x="228" y="366"/>
                  </a:lnTo>
                  <a:lnTo>
                    <a:pt x="228" y="372"/>
                  </a:lnTo>
                  <a:lnTo>
                    <a:pt x="228" y="376"/>
                  </a:lnTo>
                  <a:lnTo>
                    <a:pt x="230" y="378"/>
                  </a:lnTo>
                  <a:lnTo>
                    <a:pt x="230" y="383"/>
                  </a:lnTo>
                  <a:lnTo>
                    <a:pt x="232" y="385"/>
                  </a:lnTo>
                  <a:lnTo>
                    <a:pt x="236" y="385"/>
                  </a:lnTo>
                  <a:lnTo>
                    <a:pt x="236" y="383"/>
                  </a:lnTo>
                  <a:lnTo>
                    <a:pt x="242" y="379"/>
                  </a:lnTo>
                  <a:lnTo>
                    <a:pt x="240" y="378"/>
                  </a:lnTo>
                  <a:lnTo>
                    <a:pt x="244" y="372"/>
                  </a:lnTo>
                  <a:lnTo>
                    <a:pt x="249" y="364"/>
                  </a:lnTo>
                  <a:lnTo>
                    <a:pt x="244" y="358"/>
                  </a:lnTo>
                  <a:lnTo>
                    <a:pt x="249" y="356"/>
                  </a:lnTo>
                  <a:lnTo>
                    <a:pt x="253" y="347"/>
                  </a:lnTo>
                  <a:lnTo>
                    <a:pt x="249" y="343"/>
                  </a:lnTo>
                  <a:lnTo>
                    <a:pt x="257" y="343"/>
                  </a:lnTo>
                  <a:lnTo>
                    <a:pt x="257" y="337"/>
                  </a:lnTo>
                  <a:lnTo>
                    <a:pt x="267" y="335"/>
                  </a:lnTo>
                  <a:lnTo>
                    <a:pt x="271" y="332"/>
                  </a:lnTo>
                  <a:lnTo>
                    <a:pt x="267" y="322"/>
                  </a:lnTo>
                  <a:lnTo>
                    <a:pt x="274" y="326"/>
                  </a:lnTo>
                  <a:lnTo>
                    <a:pt x="278" y="322"/>
                  </a:lnTo>
                  <a:lnTo>
                    <a:pt x="292" y="307"/>
                  </a:lnTo>
                  <a:lnTo>
                    <a:pt x="292" y="297"/>
                  </a:lnTo>
                  <a:lnTo>
                    <a:pt x="299" y="289"/>
                  </a:lnTo>
                  <a:lnTo>
                    <a:pt x="309" y="288"/>
                  </a:lnTo>
                  <a:lnTo>
                    <a:pt x="313" y="278"/>
                  </a:lnTo>
                  <a:lnTo>
                    <a:pt x="315" y="266"/>
                  </a:lnTo>
                  <a:lnTo>
                    <a:pt x="322" y="255"/>
                  </a:lnTo>
                  <a:lnTo>
                    <a:pt x="322" y="245"/>
                  </a:lnTo>
                  <a:lnTo>
                    <a:pt x="313" y="240"/>
                  </a:lnTo>
                  <a:lnTo>
                    <a:pt x="299" y="238"/>
                  </a:lnTo>
                  <a:lnTo>
                    <a:pt x="299" y="236"/>
                  </a:lnTo>
                  <a:lnTo>
                    <a:pt x="294" y="232"/>
                  </a:lnTo>
                  <a:lnTo>
                    <a:pt x="284" y="236"/>
                  </a:lnTo>
                  <a:lnTo>
                    <a:pt x="284" y="232"/>
                  </a:lnTo>
                  <a:lnTo>
                    <a:pt x="288" y="226"/>
                  </a:lnTo>
                  <a:lnTo>
                    <a:pt x="284" y="221"/>
                  </a:lnTo>
                  <a:lnTo>
                    <a:pt x="276" y="217"/>
                  </a:lnTo>
                  <a:lnTo>
                    <a:pt x="269" y="215"/>
                  </a:lnTo>
                  <a:lnTo>
                    <a:pt x="261" y="207"/>
                  </a:lnTo>
                  <a:lnTo>
                    <a:pt x="259" y="207"/>
                  </a:lnTo>
                  <a:lnTo>
                    <a:pt x="255" y="203"/>
                  </a:lnTo>
                  <a:lnTo>
                    <a:pt x="244" y="203"/>
                  </a:lnTo>
                  <a:lnTo>
                    <a:pt x="238" y="198"/>
                  </a:lnTo>
                  <a:lnTo>
                    <a:pt x="234" y="203"/>
                  </a:lnTo>
                  <a:lnTo>
                    <a:pt x="234" y="198"/>
                  </a:lnTo>
                  <a:lnTo>
                    <a:pt x="225" y="203"/>
                  </a:lnTo>
                  <a:lnTo>
                    <a:pt x="223" y="209"/>
                  </a:lnTo>
                  <a:lnTo>
                    <a:pt x="221" y="207"/>
                  </a:lnTo>
                  <a:lnTo>
                    <a:pt x="215" y="205"/>
                  </a:lnTo>
                  <a:lnTo>
                    <a:pt x="211" y="207"/>
                  </a:lnTo>
                  <a:lnTo>
                    <a:pt x="207" y="205"/>
                  </a:lnTo>
                  <a:lnTo>
                    <a:pt x="205" y="203"/>
                  </a:lnTo>
                  <a:lnTo>
                    <a:pt x="205" y="190"/>
                  </a:lnTo>
                  <a:lnTo>
                    <a:pt x="201" y="188"/>
                  </a:lnTo>
                  <a:lnTo>
                    <a:pt x="192" y="188"/>
                  </a:lnTo>
                  <a:lnTo>
                    <a:pt x="194" y="184"/>
                  </a:lnTo>
                  <a:lnTo>
                    <a:pt x="198" y="175"/>
                  </a:lnTo>
                  <a:lnTo>
                    <a:pt x="194" y="173"/>
                  </a:lnTo>
                  <a:lnTo>
                    <a:pt x="188" y="175"/>
                  </a:lnTo>
                  <a:lnTo>
                    <a:pt x="184" y="180"/>
                  </a:lnTo>
                  <a:lnTo>
                    <a:pt x="175" y="180"/>
                  </a:lnTo>
                  <a:lnTo>
                    <a:pt x="169" y="173"/>
                  </a:lnTo>
                  <a:lnTo>
                    <a:pt x="173" y="161"/>
                  </a:lnTo>
                  <a:lnTo>
                    <a:pt x="173" y="155"/>
                  </a:lnTo>
                  <a:lnTo>
                    <a:pt x="177" y="150"/>
                  </a:lnTo>
                  <a:lnTo>
                    <a:pt x="184" y="150"/>
                  </a:lnTo>
                  <a:lnTo>
                    <a:pt x="192" y="153"/>
                  </a:lnTo>
                  <a:lnTo>
                    <a:pt x="192" y="150"/>
                  </a:lnTo>
                  <a:lnTo>
                    <a:pt x="194" y="148"/>
                  </a:lnTo>
                  <a:lnTo>
                    <a:pt x="205" y="150"/>
                  </a:lnTo>
                  <a:lnTo>
                    <a:pt x="207" y="153"/>
                  </a:lnTo>
                  <a:lnTo>
                    <a:pt x="207" y="157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59"/>
                  </a:lnTo>
                  <a:lnTo>
                    <a:pt x="211" y="148"/>
                  </a:lnTo>
                  <a:lnTo>
                    <a:pt x="211" y="142"/>
                  </a:lnTo>
                  <a:lnTo>
                    <a:pt x="225" y="134"/>
                  </a:lnTo>
                  <a:lnTo>
                    <a:pt x="223" y="127"/>
                  </a:lnTo>
                  <a:lnTo>
                    <a:pt x="225" y="129"/>
                  </a:lnTo>
                  <a:lnTo>
                    <a:pt x="228" y="123"/>
                  </a:lnTo>
                  <a:lnTo>
                    <a:pt x="228" y="119"/>
                  </a:lnTo>
                  <a:lnTo>
                    <a:pt x="238" y="115"/>
                  </a:lnTo>
                  <a:lnTo>
                    <a:pt x="236" y="113"/>
                  </a:lnTo>
                  <a:lnTo>
                    <a:pt x="238" y="108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1" y="100"/>
                  </a:lnTo>
                  <a:lnTo>
                    <a:pt x="251" y="104"/>
                  </a:lnTo>
                  <a:lnTo>
                    <a:pt x="255" y="104"/>
                  </a:lnTo>
                  <a:lnTo>
                    <a:pt x="248" y="106"/>
                  </a:lnTo>
                  <a:lnTo>
                    <a:pt x="249" y="109"/>
                  </a:lnTo>
                  <a:lnTo>
                    <a:pt x="253" y="106"/>
                  </a:lnTo>
                  <a:lnTo>
                    <a:pt x="259" y="104"/>
                  </a:lnTo>
                  <a:lnTo>
                    <a:pt x="261" y="100"/>
                  </a:lnTo>
                  <a:lnTo>
                    <a:pt x="261" y="98"/>
                  </a:lnTo>
                  <a:lnTo>
                    <a:pt x="259" y="104"/>
                  </a:lnTo>
                  <a:lnTo>
                    <a:pt x="253" y="100"/>
                  </a:lnTo>
                  <a:lnTo>
                    <a:pt x="249" y="98"/>
                  </a:lnTo>
                  <a:lnTo>
                    <a:pt x="251" y="96"/>
                  </a:lnTo>
                  <a:lnTo>
                    <a:pt x="248" y="94"/>
                  </a:lnTo>
                  <a:lnTo>
                    <a:pt x="253" y="92"/>
                  </a:lnTo>
                  <a:lnTo>
                    <a:pt x="249" y="90"/>
                  </a:lnTo>
                  <a:lnTo>
                    <a:pt x="242" y="90"/>
                  </a:lnTo>
                  <a:lnTo>
                    <a:pt x="248" y="86"/>
                  </a:lnTo>
                  <a:lnTo>
                    <a:pt x="261" y="86"/>
                  </a:lnTo>
                  <a:lnTo>
                    <a:pt x="274" y="81"/>
                  </a:lnTo>
                  <a:lnTo>
                    <a:pt x="273" y="75"/>
                  </a:lnTo>
                  <a:lnTo>
                    <a:pt x="269" y="77"/>
                  </a:lnTo>
                  <a:lnTo>
                    <a:pt x="269" y="73"/>
                  </a:lnTo>
                  <a:lnTo>
                    <a:pt x="261" y="77"/>
                  </a:lnTo>
                  <a:lnTo>
                    <a:pt x="259" y="75"/>
                  </a:lnTo>
                  <a:lnTo>
                    <a:pt x="269" y="71"/>
                  </a:lnTo>
                  <a:lnTo>
                    <a:pt x="261" y="67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55" y="60"/>
                  </a:lnTo>
                  <a:lnTo>
                    <a:pt x="255" y="58"/>
                  </a:lnTo>
                  <a:lnTo>
                    <a:pt x="255" y="54"/>
                  </a:lnTo>
                  <a:lnTo>
                    <a:pt x="251" y="50"/>
                  </a:lnTo>
                  <a:lnTo>
                    <a:pt x="249" y="52"/>
                  </a:lnTo>
                  <a:lnTo>
                    <a:pt x="248" y="56"/>
                  </a:lnTo>
                  <a:lnTo>
                    <a:pt x="242" y="60"/>
                  </a:lnTo>
                  <a:lnTo>
                    <a:pt x="242" y="56"/>
                  </a:lnTo>
                  <a:lnTo>
                    <a:pt x="236" y="58"/>
                  </a:lnTo>
                  <a:lnTo>
                    <a:pt x="240" y="54"/>
                  </a:lnTo>
                  <a:lnTo>
                    <a:pt x="238" y="50"/>
                  </a:lnTo>
                  <a:lnTo>
                    <a:pt x="238" y="46"/>
                  </a:lnTo>
                  <a:lnTo>
                    <a:pt x="234" y="46"/>
                  </a:lnTo>
                  <a:lnTo>
                    <a:pt x="228" y="42"/>
                  </a:lnTo>
                  <a:lnTo>
                    <a:pt x="225" y="42"/>
                  </a:lnTo>
                  <a:lnTo>
                    <a:pt x="219" y="42"/>
                  </a:lnTo>
                  <a:lnTo>
                    <a:pt x="219" y="42"/>
                  </a:lnTo>
                  <a:lnTo>
                    <a:pt x="221" y="46"/>
                  </a:lnTo>
                  <a:lnTo>
                    <a:pt x="219" y="48"/>
                  </a:lnTo>
                  <a:lnTo>
                    <a:pt x="221" y="52"/>
                  </a:lnTo>
                  <a:lnTo>
                    <a:pt x="217" y="56"/>
                  </a:lnTo>
                  <a:lnTo>
                    <a:pt x="221" y="58"/>
                  </a:lnTo>
                  <a:lnTo>
                    <a:pt x="223" y="65"/>
                  </a:lnTo>
                  <a:lnTo>
                    <a:pt x="213" y="71"/>
                  </a:lnTo>
                  <a:lnTo>
                    <a:pt x="217" y="79"/>
                  </a:lnTo>
                  <a:lnTo>
                    <a:pt x="219" y="81"/>
                  </a:lnTo>
                  <a:lnTo>
                    <a:pt x="213" y="83"/>
                  </a:lnTo>
                  <a:lnTo>
                    <a:pt x="211" y="83"/>
                  </a:lnTo>
                  <a:lnTo>
                    <a:pt x="211" y="81"/>
                  </a:lnTo>
                  <a:lnTo>
                    <a:pt x="207" y="77"/>
                  </a:lnTo>
                  <a:lnTo>
                    <a:pt x="207" y="71"/>
                  </a:lnTo>
                  <a:lnTo>
                    <a:pt x="200" y="69"/>
                  </a:lnTo>
                  <a:lnTo>
                    <a:pt x="192" y="64"/>
                  </a:lnTo>
                  <a:lnTo>
                    <a:pt x="186" y="62"/>
                  </a:lnTo>
                  <a:lnTo>
                    <a:pt x="182" y="64"/>
                  </a:lnTo>
                  <a:lnTo>
                    <a:pt x="182" y="56"/>
                  </a:lnTo>
                  <a:lnTo>
                    <a:pt x="178" y="58"/>
                  </a:lnTo>
                  <a:lnTo>
                    <a:pt x="178" y="46"/>
                  </a:lnTo>
                  <a:lnTo>
                    <a:pt x="182" y="42"/>
                  </a:lnTo>
                  <a:lnTo>
                    <a:pt x="182" y="41"/>
                  </a:lnTo>
                  <a:lnTo>
                    <a:pt x="188" y="41"/>
                  </a:lnTo>
                  <a:lnTo>
                    <a:pt x="182" y="33"/>
                  </a:lnTo>
                  <a:lnTo>
                    <a:pt x="188" y="37"/>
                  </a:lnTo>
                  <a:lnTo>
                    <a:pt x="188" y="33"/>
                  </a:lnTo>
                  <a:lnTo>
                    <a:pt x="192" y="33"/>
                  </a:lnTo>
                  <a:lnTo>
                    <a:pt x="198" y="29"/>
                  </a:lnTo>
                  <a:lnTo>
                    <a:pt x="192" y="29"/>
                  </a:lnTo>
                  <a:lnTo>
                    <a:pt x="188" y="27"/>
                  </a:lnTo>
                  <a:lnTo>
                    <a:pt x="198" y="29"/>
                  </a:lnTo>
                  <a:lnTo>
                    <a:pt x="198" y="23"/>
                  </a:lnTo>
                  <a:lnTo>
                    <a:pt x="205" y="25"/>
                  </a:lnTo>
                  <a:lnTo>
                    <a:pt x="211" y="21"/>
                  </a:lnTo>
                  <a:lnTo>
                    <a:pt x="207" y="16"/>
                  </a:lnTo>
                  <a:lnTo>
                    <a:pt x="211" y="14"/>
                  </a:lnTo>
                  <a:lnTo>
                    <a:pt x="200" y="8"/>
                  </a:lnTo>
                  <a:lnTo>
                    <a:pt x="203" y="14"/>
                  </a:lnTo>
                  <a:lnTo>
                    <a:pt x="200" y="14"/>
                  </a:lnTo>
                  <a:lnTo>
                    <a:pt x="196" y="21"/>
                  </a:lnTo>
                  <a:lnTo>
                    <a:pt x="194" y="16"/>
                  </a:lnTo>
                  <a:lnTo>
                    <a:pt x="192" y="14"/>
                  </a:lnTo>
                  <a:lnTo>
                    <a:pt x="188" y="16"/>
                  </a:lnTo>
                  <a:lnTo>
                    <a:pt x="186" y="10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86" y="8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5" y="2"/>
                  </a:lnTo>
                  <a:lnTo>
                    <a:pt x="173" y="8"/>
                  </a:lnTo>
                  <a:lnTo>
                    <a:pt x="180" y="10"/>
                  </a:lnTo>
                  <a:lnTo>
                    <a:pt x="182" y="16"/>
                  </a:lnTo>
                  <a:lnTo>
                    <a:pt x="177" y="18"/>
                  </a:lnTo>
                  <a:lnTo>
                    <a:pt x="177" y="21"/>
                  </a:lnTo>
                  <a:lnTo>
                    <a:pt x="175" y="19"/>
                  </a:lnTo>
                  <a:lnTo>
                    <a:pt x="173" y="18"/>
                  </a:lnTo>
                  <a:lnTo>
                    <a:pt x="169" y="19"/>
                  </a:lnTo>
                  <a:lnTo>
                    <a:pt x="159" y="19"/>
                  </a:lnTo>
                  <a:lnTo>
                    <a:pt x="157" y="16"/>
                  </a:lnTo>
                  <a:lnTo>
                    <a:pt x="150" y="14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50" y="14"/>
                  </a:lnTo>
                  <a:lnTo>
                    <a:pt x="148" y="21"/>
                  </a:lnTo>
                  <a:lnTo>
                    <a:pt x="140" y="18"/>
                  </a:lnTo>
                  <a:lnTo>
                    <a:pt x="127" y="18"/>
                  </a:lnTo>
                  <a:lnTo>
                    <a:pt x="130" y="16"/>
                  </a:lnTo>
                  <a:lnTo>
                    <a:pt x="121" y="14"/>
                  </a:lnTo>
                  <a:lnTo>
                    <a:pt x="109" y="8"/>
                  </a:lnTo>
                  <a:lnTo>
                    <a:pt x="105" y="10"/>
                  </a:lnTo>
                  <a:lnTo>
                    <a:pt x="105" y="8"/>
                  </a:lnTo>
                  <a:lnTo>
                    <a:pt x="100" y="10"/>
                  </a:lnTo>
                  <a:lnTo>
                    <a:pt x="98" y="8"/>
                  </a:lnTo>
                  <a:lnTo>
                    <a:pt x="88" y="14"/>
                  </a:lnTo>
                  <a:lnTo>
                    <a:pt x="88" y="10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65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3" y="8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0" y="27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0" name="Freeform 136"/>
            <p:cNvSpPr>
              <a:spLocks/>
            </p:cNvSpPr>
            <p:nvPr/>
          </p:nvSpPr>
          <p:spPr bwMode="auto">
            <a:xfrm>
              <a:off x="4773" y="3901"/>
              <a:ext cx="1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25" y="9"/>
                </a:cxn>
                <a:cxn ang="0">
                  <a:pos x="16" y="9"/>
                </a:cxn>
                <a:cxn ang="0">
                  <a:pos x="14" y="4"/>
                </a:cxn>
                <a:cxn ang="0">
                  <a:pos x="6" y="4"/>
                </a:cxn>
                <a:cxn ang="0">
                  <a:pos x="0" y="4"/>
                </a:cxn>
              </a:cxnLst>
              <a:rect l="0" t="0" r="r" b="b"/>
              <a:pathLst>
                <a:path w="25" h="9">
                  <a:moveTo>
                    <a:pt x="0" y="4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14" y="4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1" name="Freeform 137"/>
            <p:cNvSpPr>
              <a:spLocks/>
            </p:cNvSpPr>
            <p:nvPr/>
          </p:nvSpPr>
          <p:spPr bwMode="auto">
            <a:xfrm>
              <a:off x="4785" y="3906"/>
              <a:ext cx="7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0" y="2"/>
                </a:cxn>
              </a:cxnLst>
              <a:rect l="0" t="0" r="r" b="b"/>
              <a:pathLst>
                <a:path w="14" h="6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2" name="Freeform 138"/>
            <p:cNvSpPr>
              <a:spLocks/>
            </p:cNvSpPr>
            <p:nvPr/>
          </p:nvSpPr>
          <p:spPr bwMode="auto">
            <a:xfrm>
              <a:off x="4788" y="4008"/>
              <a:ext cx="8" cy="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5" y="6"/>
                </a:cxn>
                <a:cxn ang="0">
                  <a:pos x="8" y="6"/>
                </a:cxn>
                <a:cxn ang="0">
                  <a:pos x="0" y="4"/>
                </a:cxn>
              </a:cxnLst>
              <a:rect l="0" t="0" r="r" b="b"/>
              <a:pathLst>
                <a:path w="15" h="6">
                  <a:moveTo>
                    <a:pt x="0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6"/>
                  </a:lnTo>
                  <a:lnTo>
                    <a:pt x="8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3" name="Freeform 139"/>
            <p:cNvSpPr>
              <a:spLocks/>
            </p:cNvSpPr>
            <p:nvPr/>
          </p:nvSpPr>
          <p:spPr bwMode="auto">
            <a:xfrm>
              <a:off x="4803" y="3857"/>
              <a:ext cx="8" cy="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8" y="5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5" y="13"/>
                </a:cxn>
                <a:cxn ang="0">
                  <a:pos x="15" y="15"/>
                </a:cxn>
                <a:cxn ang="0">
                  <a:pos x="11" y="17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0" y="15"/>
                </a:cxn>
              </a:cxnLst>
              <a:rect l="0" t="0" r="r" b="b"/>
              <a:pathLst>
                <a:path w="15" h="17">
                  <a:moveTo>
                    <a:pt x="0" y="15"/>
                  </a:moveTo>
                  <a:lnTo>
                    <a:pt x="8" y="2"/>
                  </a:lnTo>
                  <a:lnTo>
                    <a:pt x="9" y="0"/>
                  </a:lnTo>
                  <a:lnTo>
                    <a:pt x="8" y="5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4" name="Freeform 140"/>
            <p:cNvSpPr>
              <a:spLocks/>
            </p:cNvSpPr>
            <p:nvPr/>
          </p:nvSpPr>
          <p:spPr bwMode="auto">
            <a:xfrm>
              <a:off x="4686" y="3846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2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5" name="Freeform 141"/>
            <p:cNvSpPr>
              <a:spLocks/>
            </p:cNvSpPr>
            <p:nvPr/>
          </p:nvSpPr>
          <p:spPr bwMode="auto">
            <a:xfrm>
              <a:off x="4846" y="3828"/>
              <a:ext cx="13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5" y="2"/>
                </a:cxn>
                <a:cxn ang="0">
                  <a:pos x="27" y="8"/>
                </a:cxn>
                <a:cxn ang="0">
                  <a:pos x="12" y="14"/>
                </a:cxn>
                <a:cxn ang="0">
                  <a:pos x="4" y="14"/>
                </a:cxn>
                <a:cxn ang="0">
                  <a:pos x="0" y="6"/>
                </a:cxn>
              </a:cxnLst>
              <a:rect l="0" t="0" r="r" b="b"/>
              <a:pathLst>
                <a:path w="27" h="14">
                  <a:moveTo>
                    <a:pt x="0" y="6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5" y="2"/>
                  </a:lnTo>
                  <a:lnTo>
                    <a:pt x="27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6" name="Freeform 142"/>
            <p:cNvSpPr>
              <a:spLocks/>
            </p:cNvSpPr>
            <p:nvPr/>
          </p:nvSpPr>
          <p:spPr bwMode="auto">
            <a:xfrm>
              <a:off x="4769" y="3830"/>
              <a:ext cx="8" cy="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4" y="0"/>
                </a:cxn>
                <a:cxn ang="0">
                  <a:pos x="15" y="10"/>
                </a:cxn>
                <a:cxn ang="0">
                  <a:pos x="5" y="12"/>
                </a:cxn>
                <a:cxn ang="0">
                  <a:pos x="0" y="10"/>
                </a:cxn>
              </a:cxnLst>
              <a:rect l="0" t="0" r="r" b="b"/>
              <a:pathLst>
                <a:path w="15" h="12">
                  <a:moveTo>
                    <a:pt x="0" y="10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15" y="10"/>
                  </a:lnTo>
                  <a:lnTo>
                    <a:pt x="5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7" name="Freeform 143"/>
            <p:cNvSpPr>
              <a:spLocks/>
            </p:cNvSpPr>
            <p:nvPr/>
          </p:nvSpPr>
          <p:spPr bwMode="auto">
            <a:xfrm>
              <a:off x="4721" y="3810"/>
              <a:ext cx="14" cy="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9" y="4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7" y="15"/>
                </a:cxn>
                <a:cxn ang="0">
                  <a:pos x="0" y="13"/>
                </a:cxn>
              </a:cxnLst>
              <a:rect l="0" t="0" r="r" b="b"/>
              <a:pathLst>
                <a:path w="29" h="15">
                  <a:moveTo>
                    <a:pt x="0" y="13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9" y="4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7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8" name="Freeform 144"/>
            <p:cNvSpPr>
              <a:spLocks/>
            </p:cNvSpPr>
            <p:nvPr/>
          </p:nvSpPr>
          <p:spPr bwMode="auto">
            <a:xfrm>
              <a:off x="4730" y="3813"/>
              <a:ext cx="23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2"/>
                </a:cxn>
                <a:cxn ang="0">
                  <a:pos x="17" y="5"/>
                </a:cxn>
                <a:cxn ang="0">
                  <a:pos x="25" y="0"/>
                </a:cxn>
                <a:cxn ang="0">
                  <a:pos x="33" y="3"/>
                </a:cxn>
                <a:cxn ang="0">
                  <a:pos x="34" y="11"/>
                </a:cxn>
                <a:cxn ang="0">
                  <a:pos x="44" y="15"/>
                </a:cxn>
                <a:cxn ang="0">
                  <a:pos x="38" y="21"/>
                </a:cxn>
                <a:cxn ang="0">
                  <a:pos x="31" y="17"/>
                </a:cxn>
                <a:cxn ang="0">
                  <a:pos x="13" y="23"/>
                </a:cxn>
                <a:cxn ang="0">
                  <a:pos x="4" y="15"/>
                </a:cxn>
                <a:cxn ang="0">
                  <a:pos x="4" y="13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44" h="23">
                  <a:moveTo>
                    <a:pt x="0" y="7"/>
                  </a:moveTo>
                  <a:lnTo>
                    <a:pt x="6" y="2"/>
                  </a:lnTo>
                  <a:lnTo>
                    <a:pt x="17" y="5"/>
                  </a:lnTo>
                  <a:lnTo>
                    <a:pt x="25" y="0"/>
                  </a:lnTo>
                  <a:lnTo>
                    <a:pt x="33" y="3"/>
                  </a:lnTo>
                  <a:lnTo>
                    <a:pt x="34" y="11"/>
                  </a:lnTo>
                  <a:lnTo>
                    <a:pt x="44" y="15"/>
                  </a:lnTo>
                  <a:lnTo>
                    <a:pt x="38" y="21"/>
                  </a:lnTo>
                  <a:lnTo>
                    <a:pt x="31" y="17"/>
                  </a:lnTo>
                  <a:lnTo>
                    <a:pt x="13" y="23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9" name="Freeform 145"/>
            <p:cNvSpPr>
              <a:spLocks/>
            </p:cNvSpPr>
            <p:nvPr/>
          </p:nvSpPr>
          <p:spPr bwMode="auto">
            <a:xfrm>
              <a:off x="4928" y="3948"/>
              <a:ext cx="10" cy="1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10" y="32"/>
                </a:cxn>
                <a:cxn ang="0">
                  <a:pos x="20" y="9"/>
                </a:cxn>
                <a:cxn ang="0">
                  <a:pos x="14" y="0"/>
                </a:cxn>
                <a:cxn ang="0">
                  <a:pos x="2" y="15"/>
                </a:cxn>
                <a:cxn ang="0">
                  <a:pos x="4" y="23"/>
                </a:cxn>
                <a:cxn ang="0">
                  <a:pos x="0" y="25"/>
                </a:cxn>
              </a:cxnLst>
              <a:rect l="0" t="0" r="r" b="b"/>
              <a:pathLst>
                <a:path w="20" h="34">
                  <a:moveTo>
                    <a:pt x="0" y="25"/>
                  </a:moveTo>
                  <a:lnTo>
                    <a:pt x="2" y="32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0" y="9"/>
                  </a:lnTo>
                  <a:lnTo>
                    <a:pt x="14" y="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0" name="Freeform 146"/>
            <p:cNvSpPr>
              <a:spLocks/>
            </p:cNvSpPr>
            <p:nvPr/>
          </p:nvSpPr>
          <p:spPr bwMode="auto">
            <a:xfrm>
              <a:off x="5016" y="3946"/>
              <a:ext cx="48" cy="3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0"/>
                </a:cxn>
                <a:cxn ang="0">
                  <a:pos x="8" y="27"/>
                </a:cxn>
                <a:cxn ang="0">
                  <a:pos x="17" y="27"/>
                </a:cxn>
                <a:cxn ang="0">
                  <a:pos x="19" y="19"/>
                </a:cxn>
                <a:cxn ang="0">
                  <a:pos x="31" y="9"/>
                </a:cxn>
                <a:cxn ang="0">
                  <a:pos x="35" y="11"/>
                </a:cxn>
                <a:cxn ang="0">
                  <a:pos x="39" y="6"/>
                </a:cxn>
                <a:cxn ang="0">
                  <a:pos x="44" y="2"/>
                </a:cxn>
                <a:cxn ang="0">
                  <a:pos x="56" y="6"/>
                </a:cxn>
                <a:cxn ang="0">
                  <a:pos x="54" y="13"/>
                </a:cxn>
                <a:cxn ang="0">
                  <a:pos x="63" y="19"/>
                </a:cxn>
                <a:cxn ang="0">
                  <a:pos x="65" y="15"/>
                </a:cxn>
                <a:cxn ang="0">
                  <a:pos x="67" y="4"/>
                </a:cxn>
                <a:cxn ang="0">
                  <a:pos x="71" y="0"/>
                </a:cxn>
                <a:cxn ang="0">
                  <a:pos x="75" y="13"/>
                </a:cxn>
                <a:cxn ang="0">
                  <a:pos x="81" y="21"/>
                </a:cxn>
                <a:cxn ang="0">
                  <a:pos x="85" y="27"/>
                </a:cxn>
                <a:cxn ang="0">
                  <a:pos x="90" y="34"/>
                </a:cxn>
                <a:cxn ang="0">
                  <a:pos x="94" y="38"/>
                </a:cxn>
                <a:cxn ang="0">
                  <a:pos x="96" y="48"/>
                </a:cxn>
                <a:cxn ang="0">
                  <a:pos x="96" y="55"/>
                </a:cxn>
                <a:cxn ang="0">
                  <a:pos x="92" y="63"/>
                </a:cxn>
                <a:cxn ang="0">
                  <a:pos x="87" y="74"/>
                </a:cxn>
                <a:cxn ang="0">
                  <a:pos x="81" y="78"/>
                </a:cxn>
                <a:cxn ang="0">
                  <a:pos x="75" y="74"/>
                </a:cxn>
                <a:cxn ang="0">
                  <a:pos x="71" y="78"/>
                </a:cxn>
                <a:cxn ang="0">
                  <a:pos x="63" y="73"/>
                </a:cxn>
                <a:cxn ang="0">
                  <a:pos x="63" y="67"/>
                </a:cxn>
                <a:cxn ang="0">
                  <a:pos x="58" y="59"/>
                </a:cxn>
                <a:cxn ang="0">
                  <a:pos x="54" y="67"/>
                </a:cxn>
                <a:cxn ang="0">
                  <a:pos x="48" y="59"/>
                </a:cxn>
                <a:cxn ang="0">
                  <a:pos x="42" y="55"/>
                </a:cxn>
                <a:cxn ang="0">
                  <a:pos x="29" y="59"/>
                </a:cxn>
                <a:cxn ang="0">
                  <a:pos x="23" y="63"/>
                </a:cxn>
                <a:cxn ang="0">
                  <a:pos x="15" y="63"/>
                </a:cxn>
                <a:cxn ang="0">
                  <a:pos x="8" y="67"/>
                </a:cxn>
                <a:cxn ang="0">
                  <a:pos x="2" y="63"/>
                </a:cxn>
                <a:cxn ang="0">
                  <a:pos x="2" y="55"/>
                </a:cxn>
                <a:cxn ang="0">
                  <a:pos x="0" y="40"/>
                </a:cxn>
              </a:cxnLst>
              <a:rect l="0" t="0" r="r" b="b"/>
              <a:pathLst>
                <a:path w="96" h="78">
                  <a:moveTo>
                    <a:pt x="0" y="40"/>
                  </a:moveTo>
                  <a:lnTo>
                    <a:pt x="0" y="30"/>
                  </a:lnTo>
                  <a:lnTo>
                    <a:pt x="8" y="27"/>
                  </a:lnTo>
                  <a:lnTo>
                    <a:pt x="17" y="27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35" y="11"/>
                  </a:lnTo>
                  <a:lnTo>
                    <a:pt x="39" y="6"/>
                  </a:lnTo>
                  <a:lnTo>
                    <a:pt x="44" y="2"/>
                  </a:lnTo>
                  <a:lnTo>
                    <a:pt x="56" y="6"/>
                  </a:lnTo>
                  <a:lnTo>
                    <a:pt x="54" y="13"/>
                  </a:lnTo>
                  <a:lnTo>
                    <a:pt x="63" y="19"/>
                  </a:lnTo>
                  <a:lnTo>
                    <a:pt x="65" y="15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5" y="13"/>
                  </a:lnTo>
                  <a:lnTo>
                    <a:pt x="81" y="21"/>
                  </a:lnTo>
                  <a:lnTo>
                    <a:pt x="85" y="27"/>
                  </a:lnTo>
                  <a:lnTo>
                    <a:pt x="90" y="34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55"/>
                  </a:lnTo>
                  <a:lnTo>
                    <a:pt x="92" y="63"/>
                  </a:lnTo>
                  <a:lnTo>
                    <a:pt x="87" y="74"/>
                  </a:lnTo>
                  <a:lnTo>
                    <a:pt x="81" y="78"/>
                  </a:lnTo>
                  <a:lnTo>
                    <a:pt x="75" y="74"/>
                  </a:lnTo>
                  <a:lnTo>
                    <a:pt x="71" y="78"/>
                  </a:lnTo>
                  <a:lnTo>
                    <a:pt x="63" y="73"/>
                  </a:lnTo>
                  <a:lnTo>
                    <a:pt x="63" y="67"/>
                  </a:lnTo>
                  <a:lnTo>
                    <a:pt x="58" y="59"/>
                  </a:lnTo>
                  <a:lnTo>
                    <a:pt x="54" y="67"/>
                  </a:lnTo>
                  <a:lnTo>
                    <a:pt x="48" y="59"/>
                  </a:lnTo>
                  <a:lnTo>
                    <a:pt x="42" y="55"/>
                  </a:lnTo>
                  <a:lnTo>
                    <a:pt x="29" y="59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8" y="67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1" name="Freeform 147"/>
            <p:cNvSpPr>
              <a:spLocks/>
            </p:cNvSpPr>
            <p:nvPr/>
          </p:nvSpPr>
          <p:spPr bwMode="auto">
            <a:xfrm>
              <a:off x="5053" y="3988"/>
              <a:ext cx="4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6" y="10"/>
                </a:cxn>
                <a:cxn ang="0">
                  <a:pos x="0" y="2"/>
                </a:cxn>
              </a:cxnLst>
              <a:rect l="0" t="0" r="r" b="b"/>
              <a:pathLst>
                <a:path w="8" h="10">
                  <a:moveTo>
                    <a:pt x="0" y="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6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2" name="Freeform 148"/>
            <p:cNvSpPr>
              <a:spLocks/>
            </p:cNvSpPr>
            <p:nvPr/>
          </p:nvSpPr>
          <p:spPr bwMode="auto">
            <a:xfrm>
              <a:off x="5080" y="3988"/>
              <a:ext cx="9" cy="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0"/>
                </a:cxn>
                <a:cxn ang="0">
                  <a:pos x="9" y="6"/>
                </a:cxn>
                <a:cxn ang="0">
                  <a:pos x="15" y="0"/>
                </a:cxn>
                <a:cxn ang="0">
                  <a:pos x="19" y="4"/>
                </a:cxn>
                <a:cxn ang="0">
                  <a:pos x="15" y="10"/>
                </a:cxn>
                <a:cxn ang="0">
                  <a:pos x="11" y="10"/>
                </a:cxn>
                <a:cxn ang="0">
                  <a:pos x="6" y="17"/>
                </a:cxn>
                <a:cxn ang="0">
                  <a:pos x="0" y="15"/>
                </a:cxn>
              </a:cxnLst>
              <a:rect l="0" t="0" r="r" b="b"/>
              <a:pathLst>
                <a:path w="19" h="17">
                  <a:moveTo>
                    <a:pt x="0" y="15"/>
                  </a:moveTo>
                  <a:lnTo>
                    <a:pt x="4" y="10"/>
                  </a:lnTo>
                  <a:lnTo>
                    <a:pt x="9" y="6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6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3" name="Freeform 149"/>
            <p:cNvSpPr>
              <a:spLocks/>
            </p:cNvSpPr>
            <p:nvPr/>
          </p:nvSpPr>
          <p:spPr bwMode="auto">
            <a:xfrm>
              <a:off x="5088" y="3978"/>
              <a:ext cx="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4" y="9"/>
                </a:cxn>
                <a:cxn ang="0">
                  <a:pos x="12" y="13"/>
                </a:cxn>
                <a:cxn ang="0">
                  <a:pos x="8" y="21"/>
                </a:cxn>
                <a:cxn ang="0">
                  <a:pos x="2" y="13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4" h="21">
                  <a:moveTo>
                    <a:pt x="0" y="0"/>
                  </a:moveTo>
                  <a:lnTo>
                    <a:pt x="8" y="8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8" y="21"/>
                  </a:lnTo>
                  <a:lnTo>
                    <a:pt x="2" y="13"/>
                  </a:lnTo>
                  <a:lnTo>
                    <a:pt x="4" y="9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4" name="Freeform 150"/>
            <p:cNvSpPr>
              <a:spLocks/>
            </p:cNvSpPr>
            <p:nvPr/>
          </p:nvSpPr>
          <p:spPr bwMode="auto">
            <a:xfrm>
              <a:off x="4854" y="3881"/>
              <a:ext cx="85" cy="97"/>
            </a:xfrm>
            <a:custGeom>
              <a:avLst/>
              <a:gdLst/>
              <a:ahLst/>
              <a:cxnLst>
                <a:cxn ang="0">
                  <a:pos x="5" y="70"/>
                </a:cxn>
                <a:cxn ang="0">
                  <a:pos x="7" y="74"/>
                </a:cxn>
                <a:cxn ang="0">
                  <a:pos x="11" y="78"/>
                </a:cxn>
                <a:cxn ang="0">
                  <a:pos x="15" y="84"/>
                </a:cxn>
                <a:cxn ang="0">
                  <a:pos x="25" y="92"/>
                </a:cxn>
                <a:cxn ang="0">
                  <a:pos x="38" y="90"/>
                </a:cxn>
                <a:cxn ang="0">
                  <a:pos x="53" y="86"/>
                </a:cxn>
                <a:cxn ang="0">
                  <a:pos x="59" y="92"/>
                </a:cxn>
                <a:cxn ang="0">
                  <a:pos x="63" y="90"/>
                </a:cxn>
                <a:cxn ang="0">
                  <a:pos x="65" y="103"/>
                </a:cxn>
                <a:cxn ang="0">
                  <a:pos x="73" y="116"/>
                </a:cxn>
                <a:cxn ang="0">
                  <a:pos x="76" y="130"/>
                </a:cxn>
                <a:cxn ang="0">
                  <a:pos x="73" y="149"/>
                </a:cxn>
                <a:cxn ang="0">
                  <a:pos x="78" y="160"/>
                </a:cxn>
                <a:cxn ang="0">
                  <a:pos x="80" y="174"/>
                </a:cxn>
                <a:cxn ang="0">
                  <a:pos x="86" y="195"/>
                </a:cxn>
                <a:cxn ang="0">
                  <a:pos x="109" y="193"/>
                </a:cxn>
                <a:cxn ang="0">
                  <a:pos x="122" y="178"/>
                </a:cxn>
                <a:cxn ang="0">
                  <a:pos x="124" y="168"/>
                </a:cxn>
                <a:cxn ang="0">
                  <a:pos x="130" y="164"/>
                </a:cxn>
                <a:cxn ang="0">
                  <a:pos x="128" y="157"/>
                </a:cxn>
                <a:cxn ang="0">
                  <a:pos x="142" y="143"/>
                </a:cxn>
                <a:cxn ang="0">
                  <a:pos x="142" y="130"/>
                </a:cxn>
                <a:cxn ang="0">
                  <a:pos x="138" y="118"/>
                </a:cxn>
                <a:cxn ang="0">
                  <a:pos x="145" y="107"/>
                </a:cxn>
                <a:cxn ang="0">
                  <a:pos x="161" y="92"/>
                </a:cxn>
                <a:cxn ang="0">
                  <a:pos x="169" y="76"/>
                </a:cxn>
                <a:cxn ang="0">
                  <a:pos x="167" y="70"/>
                </a:cxn>
                <a:cxn ang="0">
                  <a:pos x="153" y="74"/>
                </a:cxn>
                <a:cxn ang="0">
                  <a:pos x="149" y="67"/>
                </a:cxn>
                <a:cxn ang="0">
                  <a:pos x="142" y="61"/>
                </a:cxn>
                <a:cxn ang="0">
                  <a:pos x="138" y="55"/>
                </a:cxn>
                <a:cxn ang="0">
                  <a:pos x="130" y="40"/>
                </a:cxn>
                <a:cxn ang="0">
                  <a:pos x="121" y="21"/>
                </a:cxn>
                <a:cxn ang="0">
                  <a:pos x="119" y="17"/>
                </a:cxn>
                <a:cxn ang="0">
                  <a:pos x="113" y="19"/>
                </a:cxn>
                <a:cxn ang="0">
                  <a:pos x="105" y="17"/>
                </a:cxn>
                <a:cxn ang="0">
                  <a:pos x="92" y="15"/>
                </a:cxn>
                <a:cxn ang="0">
                  <a:pos x="90" y="21"/>
                </a:cxn>
                <a:cxn ang="0">
                  <a:pos x="80" y="13"/>
                </a:cxn>
                <a:cxn ang="0">
                  <a:pos x="67" y="9"/>
                </a:cxn>
                <a:cxn ang="0">
                  <a:pos x="69" y="0"/>
                </a:cxn>
                <a:cxn ang="0">
                  <a:pos x="65" y="2"/>
                </a:cxn>
                <a:cxn ang="0">
                  <a:pos x="48" y="3"/>
                </a:cxn>
                <a:cxn ang="0">
                  <a:pos x="38" y="7"/>
                </a:cxn>
                <a:cxn ang="0">
                  <a:pos x="28" y="3"/>
                </a:cxn>
                <a:cxn ang="0">
                  <a:pos x="21" y="13"/>
                </a:cxn>
                <a:cxn ang="0">
                  <a:pos x="17" y="23"/>
                </a:cxn>
                <a:cxn ang="0">
                  <a:pos x="11" y="26"/>
                </a:cxn>
                <a:cxn ang="0">
                  <a:pos x="2" y="46"/>
                </a:cxn>
                <a:cxn ang="0">
                  <a:pos x="3" y="51"/>
                </a:cxn>
                <a:cxn ang="0">
                  <a:pos x="0" y="63"/>
                </a:cxn>
                <a:cxn ang="0">
                  <a:pos x="5" y="70"/>
                </a:cxn>
              </a:cxnLst>
              <a:rect l="0" t="0" r="r" b="b"/>
              <a:pathLst>
                <a:path w="169" h="195">
                  <a:moveTo>
                    <a:pt x="5" y="70"/>
                  </a:moveTo>
                  <a:lnTo>
                    <a:pt x="7" y="74"/>
                  </a:lnTo>
                  <a:lnTo>
                    <a:pt x="11" y="78"/>
                  </a:lnTo>
                  <a:lnTo>
                    <a:pt x="15" y="84"/>
                  </a:lnTo>
                  <a:lnTo>
                    <a:pt x="25" y="92"/>
                  </a:lnTo>
                  <a:lnTo>
                    <a:pt x="38" y="90"/>
                  </a:lnTo>
                  <a:lnTo>
                    <a:pt x="53" y="86"/>
                  </a:lnTo>
                  <a:lnTo>
                    <a:pt x="59" y="92"/>
                  </a:lnTo>
                  <a:lnTo>
                    <a:pt x="63" y="90"/>
                  </a:lnTo>
                  <a:lnTo>
                    <a:pt x="65" y="103"/>
                  </a:lnTo>
                  <a:lnTo>
                    <a:pt x="73" y="116"/>
                  </a:lnTo>
                  <a:lnTo>
                    <a:pt x="76" y="130"/>
                  </a:lnTo>
                  <a:lnTo>
                    <a:pt x="73" y="149"/>
                  </a:lnTo>
                  <a:lnTo>
                    <a:pt x="78" y="160"/>
                  </a:lnTo>
                  <a:lnTo>
                    <a:pt x="80" y="174"/>
                  </a:lnTo>
                  <a:lnTo>
                    <a:pt x="86" y="195"/>
                  </a:lnTo>
                  <a:lnTo>
                    <a:pt x="109" y="193"/>
                  </a:lnTo>
                  <a:lnTo>
                    <a:pt x="122" y="178"/>
                  </a:lnTo>
                  <a:lnTo>
                    <a:pt x="124" y="168"/>
                  </a:lnTo>
                  <a:lnTo>
                    <a:pt x="130" y="164"/>
                  </a:lnTo>
                  <a:lnTo>
                    <a:pt x="128" y="157"/>
                  </a:lnTo>
                  <a:lnTo>
                    <a:pt x="142" y="143"/>
                  </a:lnTo>
                  <a:lnTo>
                    <a:pt x="142" y="130"/>
                  </a:lnTo>
                  <a:lnTo>
                    <a:pt x="138" y="118"/>
                  </a:lnTo>
                  <a:lnTo>
                    <a:pt x="145" y="107"/>
                  </a:lnTo>
                  <a:lnTo>
                    <a:pt x="161" y="92"/>
                  </a:lnTo>
                  <a:lnTo>
                    <a:pt x="169" y="76"/>
                  </a:lnTo>
                  <a:lnTo>
                    <a:pt x="167" y="70"/>
                  </a:lnTo>
                  <a:lnTo>
                    <a:pt x="153" y="74"/>
                  </a:lnTo>
                  <a:lnTo>
                    <a:pt x="149" y="67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0" y="40"/>
                  </a:lnTo>
                  <a:lnTo>
                    <a:pt x="121" y="21"/>
                  </a:lnTo>
                  <a:lnTo>
                    <a:pt x="119" y="17"/>
                  </a:lnTo>
                  <a:lnTo>
                    <a:pt x="113" y="19"/>
                  </a:lnTo>
                  <a:lnTo>
                    <a:pt x="105" y="17"/>
                  </a:lnTo>
                  <a:lnTo>
                    <a:pt x="92" y="15"/>
                  </a:lnTo>
                  <a:lnTo>
                    <a:pt x="90" y="21"/>
                  </a:lnTo>
                  <a:lnTo>
                    <a:pt x="80" y="13"/>
                  </a:lnTo>
                  <a:lnTo>
                    <a:pt x="67" y="9"/>
                  </a:lnTo>
                  <a:lnTo>
                    <a:pt x="69" y="0"/>
                  </a:lnTo>
                  <a:lnTo>
                    <a:pt x="65" y="2"/>
                  </a:lnTo>
                  <a:lnTo>
                    <a:pt x="48" y="3"/>
                  </a:lnTo>
                  <a:lnTo>
                    <a:pt x="38" y="7"/>
                  </a:lnTo>
                  <a:lnTo>
                    <a:pt x="28" y="3"/>
                  </a:lnTo>
                  <a:lnTo>
                    <a:pt x="21" y="13"/>
                  </a:lnTo>
                  <a:lnTo>
                    <a:pt x="17" y="23"/>
                  </a:lnTo>
                  <a:lnTo>
                    <a:pt x="11" y="26"/>
                  </a:lnTo>
                  <a:lnTo>
                    <a:pt x="2" y="46"/>
                  </a:lnTo>
                  <a:lnTo>
                    <a:pt x="3" y="51"/>
                  </a:lnTo>
                  <a:lnTo>
                    <a:pt x="0" y="63"/>
                  </a:lnTo>
                  <a:lnTo>
                    <a:pt x="5" y="7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5" name="Freeform 151"/>
            <p:cNvSpPr>
              <a:spLocks/>
            </p:cNvSpPr>
            <p:nvPr/>
          </p:nvSpPr>
          <p:spPr bwMode="auto">
            <a:xfrm>
              <a:off x="5036" y="3933"/>
              <a:ext cx="25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18" y="13"/>
                </a:cxn>
                <a:cxn ang="0">
                  <a:pos x="18" y="21"/>
                </a:cxn>
                <a:cxn ang="0">
                  <a:pos x="31" y="23"/>
                </a:cxn>
                <a:cxn ang="0">
                  <a:pos x="35" y="17"/>
                </a:cxn>
                <a:cxn ang="0">
                  <a:pos x="50" y="27"/>
                </a:cxn>
                <a:cxn ang="0">
                  <a:pos x="43" y="15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50" h="27">
                  <a:moveTo>
                    <a:pt x="0" y="4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18" y="13"/>
                  </a:lnTo>
                  <a:lnTo>
                    <a:pt x="18" y="21"/>
                  </a:lnTo>
                  <a:lnTo>
                    <a:pt x="31" y="23"/>
                  </a:lnTo>
                  <a:lnTo>
                    <a:pt x="35" y="17"/>
                  </a:lnTo>
                  <a:lnTo>
                    <a:pt x="50" y="27"/>
                  </a:lnTo>
                  <a:lnTo>
                    <a:pt x="43" y="15"/>
                  </a:lnTo>
                  <a:lnTo>
                    <a:pt x="18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6" name="Freeform 152"/>
            <p:cNvSpPr>
              <a:spLocks/>
            </p:cNvSpPr>
            <p:nvPr/>
          </p:nvSpPr>
          <p:spPr bwMode="auto">
            <a:xfrm>
              <a:off x="5025" y="3919"/>
              <a:ext cx="6" cy="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4"/>
                </a:cxn>
                <a:cxn ang="0">
                  <a:pos x="0" y="8"/>
                </a:cxn>
              </a:cxnLst>
              <a:rect l="0" t="0" r="r" b="b"/>
              <a:pathLst>
                <a:path w="12" h="12">
                  <a:moveTo>
                    <a:pt x="0" y="8"/>
                  </a:moveTo>
                  <a:lnTo>
                    <a:pt x="2" y="2"/>
                  </a:lnTo>
                  <a:lnTo>
                    <a:pt x="8" y="0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7" name="Freeform 153"/>
            <p:cNvSpPr>
              <a:spLocks/>
            </p:cNvSpPr>
            <p:nvPr/>
          </p:nvSpPr>
          <p:spPr bwMode="auto">
            <a:xfrm>
              <a:off x="5023" y="3907"/>
              <a:ext cx="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8" y="18"/>
                </a:cxn>
                <a:cxn ang="0">
                  <a:pos x="2" y="16"/>
                </a:cxn>
                <a:cxn ang="0">
                  <a:pos x="0" y="8"/>
                </a:cxn>
              </a:cxnLst>
              <a:rect l="0" t="0" r="r" b="b"/>
              <a:pathLst>
                <a:path w="8" h="18">
                  <a:moveTo>
                    <a:pt x="0" y="8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8" y="18"/>
                  </a:lnTo>
                  <a:lnTo>
                    <a:pt x="2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8" name="Freeform 154"/>
            <p:cNvSpPr>
              <a:spLocks/>
            </p:cNvSpPr>
            <p:nvPr/>
          </p:nvSpPr>
          <p:spPr bwMode="auto">
            <a:xfrm>
              <a:off x="5021" y="3930"/>
              <a:ext cx="8" cy="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9"/>
                </a:cxn>
                <a:cxn ang="0">
                  <a:pos x="5" y="19"/>
                </a:cxn>
                <a:cxn ang="0">
                  <a:pos x="9" y="17"/>
                </a:cxn>
                <a:cxn ang="0">
                  <a:pos x="5" y="10"/>
                </a:cxn>
                <a:cxn ang="0">
                  <a:pos x="13" y="4"/>
                </a:cxn>
                <a:cxn ang="0">
                  <a:pos x="1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12"/>
                </a:cxn>
              </a:cxnLst>
              <a:rect l="0" t="0" r="r" b="b"/>
              <a:pathLst>
                <a:path w="15" h="19">
                  <a:moveTo>
                    <a:pt x="0" y="12"/>
                  </a:moveTo>
                  <a:lnTo>
                    <a:pt x="2" y="19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5" y="10"/>
                  </a:lnTo>
                  <a:lnTo>
                    <a:pt x="13" y="4"/>
                  </a:lnTo>
                  <a:lnTo>
                    <a:pt x="1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9" name="Freeform 155"/>
            <p:cNvSpPr>
              <a:spLocks/>
            </p:cNvSpPr>
            <p:nvPr/>
          </p:nvSpPr>
          <p:spPr bwMode="auto">
            <a:xfrm>
              <a:off x="5009" y="3923"/>
              <a:ext cx="12" cy="1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" y="13"/>
                </a:cxn>
                <a:cxn ang="0">
                  <a:pos x="21" y="0"/>
                </a:cxn>
                <a:cxn ang="0">
                  <a:pos x="25" y="6"/>
                </a:cxn>
                <a:cxn ang="0">
                  <a:pos x="21" y="8"/>
                </a:cxn>
                <a:cxn ang="0">
                  <a:pos x="25" y="15"/>
                </a:cxn>
                <a:cxn ang="0">
                  <a:pos x="15" y="30"/>
                </a:cxn>
                <a:cxn ang="0">
                  <a:pos x="4" y="25"/>
                </a:cxn>
                <a:cxn ang="0">
                  <a:pos x="0" y="17"/>
                </a:cxn>
              </a:cxnLst>
              <a:rect l="0" t="0" r="r" b="b"/>
              <a:pathLst>
                <a:path w="25" h="30">
                  <a:moveTo>
                    <a:pt x="0" y="17"/>
                  </a:moveTo>
                  <a:lnTo>
                    <a:pt x="4" y="13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21" y="8"/>
                  </a:lnTo>
                  <a:lnTo>
                    <a:pt x="25" y="15"/>
                  </a:lnTo>
                  <a:lnTo>
                    <a:pt x="15" y="30"/>
                  </a:lnTo>
                  <a:lnTo>
                    <a:pt x="4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0" name="Freeform 156"/>
            <p:cNvSpPr>
              <a:spLocks/>
            </p:cNvSpPr>
            <p:nvPr/>
          </p:nvSpPr>
          <p:spPr bwMode="auto">
            <a:xfrm>
              <a:off x="5005" y="3940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7" y="0"/>
                </a:cxn>
                <a:cxn ang="0">
                  <a:pos x="21" y="4"/>
                </a:cxn>
                <a:cxn ang="0">
                  <a:pos x="21" y="8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1" name="Freeform 157"/>
            <p:cNvSpPr>
              <a:spLocks/>
            </p:cNvSpPr>
            <p:nvPr/>
          </p:nvSpPr>
          <p:spPr bwMode="auto">
            <a:xfrm>
              <a:off x="4993" y="3925"/>
              <a:ext cx="1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7" y="11"/>
                </a:cxn>
                <a:cxn ang="0">
                  <a:pos x="21" y="15"/>
                </a:cxn>
                <a:cxn ang="0">
                  <a:pos x="27" y="23"/>
                </a:cxn>
                <a:cxn ang="0">
                  <a:pos x="23" y="28"/>
                </a:cxn>
                <a:cxn ang="0">
                  <a:pos x="17" y="26"/>
                </a:cxn>
                <a:cxn ang="0">
                  <a:pos x="10" y="9"/>
                </a:cxn>
                <a:cxn ang="0">
                  <a:pos x="0" y="0"/>
                </a:cxn>
              </a:cxnLst>
              <a:rect l="0" t="0" r="r" b="b"/>
              <a:pathLst>
                <a:path w="27" h="28">
                  <a:moveTo>
                    <a:pt x="0" y="0"/>
                  </a:moveTo>
                  <a:lnTo>
                    <a:pt x="6" y="2"/>
                  </a:lnTo>
                  <a:lnTo>
                    <a:pt x="17" y="11"/>
                  </a:lnTo>
                  <a:lnTo>
                    <a:pt x="21" y="15"/>
                  </a:lnTo>
                  <a:lnTo>
                    <a:pt x="27" y="23"/>
                  </a:lnTo>
                  <a:lnTo>
                    <a:pt x="23" y="28"/>
                  </a:lnTo>
                  <a:lnTo>
                    <a:pt x="17" y="26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2" name="Freeform 158"/>
            <p:cNvSpPr>
              <a:spLocks/>
            </p:cNvSpPr>
            <p:nvPr/>
          </p:nvSpPr>
          <p:spPr bwMode="auto">
            <a:xfrm>
              <a:off x="5047" y="3868"/>
              <a:ext cx="7" cy="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8" y="11"/>
                </a:cxn>
                <a:cxn ang="0">
                  <a:pos x="14" y="5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0" y="9"/>
                </a:cxn>
              </a:cxnLst>
              <a:rect l="0" t="0" r="r" b="b"/>
              <a:pathLst>
                <a:path w="14" h="11">
                  <a:moveTo>
                    <a:pt x="0" y="9"/>
                  </a:moveTo>
                  <a:lnTo>
                    <a:pt x="2" y="9"/>
                  </a:lnTo>
                  <a:lnTo>
                    <a:pt x="8" y="11"/>
                  </a:lnTo>
                  <a:lnTo>
                    <a:pt x="14" y="5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3" name="Freeform 159"/>
            <p:cNvSpPr>
              <a:spLocks/>
            </p:cNvSpPr>
            <p:nvPr/>
          </p:nvSpPr>
          <p:spPr bwMode="auto">
            <a:xfrm>
              <a:off x="5049" y="3853"/>
              <a:ext cx="4" cy="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7"/>
                </a:cxn>
                <a:cxn ang="0">
                  <a:pos x="8" y="19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8" h="27">
                  <a:moveTo>
                    <a:pt x="0" y="6"/>
                  </a:moveTo>
                  <a:lnTo>
                    <a:pt x="0" y="27"/>
                  </a:lnTo>
                  <a:lnTo>
                    <a:pt x="8" y="19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4" name="Freeform 160"/>
            <p:cNvSpPr>
              <a:spLocks/>
            </p:cNvSpPr>
            <p:nvPr/>
          </p:nvSpPr>
          <p:spPr bwMode="auto">
            <a:xfrm>
              <a:off x="5036" y="3874"/>
              <a:ext cx="13" cy="1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19"/>
                </a:cxn>
                <a:cxn ang="0">
                  <a:pos x="14" y="19"/>
                </a:cxn>
                <a:cxn ang="0">
                  <a:pos x="16" y="14"/>
                </a:cxn>
                <a:cxn ang="0">
                  <a:pos x="23" y="8"/>
                </a:cxn>
                <a:cxn ang="0">
                  <a:pos x="27" y="0"/>
                </a:cxn>
                <a:cxn ang="0">
                  <a:pos x="27" y="8"/>
                </a:cxn>
                <a:cxn ang="0">
                  <a:pos x="25" y="21"/>
                </a:cxn>
                <a:cxn ang="0">
                  <a:pos x="16" y="23"/>
                </a:cxn>
                <a:cxn ang="0">
                  <a:pos x="10" y="21"/>
                </a:cxn>
                <a:cxn ang="0">
                  <a:pos x="0" y="23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lnTo>
                    <a:pt x="6" y="19"/>
                  </a:lnTo>
                  <a:lnTo>
                    <a:pt x="14" y="19"/>
                  </a:lnTo>
                  <a:lnTo>
                    <a:pt x="16" y="14"/>
                  </a:lnTo>
                  <a:lnTo>
                    <a:pt x="23" y="8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5" y="21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5" name="Freeform 161"/>
            <p:cNvSpPr>
              <a:spLocks/>
            </p:cNvSpPr>
            <p:nvPr/>
          </p:nvSpPr>
          <p:spPr bwMode="auto">
            <a:xfrm>
              <a:off x="4973" y="3919"/>
              <a:ext cx="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6" name="Freeform 162"/>
            <p:cNvSpPr>
              <a:spLocks/>
            </p:cNvSpPr>
            <p:nvPr/>
          </p:nvSpPr>
          <p:spPr bwMode="auto">
            <a:xfrm>
              <a:off x="4889" y="3795"/>
              <a:ext cx="12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5" y="12"/>
                </a:cxn>
                <a:cxn ang="0">
                  <a:pos x="13" y="8"/>
                </a:cxn>
                <a:cxn ang="0">
                  <a:pos x="7" y="12"/>
                </a:cxn>
                <a:cxn ang="0">
                  <a:pos x="13" y="16"/>
                </a:cxn>
                <a:cxn ang="0">
                  <a:pos x="7" y="16"/>
                </a:cxn>
                <a:cxn ang="0">
                  <a:pos x="15" y="19"/>
                </a:cxn>
                <a:cxn ang="0">
                  <a:pos x="25" y="8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9" y="2"/>
                </a:cxn>
                <a:cxn ang="0">
                  <a:pos x="0" y="2"/>
                </a:cxn>
              </a:cxnLst>
              <a:rect l="0" t="0" r="r" b="b"/>
              <a:pathLst>
                <a:path w="25" h="19">
                  <a:moveTo>
                    <a:pt x="0" y="2"/>
                  </a:moveTo>
                  <a:lnTo>
                    <a:pt x="0" y="6"/>
                  </a:lnTo>
                  <a:lnTo>
                    <a:pt x="5" y="12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15" y="19"/>
                  </a:lnTo>
                  <a:lnTo>
                    <a:pt x="25" y="8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7" name="Freeform 163"/>
            <p:cNvSpPr>
              <a:spLocks/>
            </p:cNvSpPr>
            <p:nvPr/>
          </p:nvSpPr>
          <p:spPr bwMode="auto">
            <a:xfrm>
              <a:off x="4897" y="3794"/>
              <a:ext cx="1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6"/>
                </a:cxn>
                <a:cxn ang="0">
                  <a:pos x="13" y="8"/>
                </a:cxn>
                <a:cxn ang="0">
                  <a:pos x="23" y="4"/>
                </a:cxn>
                <a:cxn ang="0">
                  <a:pos x="17" y="0"/>
                </a:cxn>
                <a:cxn ang="0">
                  <a:pos x="11" y="4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23" h="8">
                  <a:moveTo>
                    <a:pt x="0" y="4"/>
                  </a:moveTo>
                  <a:lnTo>
                    <a:pt x="6" y="6"/>
                  </a:lnTo>
                  <a:lnTo>
                    <a:pt x="13" y="8"/>
                  </a:lnTo>
                  <a:lnTo>
                    <a:pt x="23" y="4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8" name="Freeform 164"/>
            <p:cNvSpPr>
              <a:spLocks/>
            </p:cNvSpPr>
            <p:nvPr/>
          </p:nvSpPr>
          <p:spPr bwMode="auto">
            <a:xfrm>
              <a:off x="4901" y="3800"/>
              <a:ext cx="5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4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9" name="Freeform 165"/>
            <p:cNvSpPr>
              <a:spLocks/>
            </p:cNvSpPr>
            <p:nvPr/>
          </p:nvSpPr>
          <p:spPr bwMode="auto">
            <a:xfrm>
              <a:off x="4939" y="3814"/>
              <a:ext cx="7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5"/>
                </a:cxn>
                <a:cxn ang="0">
                  <a:pos x="5" y="9"/>
                </a:cxn>
                <a:cxn ang="0">
                  <a:pos x="15" y="9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5" h="9">
                  <a:moveTo>
                    <a:pt x="0" y="5"/>
                  </a:moveTo>
                  <a:lnTo>
                    <a:pt x="5" y="5"/>
                  </a:lnTo>
                  <a:lnTo>
                    <a:pt x="5" y="9"/>
                  </a:lnTo>
                  <a:lnTo>
                    <a:pt x="15" y="9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0" name="Freeform 166"/>
            <p:cNvSpPr>
              <a:spLocks/>
            </p:cNvSpPr>
            <p:nvPr/>
          </p:nvSpPr>
          <p:spPr bwMode="auto">
            <a:xfrm>
              <a:off x="4942" y="3802"/>
              <a:ext cx="17" cy="1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8" y="21"/>
                </a:cxn>
                <a:cxn ang="0">
                  <a:pos x="18" y="11"/>
                </a:cxn>
                <a:cxn ang="0">
                  <a:pos x="35" y="5"/>
                </a:cxn>
                <a:cxn ang="0">
                  <a:pos x="33" y="0"/>
                </a:cxn>
                <a:cxn ang="0">
                  <a:pos x="18" y="5"/>
                </a:cxn>
                <a:cxn ang="0">
                  <a:pos x="4" y="11"/>
                </a:cxn>
                <a:cxn ang="0">
                  <a:pos x="0" y="19"/>
                </a:cxn>
              </a:cxnLst>
              <a:rect l="0" t="0" r="r" b="b"/>
              <a:pathLst>
                <a:path w="35" h="21">
                  <a:moveTo>
                    <a:pt x="0" y="19"/>
                  </a:moveTo>
                  <a:lnTo>
                    <a:pt x="8" y="21"/>
                  </a:lnTo>
                  <a:lnTo>
                    <a:pt x="18" y="11"/>
                  </a:lnTo>
                  <a:lnTo>
                    <a:pt x="35" y="5"/>
                  </a:lnTo>
                  <a:lnTo>
                    <a:pt x="33" y="0"/>
                  </a:lnTo>
                  <a:lnTo>
                    <a:pt x="18" y="5"/>
                  </a:lnTo>
                  <a:lnTo>
                    <a:pt x="4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1" name="Freeform 167"/>
            <p:cNvSpPr>
              <a:spLocks/>
            </p:cNvSpPr>
            <p:nvPr/>
          </p:nvSpPr>
          <p:spPr bwMode="auto">
            <a:xfrm>
              <a:off x="4863" y="3851"/>
              <a:ext cx="6" cy="6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1" y="1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" y="12"/>
                </a:cxn>
              </a:cxnLst>
              <a:rect l="0" t="0" r="r" b="b"/>
              <a:pathLst>
                <a:path w="11" h="12">
                  <a:moveTo>
                    <a:pt x="2" y="12"/>
                  </a:moveTo>
                  <a:lnTo>
                    <a:pt x="11" y="1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2" name="Freeform 168"/>
            <p:cNvSpPr>
              <a:spLocks/>
            </p:cNvSpPr>
            <p:nvPr/>
          </p:nvSpPr>
          <p:spPr bwMode="auto">
            <a:xfrm>
              <a:off x="4869" y="3845"/>
              <a:ext cx="9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8" y="9"/>
                </a:cxn>
                <a:cxn ang="0">
                  <a:pos x="10" y="11"/>
                </a:cxn>
                <a:cxn ang="0">
                  <a:pos x="16" y="17"/>
                </a:cxn>
                <a:cxn ang="0">
                  <a:pos x="14" y="21"/>
                </a:cxn>
                <a:cxn ang="0">
                  <a:pos x="20" y="21"/>
                </a:cxn>
                <a:cxn ang="0">
                  <a:pos x="20" y="25"/>
                </a:cxn>
                <a:cxn ang="0">
                  <a:pos x="0" y="30"/>
                </a:cxn>
                <a:cxn ang="0">
                  <a:pos x="6" y="25"/>
                </a:cxn>
                <a:cxn ang="0">
                  <a:pos x="2" y="23"/>
                </a:cxn>
                <a:cxn ang="0">
                  <a:pos x="2" y="21"/>
                </a:cxn>
                <a:cxn ang="0">
                  <a:pos x="8" y="19"/>
                </a:cxn>
                <a:cxn ang="0">
                  <a:pos x="8" y="13"/>
                </a:cxn>
                <a:cxn ang="0">
                  <a:pos x="2" y="13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20" h="30">
                  <a:moveTo>
                    <a:pt x="0" y="6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10" y="4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6" y="17"/>
                  </a:lnTo>
                  <a:lnTo>
                    <a:pt x="14" y="21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0" y="30"/>
                  </a:lnTo>
                  <a:lnTo>
                    <a:pt x="6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8" y="19"/>
                  </a:lnTo>
                  <a:lnTo>
                    <a:pt x="8" y="13"/>
                  </a:lnTo>
                  <a:lnTo>
                    <a:pt x="2" y="13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3" name="Freeform 169"/>
            <p:cNvSpPr>
              <a:spLocks/>
            </p:cNvSpPr>
            <p:nvPr/>
          </p:nvSpPr>
          <p:spPr bwMode="auto">
            <a:xfrm>
              <a:off x="4886" y="3874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4" h="8">
                  <a:moveTo>
                    <a:pt x="0" y="2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4" name="Freeform 170"/>
            <p:cNvSpPr>
              <a:spLocks/>
            </p:cNvSpPr>
            <p:nvPr/>
          </p:nvSpPr>
          <p:spPr bwMode="auto">
            <a:xfrm>
              <a:off x="4891" y="3879"/>
              <a:ext cx="5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6"/>
                </a:cxn>
                <a:cxn ang="0">
                  <a:pos x="9" y="0"/>
                </a:cxn>
                <a:cxn ang="0">
                  <a:pos x="0" y="2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lnTo>
                    <a:pt x="7" y="6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5" name="Freeform 171"/>
            <p:cNvSpPr>
              <a:spLocks/>
            </p:cNvSpPr>
            <p:nvPr/>
          </p:nvSpPr>
          <p:spPr bwMode="auto">
            <a:xfrm>
              <a:off x="4865" y="3800"/>
              <a:ext cx="244" cy="130"/>
            </a:xfrm>
            <a:custGeom>
              <a:avLst/>
              <a:gdLst/>
              <a:ahLst/>
              <a:cxnLst>
                <a:cxn ang="0">
                  <a:pos x="126" y="220"/>
                </a:cxn>
                <a:cxn ang="0">
                  <a:pos x="169" y="203"/>
                </a:cxn>
                <a:cxn ang="0">
                  <a:pos x="140" y="187"/>
                </a:cxn>
                <a:cxn ang="0">
                  <a:pos x="184" y="195"/>
                </a:cxn>
                <a:cxn ang="0">
                  <a:pos x="213" y="241"/>
                </a:cxn>
                <a:cxn ang="0">
                  <a:pos x="247" y="201"/>
                </a:cxn>
                <a:cxn ang="0">
                  <a:pos x="268" y="247"/>
                </a:cxn>
                <a:cxn ang="0">
                  <a:pos x="265" y="237"/>
                </a:cxn>
                <a:cxn ang="0">
                  <a:pos x="288" y="222"/>
                </a:cxn>
                <a:cxn ang="0">
                  <a:pos x="313" y="197"/>
                </a:cxn>
                <a:cxn ang="0">
                  <a:pos x="313" y="161"/>
                </a:cxn>
                <a:cxn ang="0">
                  <a:pos x="332" y="159"/>
                </a:cxn>
                <a:cxn ang="0">
                  <a:pos x="349" y="145"/>
                </a:cxn>
                <a:cxn ang="0">
                  <a:pos x="372" y="86"/>
                </a:cxn>
                <a:cxn ang="0">
                  <a:pos x="414" y="82"/>
                </a:cxn>
                <a:cxn ang="0">
                  <a:pos x="418" y="103"/>
                </a:cxn>
                <a:cxn ang="0">
                  <a:pos x="457" y="74"/>
                </a:cxn>
                <a:cxn ang="0">
                  <a:pos x="487" y="59"/>
                </a:cxn>
                <a:cxn ang="0">
                  <a:pos x="430" y="42"/>
                </a:cxn>
                <a:cxn ang="0">
                  <a:pos x="366" y="28"/>
                </a:cxn>
                <a:cxn ang="0">
                  <a:pos x="322" y="23"/>
                </a:cxn>
                <a:cxn ang="0">
                  <a:pos x="299" y="15"/>
                </a:cxn>
                <a:cxn ang="0">
                  <a:pos x="276" y="0"/>
                </a:cxn>
                <a:cxn ang="0">
                  <a:pos x="220" y="23"/>
                </a:cxn>
                <a:cxn ang="0">
                  <a:pos x="209" y="34"/>
                </a:cxn>
                <a:cxn ang="0">
                  <a:pos x="197" y="27"/>
                </a:cxn>
                <a:cxn ang="0">
                  <a:pos x="180" y="42"/>
                </a:cxn>
                <a:cxn ang="0">
                  <a:pos x="140" y="51"/>
                </a:cxn>
                <a:cxn ang="0">
                  <a:pos x="123" y="65"/>
                </a:cxn>
                <a:cxn ang="0">
                  <a:pos x="100" y="53"/>
                </a:cxn>
                <a:cxn ang="0">
                  <a:pos x="92" y="40"/>
                </a:cxn>
                <a:cxn ang="0">
                  <a:pos x="75" y="40"/>
                </a:cxn>
                <a:cxn ang="0">
                  <a:pos x="52" y="63"/>
                </a:cxn>
                <a:cxn ang="0">
                  <a:pos x="36" y="90"/>
                </a:cxn>
                <a:cxn ang="0">
                  <a:pos x="53" y="101"/>
                </a:cxn>
                <a:cxn ang="0">
                  <a:pos x="65" y="82"/>
                </a:cxn>
                <a:cxn ang="0">
                  <a:pos x="84" y="63"/>
                </a:cxn>
                <a:cxn ang="0">
                  <a:pos x="96" y="82"/>
                </a:cxn>
                <a:cxn ang="0">
                  <a:pos x="73" y="101"/>
                </a:cxn>
                <a:cxn ang="0">
                  <a:pos x="48" y="105"/>
                </a:cxn>
                <a:cxn ang="0">
                  <a:pos x="42" y="101"/>
                </a:cxn>
                <a:cxn ang="0">
                  <a:pos x="27" y="118"/>
                </a:cxn>
                <a:cxn ang="0">
                  <a:pos x="11" y="128"/>
                </a:cxn>
                <a:cxn ang="0">
                  <a:pos x="2" y="140"/>
                </a:cxn>
                <a:cxn ang="0">
                  <a:pos x="17" y="163"/>
                </a:cxn>
                <a:cxn ang="0">
                  <a:pos x="29" y="141"/>
                </a:cxn>
                <a:cxn ang="0">
                  <a:pos x="46" y="140"/>
                </a:cxn>
                <a:cxn ang="0">
                  <a:pos x="63" y="151"/>
                </a:cxn>
                <a:cxn ang="0">
                  <a:pos x="57" y="136"/>
                </a:cxn>
                <a:cxn ang="0">
                  <a:pos x="73" y="157"/>
                </a:cxn>
                <a:cxn ang="0">
                  <a:pos x="80" y="157"/>
                </a:cxn>
                <a:cxn ang="0">
                  <a:pos x="88" y="145"/>
                </a:cxn>
                <a:cxn ang="0">
                  <a:pos x="100" y="132"/>
                </a:cxn>
                <a:cxn ang="0">
                  <a:pos x="109" y="136"/>
                </a:cxn>
                <a:cxn ang="0">
                  <a:pos x="111" y="136"/>
                </a:cxn>
                <a:cxn ang="0">
                  <a:pos x="98" y="149"/>
                </a:cxn>
                <a:cxn ang="0">
                  <a:pos x="88" y="163"/>
                </a:cxn>
                <a:cxn ang="0">
                  <a:pos x="111" y="168"/>
                </a:cxn>
              </a:cxnLst>
              <a:rect l="0" t="0" r="r" b="b"/>
              <a:pathLst>
                <a:path w="487" h="258">
                  <a:moveTo>
                    <a:pt x="100" y="182"/>
                  </a:moveTo>
                  <a:lnTo>
                    <a:pt x="107" y="184"/>
                  </a:lnTo>
                  <a:lnTo>
                    <a:pt x="117" y="201"/>
                  </a:lnTo>
                  <a:lnTo>
                    <a:pt x="123" y="212"/>
                  </a:lnTo>
                  <a:lnTo>
                    <a:pt x="126" y="220"/>
                  </a:lnTo>
                  <a:lnTo>
                    <a:pt x="128" y="230"/>
                  </a:lnTo>
                  <a:lnTo>
                    <a:pt x="140" y="228"/>
                  </a:lnTo>
                  <a:lnTo>
                    <a:pt x="157" y="218"/>
                  </a:lnTo>
                  <a:lnTo>
                    <a:pt x="163" y="212"/>
                  </a:lnTo>
                  <a:lnTo>
                    <a:pt x="169" y="203"/>
                  </a:lnTo>
                  <a:lnTo>
                    <a:pt x="159" y="193"/>
                  </a:lnTo>
                  <a:lnTo>
                    <a:pt x="153" y="197"/>
                  </a:lnTo>
                  <a:lnTo>
                    <a:pt x="149" y="197"/>
                  </a:lnTo>
                  <a:lnTo>
                    <a:pt x="146" y="197"/>
                  </a:lnTo>
                  <a:lnTo>
                    <a:pt x="140" y="187"/>
                  </a:lnTo>
                  <a:lnTo>
                    <a:pt x="140" y="182"/>
                  </a:lnTo>
                  <a:lnTo>
                    <a:pt x="146" y="182"/>
                  </a:lnTo>
                  <a:lnTo>
                    <a:pt x="148" y="187"/>
                  </a:lnTo>
                  <a:lnTo>
                    <a:pt x="163" y="193"/>
                  </a:lnTo>
                  <a:lnTo>
                    <a:pt x="184" y="195"/>
                  </a:lnTo>
                  <a:lnTo>
                    <a:pt x="196" y="208"/>
                  </a:lnTo>
                  <a:lnTo>
                    <a:pt x="197" y="207"/>
                  </a:lnTo>
                  <a:lnTo>
                    <a:pt x="203" y="220"/>
                  </a:lnTo>
                  <a:lnTo>
                    <a:pt x="207" y="230"/>
                  </a:lnTo>
                  <a:lnTo>
                    <a:pt x="213" y="241"/>
                  </a:lnTo>
                  <a:lnTo>
                    <a:pt x="217" y="237"/>
                  </a:lnTo>
                  <a:lnTo>
                    <a:pt x="219" y="220"/>
                  </a:lnTo>
                  <a:lnTo>
                    <a:pt x="238" y="205"/>
                  </a:lnTo>
                  <a:lnTo>
                    <a:pt x="242" y="205"/>
                  </a:lnTo>
                  <a:lnTo>
                    <a:pt x="247" y="201"/>
                  </a:lnTo>
                  <a:lnTo>
                    <a:pt x="253" y="216"/>
                  </a:lnTo>
                  <a:lnTo>
                    <a:pt x="253" y="220"/>
                  </a:lnTo>
                  <a:lnTo>
                    <a:pt x="257" y="218"/>
                  </a:lnTo>
                  <a:lnTo>
                    <a:pt x="263" y="239"/>
                  </a:lnTo>
                  <a:lnTo>
                    <a:pt x="268" y="247"/>
                  </a:lnTo>
                  <a:lnTo>
                    <a:pt x="270" y="254"/>
                  </a:lnTo>
                  <a:lnTo>
                    <a:pt x="276" y="258"/>
                  </a:lnTo>
                  <a:lnTo>
                    <a:pt x="276" y="251"/>
                  </a:lnTo>
                  <a:lnTo>
                    <a:pt x="268" y="245"/>
                  </a:lnTo>
                  <a:lnTo>
                    <a:pt x="265" y="237"/>
                  </a:lnTo>
                  <a:lnTo>
                    <a:pt x="267" y="228"/>
                  </a:lnTo>
                  <a:lnTo>
                    <a:pt x="276" y="235"/>
                  </a:lnTo>
                  <a:lnTo>
                    <a:pt x="280" y="239"/>
                  </a:lnTo>
                  <a:lnTo>
                    <a:pt x="290" y="231"/>
                  </a:lnTo>
                  <a:lnTo>
                    <a:pt x="288" y="222"/>
                  </a:lnTo>
                  <a:lnTo>
                    <a:pt x="282" y="212"/>
                  </a:lnTo>
                  <a:lnTo>
                    <a:pt x="286" y="205"/>
                  </a:lnTo>
                  <a:lnTo>
                    <a:pt x="292" y="210"/>
                  </a:lnTo>
                  <a:lnTo>
                    <a:pt x="299" y="205"/>
                  </a:lnTo>
                  <a:lnTo>
                    <a:pt x="313" y="197"/>
                  </a:lnTo>
                  <a:lnTo>
                    <a:pt x="320" y="178"/>
                  </a:lnTo>
                  <a:lnTo>
                    <a:pt x="315" y="168"/>
                  </a:lnTo>
                  <a:lnTo>
                    <a:pt x="322" y="161"/>
                  </a:lnTo>
                  <a:lnTo>
                    <a:pt x="318" y="159"/>
                  </a:lnTo>
                  <a:lnTo>
                    <a:pt x="313" y="161"/>
                  </a:lnTo>
                  <a:lnTo>
                    <a:pt x="309" y="157"/>
                  </a:lnTo>
                  <a:lnTo>
                    <a:pt x="320" y="149"/>
                  </a:lnTo>
                  <a:lnTo>
                    <a:pt x="320" y="157"/>
                  </a:lnTo>
                  <a:lnTo>
                    <a:pt x="330" y="155"/>
                  </a:lnTo>
                  <a:lnTo>
                    <a:pt x="332" y="159"/>
                  </a:lnTo>
                  <a:lnTo>
                    <a:pt x="332" y="170"/>
                  </a:lnTo>
                  <a:lnTo>
                    <a:pt x="340" y="164"/>
                  </a:lnTo>
                  <a:lnTo>
                    <a:pt x="334" y="153"/>
                  </a:lnTo>
                  <a:lnTo>
                    <a:pt x="345" y="141"/>
                  </a:lnTo>
                  <a:lnTo>
                    <a:pt x="349" y="145"/>
                  </a:lnTo>
                  <a:lnTo>
                    <a:pt x="366" y="124"/>
                  </a:lnTo>
                  <a:lnTo>
                    <a:pt x="368" y="113"/>
                  </a:lnTo>
                  <a:lnTo>
                    <a:pt x="364" y="105"/>
                  </a:lnTo>
                  <a:lnTo>
                    <a:pt x="353" y="103"/>
                  </a:lnTo>
                  <a:lnTo>
                    <a:pt x="372" y="86"/>
                  </a:lnTo>
                  <a:lnTo>
                    <a:pt x="386" y="86"/>
                  </a:lnTo>
                  <a:lnTo>
                    <a:pt x="401" y="86"/>
                  </a:lnTo>
                  <a:lnTo>
                    <a:pt x="407" y="74"/>
                  </a:lnTo>
                  <a:lnTo>
                    <a:pt x="414" y="74"/>
                  </a:lnTo>
                  <a:lnTo>
                    <a:pt x="414" y="82"/>
                  </a:lnTo>
                  <a:lnTo>
                    <a:pt x="424" y="74"/>
                  </a:lnTo>
                  <a:lnTo>
                    <a:pt x="407" y="92"/>
                  </a:lnTo>
                  <a:lnTo>
                    <a:pt x="403" y="96"/>
                  </a:lnTo>
                  <a:lnTo>
                    <a:pt x="407" y="118"/>
                  </a:lnTo>
                  <a:lnTo>
                    <a:pt x="418" y="103"/>
                  </a:lnTo>
                  <a:lnTo>
                    <a:pt x="418" y="92"/>
                  </a:lnTo>
                  <a:lnTo>
                    <a:pt x="422" y="82"/>
                  </a:lnTo>
                  <a:lnTo>
                    <a:pt x="434" y="82"/>
                  </a:lnTo>
                  <a:lnTo>
                    <a:pt x="439" y="82"/>
                  </a:lnTo>
                  <a:lnTo>
                    <a:pt x="457" y="74"/>
                  </a:lnTo>
                  <a:lnTo>
                    <a:pt x="460" y="71"/>
                  </a:lnTo>
                  <a:lnTo>
                    <a:pt x="459" y="65"/>
                  </a:lnTo>
                  <a:lnTo>
                    <a:pt x="466" y="61"/>
                  </a:lnTo>
                  <a:lnTo>
                    <a:pt x="482" y="65"/>
                  </a:lnTo>
                  <a:lnTo>
                    <a:pt x="487" y="59"/>
                  </a:lnTo>
                  <a:lnTo>
                    <a:pt x="476" y="51"/>
                  </a:lnTo>
                  <a:lnTo>
                    <a:pt x="459" y="42"/>
                  </a:lnTo>
                  <a:lnTo>
                    <a:pt x="439" y="40"/>
                  </a:lnTo>
                  <a:lnTo>
                    <a:pt x="439" y="46"/>
                  </a:lnTo>
                  <a:lnTo>
                    <a:pt x="430" y="42"/>
                  </a:lnTo>
                  <a:lnTo>
                    <a:pt x="418" y="42"/>
                  </a:lnTo>
                  <a:lnTo>
                    <a:pt x="411" y="36"/>
                  </a:lnTo>
                  <a:lnTo>
                    <a:pt x="395" y="36"/>
                  </a:lnTo>
                  <a:lnTo>
                    <a:pt x="388" y="30"/>
                  </a:lnTo>
                  <a:lnTo>
                    <a:pt x="366" y="28"/>
                  </a:lnTo>
                  <a:lnTo>
                    <a:pt x="359" y="34"/>
                  </a:lnTo>
                  <a:lnTo>
                    <a:pt x="347" y="32"/>
                  </a:lnTo>
                  <a:lnTo>
                    <a:pt x="345" y="36"/>
                  </a:lnTo>
                  <a:lnTo>
                    <a:pt x="340" y="27"/>
                  </a:lnTo>
                  <a:lnTo>
                    <a:pt x="322" y="23"/>
                  </a:lnTo>
                  <a:lnTo>
                    <a:pt x="322" y="27"/>
                  </a:lnTo>
                  <a:lnTo>
                    <a:pt x="305" y="23"/>
                  </a:lnTo>
                  <a:lnTo>
                    <a:pt x="293" y="23"/>
                  </a:lnTo>
                  <a:lnTo>
                    <a:pt x="282" y="27"/>
                  </a:lnTo>
                  <a:lnTo>
                    <a:pt x="299" y="15"/>
                  </a:lnTo>
                  <a:lnTo>
                    <a:pt x="301" y="11"/>
                  </a:lnTo>
                  <a:lnTo>
                    <a:pt x="295" y="6"/>
                  </a:lnTo>
                  <a:lnTo>
                    <a:pt x="282" y="9"/>
                  </a:lnTo>
                  <a:lnTo>
                    <a:pt x="284" y="4"/>
                  </a:lnTo>
                  <a:lnTo>
                    <a:pt x="276" y="0"/>
                  </a:lnTo>
                  <a:lnTo>
                    <a:pt x="265" y="9"/>
                  </a:lnTo>
                  <a:lnTo>
                    <a:pt x="249" y="11"/>
                  </a:lnTo>
                  <a:lnTo>
                    <a:pt x="236" y="15"/>
                  </a:lnTo>
                  <a:lnTo>
                    <a:pt x="234" y="23"/>
                  </a:lnTo>
                  <a:lnTo>
                    <a:pt x="220" y="23"/>
                  </a:lnTo>
                  <a:lnTo>
                    <a:pt x="220" y="30"/>
                  </a:lnTo>
                  <a:lnTo>
                    <a:pt x="226" y="32"/>
                  </a:lnTo>
                  <a:lnTo>
                    <a:pt x="215" y="30"/>
                  </a:lnTo>
                  <a:lnTo>
                    <a:pt x="215" y="36"/>
                  </a:lnTo>
                  <a:lnTo>
                    <a:pt x="209" y="34"/>
                  </a:lnTo>
                  <a:lnTo>
                    <a:pt x="205" y="30"/>
                  </a:lnTo>
                  <a:lnTo>
                    <a:pt x="201" y="32"/>
                  </a:lnTo>
                  <a:lnTo>
                    <a:pt x="203" y="36"/>
                  </a:lnTo>
                  <a:lnTo>
                    <a:pt x="201" y="51"/>
                  </a:lnTo>
                  <a:lnTo>
                    <a:pt x="197" y="27"/>
                  </a:lnTo>
                  <a:lnTo>
                    <a:pt x="192" y="27"/>
                  </a:lnTo>
                  <a:lnTo>
                    <a:pt x="184" y="42"/>
                  </a:lnTo>
                  <a:lnTo>
                    <a:pt x="192" y="46"/>
                  </a:lnTo>
                  <a:lnTo>
                    <a:pt x="188" y="48"/>
                  </a:lnTo>
                  <a:lnTo>
                    <a:pt x="180" y="42"/>
                  </a:lnTo>
                  <a:lnTo>
                    <a:pt x="171" y="40"/>
                  </a:lnTo>
                  <a:lnTo>
                    <a:pt x="171" y="46"/>
                  </a:lnTo>
                  <a:lnTo>
                    <a:pt x="157" y="48"/>
                  </a:lnTo>
                  <a:lnTo>
                    <a:pt x="153" y="46"/>
                  </a:lnTo>
                  <a:lnTo>
                    <a:pt x="140" y="51"/>
                  </a:lnTo>
                  <a:lnTo>
                    <a:pt x="130" y="48"/>
                  </a:lnTo>
                  <a:lnTo>
                    <a:pt x="130" y="59"/>
                  </a:lnTo>
                  <a:lnTo>
                    <a:pt x="126" y="55"/>
                  </a:lnTo>
                  <a:lnTo>
                    <a:pt x="121" y="61"/>
                  </a:lnTo>
                  <a:lnTo>
                    <a:pt x="123" y="65"/>
                  </a:lnTo>
                  <a:lnTo>
                    <a:pt x="111" y="65"/>
                  </a:lnTo>
                  <a:lnTo>
                    <a:pt x="115" y="69"/>
                  </a:lnTo>
                  <a:lnTo>
                    <a:pt x="107" y="65"/>
                  </a:lnTo>
                  <a:lnTo>
                    <a:pt x="107" y="59"/>
                  </a:lnTo>
                  <a:lnTo>
                    <a:pt x="100" y="53"/>
                  </a:lnTo>
                  <a:lnTo>
                    <a:pt x="117" y="59"/>
                  </a:lnTo>
                  <a:lnTo>
                    <a:pt x="123" y="51"/>
                  </a:lnTo>
                  <a:lnTo>
                    <a:pt x="109" y="46"/>
                  </a:lnTo>
                  <a:lnTo>
                    <a:pt x="100" y="40"/>
                  </a:lnTo>
                  <a:lnTo>
                    <a:pt x="92" y="40"/>
                  </a:lnTo>
                  <a:lnTo>
                    <a:pt x="98" y="40"/>
                  </a:lnTo>
                  <a:lnTo>
                    <a:pt x="88" y="36"/>
                  </a:lnTo>
                  <a:lnTo>
                    <a:pt x="84" y="36"/>
                  </a:lnTo>
                  <a:lnTo>
                    <a:pt x="78" y="40"/>
                  </a:lnTo>
                  <a:lnTo>
                    <a:pt x="75" y="40"/>
                  </a:lnTo>
                  <a:lnTo>
                    <a:pt x="71" y="46"/>
                  </a:lnTo>
                  <a:lnTo>
                    <a:pt x="65" y="42"/>
                  </a:lnTo>
                  <a:lnTo>
                    <a:pt x="65" y="46"/>
                  </a:lnTo>
                  <a:lnTo>
                    <a:pt x="61" y="50"/>
                  </a:lnTo>
                  <a:lnTo>
                    <a:pt x="52" y="63"/>
                  </a:lnTo>
                  <a:lnTo>
                    <a:pt x="46" y="67"/>
                  </a:lnTo>
                  <a:lnTo>
                    <a:pt x="34" y="74"/>
                  </a:lnTo>
                  <a:lnTo>
                    <a:pt x="40" y="78"/>
                  </a:lnTo>
                  <a:lnTo>
                    <a:pt x="34" y="80"/>
                  </a:lnTo>
                  <a:lnTo>
                    <a:pt x="36" y="90"/>
                  </a:lnTo>
                  <a:lnTo>
                    <a:pt x="42" y="90"/>
                  </a:lnTo>
                  <a:lnTo>
                    <a:pt x="48" y="82"/>
                  </a:lnTo>
                  <a:lnTo>
                    <a:pt x="52" y="94"/>
                  </a:lnTo>
                  <a:lnTo>
                    <a:pt x="53" y="96"/>
                  </a:lnTo>
                  <a:lnTo>
                    <a:pt x="53" y="101"/>
                  </a:lnTo>
                  <a:lnTo>
                    <a:pt x="61" y="99"/>
                  </a:lnTo>
                  <a:lnTo>
                    <a:pt x="63" y="90"/>
                  </a:lnTo>
                  <a:lnTo>
                    <a:pt x="61" y="90"/>
                  </a:lnTo>
                  <a:lnTo>
                    <a:pt x="69" y="82"/>
                  </a:lnTo>
                  <a:lnTo>
                    <a:pt x="65" y="82"/>
                  </a:lnTo>
                  <a:lnTo>
                    <a:pt x="65" y="74"/>
                  </a:lnTo>
                  <a:lnTo>
                    <a:pt x="75" y="65"/>
                  </a:lnTo>
                  <a:lnTo>
                    <a:pt x="75" y="59"/>
                  </a:lnTo>
                  <a:lnTo>
                    <a:pt x="80" y="59"/>
                  </a:lnTo>
                  <a:lnTo>
                    <a:pt x="84" y="63"/>
                  </a:lnTo>
                  <a:lnTo>
                    <a:pt x="73" y="73"/>
                  </a:lnTo>
                  <a:lnTo>
                    <a:pt x="73" y="82"/>
                  </a:lnTo>
                  <a:lnTo>
                    <a:pt x="78" y="82"/>
                  </a:lnTo>
                  <a:lnTo>
                    <a:pt x="88" y="82"/>
                  </a:lnTo>
                  <a:lnTo>
                    <a:pt x="96" y="82"/>
                  </a:lnTo>
                  <a:lnTo>
                    <a:pt x="80" y="86"/>
                  </a:lnTo>
                  <a:lnTo>
                    <a:pt x="80" y="96"/>
                  </a:lnTo>
                  <a:lnTo>
                    <a:pt x="78" y="92"/>
                  </a:lnTo>
                  <a:lnTo>
                    <a:pt x="73" y="96"/>
                  </a:lnTo>
                  <a:lnTo>
                    <a:pt x="73" y="101"/>
                  </a:lnTo>
                  <a:lnTo>
                    <a:pt x="71" y="103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53" y="103"/>
                  </a:lnTo>
                  <a:lnTo>
                    <a:pt x="48" y="105"/>
                  </a:lnTo>
                  <a:lnTo>
                    <a:pt x="46" y="103"/>
                  </a:lnTo>
                  <a:lnTo>
                    <a:pt x="48" y="97"/>
                  </a:lnTo>
                  <a:lnTo>
                    <a:pt x="48" y="92"/>
                  </a:lnTo>
                  <a:lnTo>
                    <a:pt x="42" y="96"/>
                  </a:lnTo>
                  <a:lnTo>
                    <a:pt x="42" y="101"/>
                  </a:lnTo>
                  <a:lnTo>
                    <a:pt x="42" y="109"/>
                  </a:lnTo>
                  <a:lnTo>
                    <a:pt x="40" y="107"/>
                  </a:lnTo>
                  <a:lnTo>
                    <a:pt x="36" y="109"/>
                  </a:lnTo>
                  <a:lnTo>
                    <a:pt x="32" y="113"/>
                  </a:lnTo>
                  <a:lnTo>
                    <a:pt x="27" y="118"/>
                  </a:lnTo>
                  <a:lnTo>
                    <a:pt x="25" y="120"/>
                  </a:lnTo>
                  <a:lnTo>
                    <a:pt x="17" y="120"/>
                  </a:lnTo>
                  <a:lnTo>
                    <a:pt x="19" y="124"/>
                  </a:lnTo>
                  <a:lnTo>
                    <a:pt x="11" y="124"/>
                  </a:lnTo>
                  <a:lnTo>
                    <a:pt x="11" y="128"/>
                  </a:lnTo>
                  <a:lnTo>
                    <a:pt x="17" y="128"/>
                  </a:lnTo>
                  <a:lnTo>
                    <a:pt x="17" y="130"/>
                  </a:lnTo>
                  <a:lnTo>
                    <a:pt x="21" y="136"/>
                  </a:lnTo>
                  <a:lnTo>
                    <a:pt x="17" y="141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0" y="155"/>
                  </a:lnTo>
                  <a:lnTo>
                    <a:pt x="2" y="161"/>
                  </a:lnTo>
                  <a:lnTo>
                    <a:pt x="5" y="161"/>
                  </a:lnTo>
                  <a:lnTo>
                    <a:pt x="17" y="163"/>
                  </a:lnTo>
                  <a:lnTo>
                    <a:pt x="23" y="157"/>
                  </a:lnTo>
                  <a:lnTo>
                    <a:pt x="21" y="155"/>
                  </a:lnTo>
                  <a:lnTo>
                    <a:pt x="25" y="151"/>
                  </a:lnTo>
                  <a:lnTo>
                    <a:pt x="29" y="147"/>
                  </a:lnTo>
                  <a:lnTo>
                    <a:pt x="29" y="141"/>
                  </a:lnTo>
                  <a:lnTo>
                    <a:pt x="32" y="141"/>
                  </a:lnTo>
                  <a:lnTo>
                    <a:pt x="38" y="141"/>
                  </a:lnTo>
                  <a:lnTo>
                    <a:pt x="40" y="140"/>
                  </a:lnTo>
                  <a:lnTo>
                    <a:pt x="44" y="138"/>
                  </a:lnTo>
                  <a:lnTo>
                    <a:pt x="46" y="140"/>
                  </a:lnTo>
                  <a:lnTo>
                    <a:pt x="50" y="145"/>
                  </a:lnTo>
                  <a:lnTo>
                    <a:pt x="61" y="151"/>
                  </a:lnTo>
                  <a:lnTo>
                    <a:pt x="61" y="159"/>
                  </a:lnTo>
                  <a:lnTo>
                    <a:pt x="63" y="155"/>
                  </a:lnTo>
                  <a:lnTo>
                    <a:pt x="63" y="151"/>
                  </a:lnTo>
                  <a:lnTo>
                    <a:pt x="65" y="151"/>
                  </a:lnTo>
                  <a:lnTo>
                    <a:pt x="57" y="145"/>
                  </a:lnTo>
                  <a:lnTo>
                    <a:pt x="53" y="140"/>
                  </a:lnTo>
                  <a:lnTo>
                    <a:pt x="52" y="136"/>
                  </a:lnTo>
                  <a:lnTo>
                    <a:pt x="57" y="136"/>
                  </a:lnTo>
                  <a:lnTo>
                    <a:pt x="61" y="141"/>
                  </a:lnTo>
                  <a:lnTo>
                    <a:pt x="71" y="147"/>
                  </a:lnTo>
                  <a:lnTo>
                    <a:pt x="71" y="151"/>
                  </a:lnTo>
                  <a:lnTo>
                    <a:pt x="73" y="153"/>
                  </a:lnTo>
                  <a:lnTo>
                    <a:pt x="73" y="157"/>
                  </a:lnTo>
                  <a:lnTo>
                    <a:pt x="78" y="157"/>
                  </a:lnTo>
                  <a:lnTo>
                    <a:pt x="73" y="159"/>
                  </a:lnTo>
                  <a:lnTo>
                    <a:pt x="75" y="163"/>
                  </a:lnTo>
                  <a:lnTo>
                    <a:pt x="78" y="164"/>
                  </a:lnTo>
                  <a:lnTo>
                    <a:pt x="80" y="157"/>
                  </a:lnTo>
                  <a:lnTo>
                    <a:pt x="78" y="155"/>
                  </a:lnTo>
                  <a:lnTo>
                    <a:pt x="80" y="155"/>
                  </a:lnTo>
                  <a:lnTo>
                    <a:pt x="78" y="151"/>
                  </a:lnTo>
                  <a:lnTo>
                    <a:pt x="88" y="149"/>
                  </a:lnTo>
                  <a:lnTo>
                    <a:pt x="88" y="145"/>
                  </a:lnTo>
                  <a:lnTo>
                    <a:pt x="92" y="140"/>
                  </a:lnTo>
                  <a:lnTo>
                    <a:pt x="94" y="136"/>
                  </a:lnTo>
                  <a:lnTo>
                    <a:pt x="96" y="132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03" y="136"/>
                  </a:lnTo>
                  <a:lnTo>
                    <a:pt x="105" y="138"/>
                  </a:lnTo>
                  <a:lnTo>
                    <a:pt x="111" y="136"/>
                  </a:lnTo>
                  <a:lnTo>
                    <a:pt x="109" y="136"/>
                  </a:lnTo>
                  <a:lnTo>
                    <a:pt x="107" y="134"/>
                  </a:lnTo>
                  <a:lnTo>
                    <a:pt x="109" y="132"/>
                  </a:lnTo>
                  <a:lnTo>
                    <a:pt x="117" y="128"/>
                  </a:lnTo>
                  <a:lnTo>
                    <a:pt x="115" y="132"/>
                  </a:lnTo>
                  <a:lnTo>
                    <a:pt x="111" y="136"/>
                  </a:lnTo>
                  <a:lnTo>
                    <a:pt x="124" y="145"/>
                  </a:lnTo>
                  <a:lnTo>
                    <a:pt x="124" y="147"/>
                  </a:lnTo>
                  <a:lnTo>
                    <a:pt x="117" y="149"/>
                  </a:lnTo>
                  <a:lnTo>
                    <a:pt x="109" y="145"/>
                  </a:lnTo>
                  <a:lnTo>
                    <a:pt x="98" y="149"/>
                  </a:lnTo>
                  <a:lnTo>
                    <a:pt x="92" y="147"/>
                  </a:lnTo>
                  <a:lnTo>
                    <a:pt x="96" y="151"/>
                  </a:lnTo>
                  <a:lnTo>
                    <a:pt x="86" y="153"/>
                  </a:lnTo>
                  <a:lnTo>
                    <a:pt x="88" y="157"/>
                  </a:lnTo>
                  <a:lnTo>
                    <a:pt x="88" y="163"/>
                  </a:lnTo>
                  <a:lnTo>
                    <a:pt x="96" y="164"/>
                  </a:lnTo>
                  <a:lnTo>
                    <a:pt x="98" y="163"/>
                  </a:lnTo>
                  <a:lnTo>
                    <a:pt x="103" y="164"/>
                  </a:lnTo>
                  <a:lnTo>
                    <a:pt x="111" y="163"/>
                  </a:lnTo>
                  <a:lnTo>
                    <a:pt x="111" y="168"/>
                  </a:lnTo>
                  <a:lnTo>
                    <a:pt x="105" y="178"/>
                  </a:lnTo>
                  <a:lnTo>
                    <a:pt x="98" y="178"/>
                  </a:lnTo>
                  <a:lnTo>
                    <a:pt x="100" y="18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6" name="Freeform 172"/>
            <p:cNvSpPr>
              <a:spLocks/>
            </p:cNvSpPr>
            <p:nvPr/>
          </p:nvSpPr>
          <p:spPr bwMode="auto">
            <a:xfrm>
              <a:off x="4787" y="3785"/>
              <a:ext cx="74" cy="5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6" y="25"/>
                </a:cxn>
                <a:cxn ang="0">
                  <a:pos x="16" y="21"/>
                </a:cxn>
                <a:cxn ang="0">
                  <a:pos x="21" y="14"/>
                </a:cxn>
                <a:cxn ang="0">
                  <a:pos x="27" y="8"/>
                </a:cxn>
                <a:cxn ang="0">
                  <a:pos x="29" y="8"/>
                </a:cxn>
                <a:cxn ang="0">
                  <a:pos x="46" y="6"/>
                </a:cxn>
                <a:cxn ang="0">
                  <a:pos x="52" y="4"/>
                </a:cxn>
                <a:cxn ang="0">
                  <a:pos x="77" y="6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108" y="0"/>
                </a:cxn>
                <a:cxn ang="0">
                  <a:pos x="125" y="4"/>
                </a:cxn>
                <a:cxn ang="0">
                  <a:pos x="96" y="8"/>
                </a:cxn>
                <a:cxn ang="0">
                  <a:pos x="110" y="12"/>
                </a:cxn>
                <a:cxn ang="0">
                  <a:pos x="121" y="12"/>
                </a:cxn>
                <a:cxn ang="0">
                  <a:pos x="129" y="12"/>
                </a:cxn>
                <a:cxn ang="0">
                  <a:pos x="140" y="8"/>
                </a:cxn>
                <a:cxn ang="0">
                  <a:pos x="142" y="14"/>
                </a:cxn>
                <a:cxn ang="0">
                  <a:pos x="138" y="17"/>
                </a:cxn>
                <a:cxn ang="0">
                  <a:pos x="133" y="25"/>
                </a:cxn>
                <a:cxn ang="0">
                  <a:pos x="129" y="31"/>
                </a:cxn>
                <a:cxn ang="0">
                  <a:pos x="135" y="35"/>
                </a:cxn>
                <a:cxn ang="0">
                  <a:pos x="129" y="42"/>
                </a:cxn>
                <a:cxn ang="0">
                  <a:pos x="125" y="44"/>
                </a:cxn>
                <a:cxn ang="0">
                  <a:pos x="133" y="50"/>
                </a:cxn>
                <a:cxn ang="0">
                  <a:pos x="129" y="54"/>
                </a:cxn>
                <a:cxn ang="0">
                  <a:pos x="119" y="54"/>
                </a:cxn>
                <a:cxn ang="0">
                  <a:pos x="115" y="63"/>
                </a:cxn>
                <a:cxn ang="0">
                  <a:pos x="127" y="63"/>
                </a:cxn>
                <a:cxn ang="0">
                  <a:pos x="117" y="65"/>
                </a:cxn>
                <a:cxn ang="0">
                  <a:pos x="110" y="67"/>
                </a:cxn>
                <a:cxn ang="0">
                  <a:pos x="110" y="71"/>
                </a:cxn>
                <a:cxn ang="0">
                  <a:pos x="113" y="77"/>
                </a:cxn>
                <a:cxn ang="0">
                  <a:pos x="96" y="82"/>
                </a:cxn>
                <a:cxn ang="0">
                  <a:pos x="85" y="88"/>
                </a:cxn>
                <a:cxn ang="0">
                  <a:pos x="79" y="92"/>
                </a:cxn>
                <a:cxn ang="0">
                  <a:pos x="79" y="100"/>
                </a:cxn>
                <a:cxn ang="0">
                  <a:pos x="75" y="105"/>
                </a:cxn>
                <a:cxn ang="0">
                  <a:pos x="67" y="113"/>
                </a:cxn>
                <a:cxn ang="0">
                  <a:pos x="56" y="105"/>
                </a:cxn>
                <a:cxn ang="0">
                  <a:pos x="48" y="90"/>
                </a:cxn>
                <a:cxn ang="0">
                  <a:pos x="48" y="79"/>
                </a:cxn>
                <a:cxn ang="0">
                  <a:pos x="54" y="71"/>
                </a:cxn>
                <a:cxn ang="0">
                  <a:pos x="44" y="69"/>
                </a:cxn>
                <a:cxn ang="0">
                  <a:pos x="48" y="63"/>
                </a:cxn>
                <a:cxn ang="0">
                  <a:pos x="44" y="63"/>
                </a:cxn>
                <a:cxn ang="0">
                  <a:pos x="42" y="63"/>
                </a:cxn>
                <a:cxn ang="0">
                  <a:pos x="41" y="50"/>
                </a:cxn>
                <a:cxn ang="0">
                  <a:pos x="29" y="42"/>
                </a:cxn>
                <a:cxn ang="0">
                  <a:pos x="8" y="40"/>
                </a:cxn>
                <a:cxn ang="0">
                  <a:pos x="2" y="35"/>
                </a:cxn>
                <a:cxn ang="0">
                  <a:pos x="10" y="35"/>
                </a:cxn>
              </a:cxnLst>
              <a:rect l="0" t="0" r="r" b="b"/>
              <a:pathLst>
                <a:path w="148" h="113">
                  <a:moveTo>
                    <a:pt x="0" y="31"/>
                  </a:moveTo>
                  <a:lnTo>
                    <a:pt x="0" y="27"/>
                  </a:lnTo>
                  <a:lnTo>
                    <a:pt x="10" y="25"/>
                  </a:lnTo>
                  <a:lnTo>
                    <a:pt x="16" y="25"/>
                  </a:lnTo>
                  <a:lnTo>
                    <a:pt x="21" y="17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21" y="14"/>
                  </a:lnTo>
                  <a:lnTo>
                    <a:pt x="27" y="14"/>
                  </a:lnTo>
                  <a:lnTo>
                    <a:pt x="27" y="8"/>
                  </a:lnTo>
                  <a:lnTo>
                    <a:pt x="37" y="12"/>
                  </a:lnTo>
                  <a:lnTo>
                    <a:pt x="29" y="8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54" y="8"/>
                  </a:lnTo>
                  <a:lnTo>
                    <a:pt x="52" y="4"/>
                  </a:lnTo>
                  <a:lnTo>
                    <a:pt x="67" y="8"/>
                  </a:lnTo>
                  <a:lnTo>
                    <a:pt x="77" y="6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81" y="4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108" y="0"/>
                  </a:lnTo>
                  <a:lnTo>
                    <a:pt x="117" y="2"/>
                  </a:lnTo>
                  <a:lnTo>
                    <a:pt x="125" y="4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115" y="8"/>
                  </a:lnTo>
                  <a:lnTo>
                    <a:pt x="110" y="12"/>
                  </a:lnTo>
                  <a:lnTo>
                    <a:pt x="121" y="6"/>
                  </a:lnTo>
                  <a:lnTo>
                    <a:pt x="121" y="12"/>
                  </a:lnTo>
                  <a:lnTo>
                    <a:pt x="117" y="17"/>
                  </a:lnTo>
                  <a:lnTo>
                    <a:pt x="129" y="12"/>
                  </a:lnTo>
                  <a:lnTo>
                    <a:pt x="135" y="8"/>
                  </a:lnTo>
                  <a:lnTo>
                    <a:pt x="140" y="8"/>
                  </a:lnTo>
                  <a:lnTo>
                    <a:pt x="148" y="12"/>
                  </a:lnTo>
                  <a:lnTo>
                    <a:pt x="142" y="14"/>
                  </a:lnTo>
                  <a:lnTo>
                    <a:pt x="127" y="17"/>
                  </a:lnTo>
                  <a:lnTo>
                    <a:pt x="138" y="17"/>
                  </a:lnTo>
                  <a:lnTo>
                    <a:pt x="127" y="19"/>
                  </a:lnTo>
                  <a:lnTo>
                    <a:pt x="133" y="25"/>
                  </a:lnTo>
                  <a:lnTo>
                    <a:pt x="127" y="27"/>
                  </a:lnTo>
                  <a:lnTo>
                    <a:pt x="129" y="31"/>
                  </a:lnTo>
                  <a:lnTo>
                    <a:pt x="127" y="35"/>
                  </a:lnTo>
                  <a:lnTo>
                    <a:pt x="135" y="35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9" y="46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33" y="50"/>
                  </a:lnTo>
                  <a:lnTo>
                    <a:pt x="121" y="52"/>
                  </a:lnTo>
                  <a:lnTo>
                    <a:pt x="129" y="54"/>
                  </a:lnTo>
                  <a:lnTo>
                    <a:pt x="121" y="56"/>
                  </a:lnTo>
                  <a:lnTo>
                    <a:pt x="119" y="54"/>
                  </a:lnTo>
                  <a:lnTo>
                    <a:pt x="112" y="56"/>
                  </a:lnTo>
                  <a:lnTo>
                    <a:pt x="115" y="63"/>
                  </a:lnTo>
                  <a:lnTo>
                    <a:pt x="117" y="61"/>
                  </a:lnTo>
                  <a:lnTo>
                    <a:pt x="127" y="63"/>
                  </a:lnTo>
                  <a:lnTo>
                    <a:pt x="127" y="71"/>
                  </a:lnTo>
                  <a:lnTo>
                    <a:pt x="117" y="65"/>
                  </a:lnTo>
                  <a:lnTo>
                    <a:pt x="110" y="63"/>
                  </a:lnTo>
                  <a:lnTo>
                    <a:pt x="110" y="67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25" y="71"/>
                  </a:lnTo>
                  <a:lnTo>
                    <a:pt x="113" y="77"/>
                  </a:lnTo>
                  <a:lnTo>
                    <a:pt x="104" y="81"/>
                  </a:lnTo>
                  <a:lnTo>
                    <a:pt x="96" y="82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85" y="92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9" y="100"/>
                  </a:lnTo>
                  <a:lnTo>
                    <a:pt x="73" y="104"/>
                  </a:lnTo>
                  <a:lnTo>
                    <a:pt x="75" y="105"/>
                  </a:lnTo>
                  <a:lnTo>
                    <a:pt x="73" y="113"/>
                  </a:lnTo>
                  <a:lnTo>
                    <a:pt x="67" y="113"/>
                  </a:lnTo>
                  <a:lnTo>
                    <a:pt x="62" y="109"/>
                  </a:lnTo>
                  <a:lnTo>
                    <a:pt x="56" y="105"/>
                  </a:lnTo>
                  <a:lnTo>
                    <a:pt x="50" y="96"/>
                  </a:lnTo>
                  <a:lnTo>
                    <a:pt x="48" y="90"/>
                  </a:lnTo>
                  <a:lnTo>
                    <a:pt x="46" y="84"/>
                  </a:lnTo>
                  <a:lnTo>
                    <a:pt x="48" y="79"/>
                  </a:lnTo>
                  <a:lnTo>
                    <a:pt x="54" y="77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4" y="69"/>
                  </a:lnTo>
                  <a:lnTo>
                    <a:pt x="54" y="69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4" y="59"/>
                  </a:lnTo>
                  <a:lnTo>
                    <a:pt x="41" y="50"/>
                  </a:lnTo>
                  <a:lnTo>
                    <a:pt x="35" y="44"/>
                  </a:lnTo>
                  <a:lnTo>
                    <a:pt x="29" y="42"/>
                  </a:lnTo>
                  <a:lnTo>
                    <a:pt x="17" y="42"/>
                  </a:lnTo>
                  <a:lnTo>
                    <a:pt x="8" y="40"/>
                  </a:lnTo>
                  <a:lnTo>
                    <a:pt x="12" y="37"/>
                  </a:lnTo>
                  <a:lnTo>
                    <a:pt x="2" y="35"/>
                  </a:lnTo>
                  <a:lnTo>
                    <a:pt x="17" y="33"/>
                  </a:lnTo>
                  <a:lnTo>
                    <a:pt x="10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7" name="Freeform 173"/>
            <p:cNvSpPr>
              <a:spLocks/>
            </p:cNvSpPr>
            <p:nvPr/>
          </p:nvSpPr>
          <p:spPr bwMode="auto">
            <a:xfrm>
              <a:off x="4759" y="3811"/>
              <a:ext cx="6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9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11" h="9">
                  <a:moveTo>
                    <a:pt x="0" y="7"/>
                  </a:moveTo>
                  <a:lnTo>
                    <a:pt x="5" y="9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8" name="Freeform 174"/>
            <p:cNvSpPr>
              <a:spLocks/>
            </p:cNvSpPr>
            <p:nvPr/>
          </p:nvSpPr>
          <p:spPr bwMode="auto">
            <a:xfrm>
              <a:off x="4751" y="3804"/>
              <a:ext cx="6" cy="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4" y="8"/>
                </a:cxn>
                <a:cxn ang="0">
                  <a:pos x="0" y="6"/>
                </a:cxn>
              </a:cxnLst>
              <a:rect l="0" t="0" r="r" b="b"/>
              <a:pathLst>
                <a:path w="14" h="8">
                  <a:moveTo>
                    <a:pt x="0" y="6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4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9" name="Freeform 175"/>
            <p:cNvSpPr>
              <a:spLocks/>
            </p:cNvSpPr>
            <p:nvPr/>
          </p:nvSpPr>
          <p:spPr bwMode="auto">
            <a:xfrm>
              <a:off x="4751" y="3811"/>
              <a:ext cx="6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14" y="7"/>
                </a:cxn>
                <a:cxn ang="0">
                  <a:pos x="14" y="11"/>
                </a:cxn>
                <a:cxn ang="0">
                  <a:pos x="8" y="13"/>
                </a:cxn>
                <a:cxn ang="0">
                  <a:pos x="0" y="7"/>
                </a:cxn>
              </a:cxnLst>
              <a:rect l="0" t="0" r="r" b="b"/>
              <a:pathLst>
                <a:path w="14" h="13">
                  <a:moveTo>
                    <a:pt x="0" y="7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8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0" name="Freeform 176"/>
            <p:cNvSpPr>
              <a:spLocks/>
            </p:cNvSpPr>
            <p:nvPr/>
          </p:nvSpPr>
          <p:spPr bwMode="auto">
            <a:xfrm>
              <a:off x="4732" y="3803"/>
              <a:ext cx="15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1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9" y="7"/>
                </a:cxn>
                <a:cxn ang="0">
                  <a:pos x="17" y="3"/>
                </a:cxn>
                <a:cxn ang="0">
                  <a:pos x="21" y="0"/>
                </a:cxn>
                <a:cxn ang="0">
                  <a:pos x="21" y="3"/>
                </a:cxn>
                <a:cxn ang="0">
                  <a:pos x="27" y="5"/>
                </a:cxn>
                <a:cxn ang="0">
                  <a:pos x="29" y="7"/>
                </a:cxn>
                <a:cxn ang="0">
                  <a:pos x="27" y="9"/>
                </a:cxn>
                <a:cxn ang="0">
                  <a:pos x="21" y="9"/>
                </a:cxn>
                <a:cxn ang="0">
                  <a:pos x="13" y="13"/>
                </a:cxn>
                <a:cxn ang="0">
                  <a:pos x="0" y="7"/>
                </a:cxn>
              </a:cxnLst>
              <a:rect l="0" t="0" r="r" b="b"/>
              <a:pathLst>
                <a:path w="29" h="13">
                  <a:moveTo>
                    <a:pt x="0" y="7"/>
                  </a:moveTo>
                  <a:lnTo>
                    <a:pt x="6" y="1"/>
                  </a:lnTo>
                  <a:lnTo>
                    <a:pt x="13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1" y="9"/>
                  </a:lnTo>
                  <a:lnTo>
                    <a:pt x="13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1" name="Freeform 177"/>
            <p:cNvSpPr>
              <a:spLocks/>
            </p:cNvSpPr>
            <p:nvPr/>
          </p:nvSpPr>
          <p:spPr bwMode="auto">
            <a:xfrm>
              <a:off x="4726" y="3801"/>
              <a:ext cx="8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9"/>
                </a:cxn>
                <a:cxn ang="0">
                  <a:pos x="12" y="4"/>
                </a:cxn>
                <a:cxn ang="0">
                  <a:pos x="14" y="7"/>
                </a:cxn>
                <a:cxn ang="0">
                  <a:pos x="16" y="4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0" y="7"/>
                </a:cxn>
              </a:cxnLst>
              <a:rect l="0" t="0" r="r" b="b"/>
              <a:pathLst>
                <a:path w="18" h="9">
                  <a:moveTo>
                    <a:pt x="0" y="7"/>
                  </a:moveTo>
                  <a:lnTo>
                    <a:pt x="4" y="9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2" name="Freeform 178"/>
            <p:cNvSpPr>
              <a:spLocks/>
            </p:cNvSpPr>
            <p:nvPr/>
          </p:nvSpPr>
          <p:spPr bwMode="auto">
            <a:xfrm>
              <a:off x="4747" y="3798"/>
              <a:ext cx="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5" y="6"/>
                </a:cxn>
                <a:cxn ang="0">
                  <a:pos x="15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5" y="6"/>
                  </a:lnTo>
                  <a:lnTo>
                    <a:pt x="1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3" name="Freeform 179"/>
            <p:cNvSpPr>
              <a:spLocks/>
            </p:cNvSpPr>
            <p:nvPr/>
          </p:nvSpPr>
          <p:spPr bwMode="auto">
            <a:xfrm>
              <a:off x="4757" y="3802"/>
              <a:ext cx="21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9" y="7"/>
                </a:cxn>
                <a:cxn ang="0">
                  <a:pos x="27" y="9"/>
                </a:cxn>
                <a:cxn ang="0">
                  <a:pos x="34" y="7"/>
                </a:cxn>
                <a:cxn ang="0">
                  <a:pos x="40" y="9"/>
                </a:cxn>
                <a:cxn ang="0">
                  <a:pos x="38" y="15"/>
                </a:cxn>
                <a:cxn ang="0">
                  <a:pos x="11" y="15"/>
                </a:cxn>
                <a:cxn ang="0">
                  <a:pos x="4" y="5"/>
                </a:cxn>
                <a:cxn ang="0">
                  <a:pos x="0" y="2"/>
                </a:cxn>
              </a:cxnLst>
              <a:rect l="0" t="0" r="r" b="b"/>
              <a:pathLst>
                <a:path w="40" h="15">
                  <a:moveTo>
                    <a:pt x="0" y="2"/>
                  </a:moveTo>
                  <a:lnTo>
                    <a:pt x="2" y="0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4" y="7"/>
                  </a:lnTo>
                  <a:lnTo>
                    <a:pt x="40" y="9"/>
                  </a:lnTo>
                  <a:lnTo>
                    <a:pt x="38" y="15"/>
                  </a:lnTo>
                  <a:lnTo>
                    <a:pt x="11" y="15"/>
                  </a:lnTo>
                  <a:lnTo>
                    <a:pt x="4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4" name="Freeform 180"/>
            <p:cNvSpPr>
              <a:spLocks/>
            </p:cNvSpPr>
            <p:nvPr/>
          </p:nvSpPr>
          <p:spPr bwMode="auto">
            <a:xfrm>
              <a:off x="4763" y="3785"/>
              <a:ext cx="38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14"/>
                </a:cxn>
                <a:cxn ang="0">
                  <a:pos x="12" y="17"/>
                </a:cxn>
                <a:cxn ang="0">
                  <a:pos x="35" y="12"/>
                </a:cxn>
                <a:cxn ang="0">
                  <a:pos x="21" y="17"/>
                </a:cxn>
                <a:cxn ang="0">
                  <a:pos x="14" y="17"/>
                </a:cxn>
                <a:cxn ang="0">
                  <a:pos x="14" y="21"/>
                </a:cxn>
                <a:cxn ang="0">
                  <a:pos x="21" y="25"/>
                </a:cxn>
                <a:cxn ang="0">
                  <a:pos x="27" y="25"/>
                </a:cxn>
                <a:cxn ang="0">
                  <a:pos x="21" y="27"/>
                </a:cxn>
                <a:cxn ang="0">
                  <a:pos x="17" y="27"/>
                </a:cxn>
                <a:cxn ang="0">
                  <a:pos x="14" y="27"/>
                </a:cxn>
                <a:cxn ang="0">
                  <a:pos x="12" y="31"/>
                </a:cxn>
                <a:cxn ang="0">
                  <a:pos x="16" y="31"/>
                </a:cxn>
                <a:cxn ang="0">
                  <a:pos x="8" y="31"/>
                </a:cxn>
                <a:cxn ang="0">
                  <a:pos x="14" y="35"/>
                </a:cxn>
                <a:cxn ang="0">
                  <a:pos x="8" y="37"/>
                </a:cxn>
                <a:cxn ang="0">
                  <a:pos x="8" y="40"/>
                </a:cxn>
                <a:cxn ang="0">
                  <a:pos x="14" y="38"/>
                </a:cxn>
                <a:cxn ang="0">
                  <a:pos x="16" y="40"/>
                </a:cxn>
                <a:cxn ang="0">
                  <a:pos x="17" y="38"/>
                </a:cxn>
                <a:cxn ang="0">
                  <a:pos x="27" y="42"/>
                </a:cxn>
                <a:cxn ang="0">
                  <a:pos x="33" y="38"/>
                </a:cxn>
                <a:cxn ang="0">
                  <a:pos x="35" y="33"/>
                </a:cxn>
                <a:cxn ang="0">
                  <a:pos x="35" y="31"/>
                </a:cxn>
                <a:cxn ang="0">
                  <a:pos x="41" y="31"/>
                </a:cxn>
                <a:cxn ang="0">
                  <a:pos x="44" y="27"/>
                </a:cxn>
                <a:cxn ang="0">
                  <a:pos x="35" y="27"/>
                </a:cxn>
                <a:cxn ang="0">
                  <a:pos x="44" y="23"/>
                </a:cxn>
                <a:cxn ang="0">
                  <a:pos x="44" y="21"/>
                </a:cxn>
                <a:cxn ang="0">
                  <a:pos x="50" y="21"/>
                </a:cxn>
                <a:cxn ang="0">
                  <a:pos x="54" y="17"/>
                </a:cxn>
                <a:cxn ang="0">
                  <a:pos x="67" y="12"/>
                </a:cxn>
                <a:cxn ang="0">
                  <a:pos x="54" y="14"/>
                </a:cxn>
                <a:cxn ang="0">
                  <a:pos x="64" y="12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5" y="6"/>
                </a:cxn>
                <a:cxn ang="0">
                  <a:pos x="69" y="2"/>
                </a:cxn>
                <a:cxn ang="0">
                  <a:pos x="58" y="4"/>
                </a:cxn>
                <a:cxn ang="0">
                  <a:pos x="64" y="0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2" y="6"/>
                </a:cxn>
                <a:cxn ang="0">
                  <a:pos x="8" y="6"/>
                </a:cxn>
                <a:cxn ang="0">
                  <a:pos x="0" y="8"/>
                </a:cxn>
              </a:cxnLst>
              <a:rect l="0" t="0" r="r" b="b"/>
              <a:pathLst>
                <a:path w="75" h="42">
                  <a:moveTo>
                    <a:pt x="0" y="8"/>
                  </a:moveTo>
                  <a:lnTo>
                    <a:pt x="8" y="8"/>
                  </a:lnTo>
                  <a:lnTo>
                    <a:pt x="8" y="14"/>
                  </a:lnTo>
                  <a:lnTo>
                    <a:pt x="12" y="17"/>
                  </a:lnTo>
                  <a:lnTo>
                    <a:pt x="35" y="12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27" y="25"/>
                  </a:lnTo>
                  <a:lnTo>
                    <a:pt x="21" y="27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14" y="35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14" y="38"/>
                  </a:lnTo>
                  <a:lnTo>
                    <a:pt x="16" y="40"/>
                  </a:lnTo>
                  <a:lnTo>
                    <a:pt x="17" y="38"/>
                  </a:lnTo>
                  <a:lnTo>
                    <a:pt x="27" y="42"/>
                  </a:lnTo>
                  <a:lnTo>
                    <a:pt x="33" y="38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41" y="31"/>
                  </a:lnTo>
                  <a:lnTo>
                    <a:pt x="44" y="27"/>
                  </a:lnTo>
                  <a:lnTo>
                    <a:pt x="35" y="27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50" y="21"/>
                  </a:lnTo>
                  <a:lnTo>
                    <a:pt x="54" y="17"/>
                  </a:lnTo>
                  <a:lnTo>
                    <a:pt x="67" y="12"/>
                  </a:lnTo>
                  <a:lnTo>
                    <a:pt x="54" y="14"/>
                  </a:lnTo>
                  <a:lnTo>
                    <a:pt x="64" y="12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5" y="6"/>
                  </a:lnTo>
                  <a:lnTo>
                    <a:pt x="69" y="2"/>
                  </a:lnTo>
                  <a:lnTo>
                    <a:pt x="58" y="4"/>
                  </a:lnTo>
                  <a:lnTo>
                    <a:pt x="64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8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5" name="Freeform 181"/>
            <p:cNvSpPr>
              <a:spLocks/>
            </p:cNvSpPr>
            <p:nvPr/>
          </p:nvSpPr>
          <p:spPr bwMode="auto">
            <a:xfrm>
              <a:off x="4758" y="3792"/>
              <a:ext cx="1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3" y="3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5" y="7"/>
                </a:cxn>
                <a:cxn ang="0">
                  <a:pos x="26" y="11"/>
                </a:cxn>
                <a:cxn ang="0">
                  <a:pos x="17" y="11"/>
                </a:cxn>
                <a:cxn ang="0">
                  <a:pos x="17" y="17"/>
                </a:cxn>
                <a:cxn ang="0">
                  <a:pos x="9" y="17"/>
                </a:cxn>
                <a:cxn ang="0">
                  <a:pos x="5" y="11"/>
                </a:cxn>
                <a:cxn ang="0">
                  <a:pos x="13" y="11"/>
                </a:cxn>
                <a:cxn ang="0">
                  <a:pos x="3" y="11"/>
                </a:cxn>
                <a:cxn ang="0">
                  <a:pos x="0" y="3"/>
                </a:cxn>
              </a:cxnLst>
              <a:rect l="0" t="0" r="r" b="b"/>
              <a:pathLst>
                <a:path w="26" h="17">
                  <a:moveTo>
                    <a:pt x="0" y="3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5" y="11"/>
                  </a:lnTo>
                  <a:lnTo>
                    <a:pt x="13" y="11"/>
                  </a:lnTo>
                  <a:lnTo>
                    <a:pt x="3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6" name="Freeform 182"/>
            <p:cNvSpPr>
              <a:spLocks/>
            </p:cNvSpPr>
            <p:nvPr/>
          </p:nvSpPr>
          <p:spPr bwMode="auto">
            <a:xfrm>
              <a:off x="4765" y="3812"/>
              <a:ext cx="36" cy="2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0" y="7"/>
                </a:cxn>
                <a:cxn ang="0">
                  <a:pos x="13" y="9"/>
                </a:cxn>
                <a:cxn ang="0">
                  <a:pos x="15" y="7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37" y="5"/>
                </a:cxn>
                <a:cxn ang="0">
                  <a:pos x="40" y="9"/>
                </a:cxn>
                <a:cxn ang="0">
                  <a:pos x="42" y="11"/>
                </a:cxn>
                <a:cxn ang="0">
                  <a:pos x="44" y="9"/>
                </a:cxn>
                <a:cxn ang="0">
                  <a:pos x="48" y="13"/>
                </a:cxn>
                <a:cxn ang="0">
                  <a:pos x="48" y="15"/>
                </a:cxn>
                <a:cxn ang="0">
                  <a:pos x="56" y="17"/>
                </a:cxn>
                <a:cxn ang="0">
                  <a:pos x="56" y="17"/>
                </a:cxn>
                <a:cxn ang="0">
                  <a:pos x="54" y="19"/>
                </a:cxn>
                <a:cxn ang="0">
                  <a:pos x="60" y="23"/>
                </a:cxn>
                <a:cxn ang="0">
                  <a:pos x="54" y="25"/>
                </a:cxn>
                <a:cxn ang="0">
                  <a:pos x="60" y="27"/>
                </a:cxn>
                <a:cxn ang="0">
                  <a:pos x="63" y="27"/>
                </a:cxn>
                <a:cxn ang="0">
                  <a:pos x="71" y="32"/>
                </a:cxn>
                <a:cxn ang="0">
                  <a:pos x="67" y="36"/>
                </a:cxn>
                <a:cxn ang="0">
                  <a:pos x="67" y="40"/>
                </a:cxn>
                <a:cxn ang="0">
                  <a:pos x="60" y="32"/>
                </a:cxn>
                <a:cxn ang="0">
                  <a:pos x="56" y="34"/>
                </a:cxn>
                <a:cxn ang="0">
                  <a:pos x="60" y="42"/>
                </a:cxn>
                <a:cxn ang="0">
                  <a:pos x="63" y="42"/>
                </a:cxn>
                <a:cxn ang="0">
                  <a:pos x="63" y="51"/>
                </a:cxn>
                <a:cxn ang="0">
                  <a:pos x="54" y="46"/>
                </a:cxn>
                <a:cxn ang="0">
                  <a:pos x="60" y="51"/>
                </a:cxn>
                <a:cxn ang="0">
                  <a:pos x="46" y="50"/>
                </a:cxn>
                <a:cxn ang="0">
                  <a:pos x="40" y="42"/>
                </a:cxn>
                <a:cxn ang="0">
                  <a:pos x="35" y="42"/>
                </a:cxn>
                <a:cxn ang="0">
                  <a:pos x="33" y="38"/>
                </a:cxn>
                <a:cxn ang="0">
                  <a:pos x="40" y="38"/>
                </a:cxn>
                <a:cxn ang="0">
                  <a:pos x="40" y="36"/>
                </a:cxn>
                <a:cxn ang="0">
                  <a:pos x="44" y="30"/>
                </a:cxn>
                <a:cxn ang="0">
                  <a:pos x="40" y="23"/>
                </a:cxn>
                <a:cxn ang="0">
                  <a:pos x="35" y="23"/>
                </a:cxn>
                <a:cxn ang="0">
                  <a:pos x="35" y="23"/>
                </a:cxn>
                <a:cxn ang="0">
                  <a:pos x="37" y="23"/>
                </a:cxn>
                <a:cxn ang="0">
                  <a:pos x="31" y="17"/>
                </a:cxn>
                <a:cxn ang="0">
                  <a:pos x="27" y="17"/>
                </a:cxn>
                <a:cxn ang="0">
                  <a:pos x="29" y="17"/>
                </a:cxn>
                <a:cxn ang="0">
                  <a:pos x="23" y="17"/>
                </a:cxn>
                <a:cxn ang="0">
                  <a:pos x="4" y="17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0" y="9"/>
                </a:cxn>
              </a:cxnLst>
              <a:rect l="0" t="0" r="r" b="b"/>
              <a:pathLst>
                <a:path w="71" h="51">
                  <a:moveTo>
                    <a:pt x="0" y="9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0" y="7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37" y="5"/>
                  </a:lnTo>
                  <a:lnTo>
                    <a:pt x="40" y="9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4" y="19"/>
                  </a:lnTo>
                  <a:lnTo>
                    <a:pt x="60" y="23"/>
                  </a:lnTo>
                  <a:lnTo>
                    <a:pt x="54" y="25"/>
                  </a:lnTo>
                  <a:lnTo>
                    <a:pt x="60" y="27"/>
                  </a:lnTo>
                  <a:lnTo>
                    <a:pt x="63" y="27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7" y="4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3" y="51"/>
                  </a:lnTo>
                  <a:lnTo>
                    <a:pt x="54" y="46"/>
                  </a:lnTo>
                  <a:lnTo>
                    <a:pt x="60" y="51"/>
                  </a:lnTo>
                  <a:lnTo>
                    <a:pt x="46" y="50"/>
                  </a:lnTo>
                  <a:lnTo>
                    <a:pt x="40" y="42"/>
                  </a:lnTo>
                  <a:lnTo>
                    <a:pt x="35" y="42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4" y="30"/>
                  </a:lnTo>
                  <a:lnTo>
                    <a:pt x="40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3" y="17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7" name="Line 183"/>
            <p:cNvSpPr>
              <a:spLocks noChangeShapeType="1"/>
            </p:cNvSpPr>
            <p:nvPr/>
          </p:nvSpPr>
          <p:spPr bwMode="auto">
            <a:xfrm>
              <a:off x="5152" y="3832"/>
              <a:ext cx="191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7" name="Rectangle 4"/>
          <p:cNvSpPr txBox="1">
            <a:spLocks noChangeArrowheads="1"/>
          </p:cNvSpPr>
          <p:nvPr/>
        </p:nvSpPr>
        <p:spPr bwMode="auto">
          <a:xfrm>
            <a:off x="1004888" y="1790700"/>
            <a:ext cx="7808912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ts val="0"/>
              </a:spcBef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3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ANI Compliments the Industry for the Pro-Active Response &amp; Initiatives Undertaken to Date</a:t>
            </a:r>
          </a:p>
          <a:p>
            <a:pPr marL="609600" indent="-609600">
              <a:spcBef>
                <a:spcPts val="0"/>
              </a:spcBef>
              <a:buClr>
                <a:srgbClr val="FF3300"/>
              </a:buClr>
              <a:buSzPct val="85000"/>
              <a:buFont typeface="Wingdings" pitchFamily="2" charset="2"/>
              <a:buNone/>
              <a:defRPr/>
            </a:pP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>
              <a:spcBef>
                <a:spcPts val="0"/>
              </a:spcBef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3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Positive Receptiveness of ANI Recommendations and Suggestions</a:t>
            </a:r>
          </a:p>
          <a:p>
            <a:pPr marL="609600" indent="-609600">
              <a:spcBef>
                <a:spcPts val="0"/>
              </a:spcBef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endParaRPr 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1066800" y="1739900"/>
            <a:ext cx="7696200" cy="3644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705485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ED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ydian" pitchFamily="34" charset="0"/>
              </a:rPr>
              <a:t>ANI Direction</a:t>
            </a:r>
            <a:endParaRPr lang="en-US" sz="3200" b="1" dirty="0">
              <a:solidFill>
                <a:srgbClr val="FFED2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ydian" pitchFamily="34" charset="0"/>
            </a:endParaRPr>
          </a:p>
        </p:txBody>
      </p:sp>
      <p:grpSp>
        <p:nvGrpSpPr>
          <p:cNvPr id="46083" name="Group 124"/>
          <p:cNvGrpSpPr>
            <a:grpSpLocks/>
          </p:cNvGrpSpPr>
          <p:nvPr/>
        </p:nvGrpSpPr>
        <p:grpSpPr bwMode="auto">
          <a:xfrm>
            <a:off x="1409700" y="5975350"/>
            <a:ext cx="7105650" cy="534988"/>
            <a:chOff x="888" y="3764"/>
            <a:chExt cx="4476" cy="337"/>
          </a:xfrm>
        </p:grpSpPr>
        <p:sp>
          <p:nvSpPr>
            <p:cNvPr id="441469" name="AutoShape 125"/>
            <p:cNvSpPr>
              <a:spLocks noChangeAspect="1" noChangeArrowheads="1" noTextEdit="1"/>
            </p:cNvSpPr>
            <p:nvPr/>
          </p:nvSpPr>
          <p:spPr bwMode="auto">
            <a:xfrm>
              <a:off x="888" y="3764"/>
              <a:ext cx="447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0" name="Rectangle 126"/>
            <p:cNvSpPr>
              <a:spLocks noChangeArrowheads="1"/>
            </p:cNvSpPr>
            <p:nvPr/>
          </p:nvSpPr>
          <p:spPr bwMode="auto">
            <a:xfrm>
              <a:off x="1197" y="3827"/>
              <a:ext cx="1044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  <a:tabLst>
                  <a:tab pos="739775" algn="l"/>
                </a:tabLst>
                <a:defRPr/>
              </a:pP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"</a:t>
              </a:r>
              <a:r>
                <a:rPr lang="en-US" sz="900" i="1" dirty="0" err="1">
                  <a:solidFill>
                    <a:srgbClr val="FFFFFF"/>
                  </a:solidFill>
                  <a:latin typeface="Arial" charset="0"/>
                </a:rPr>
                <a:t>Rets-Remp</a:t>
              </a: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 Workshop 2008”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1471" name="Rectangle 127"/>
            <p:cNvSpPr>
              <a:spLocks noChangeArrowheads="1"/>
            </p:cNvSpPr>
            <p:nvPr/>
          </p:nvSpPr>
          <p:spPr bwMode="auto">
            <a:xfrm>
              <a:off x="4310" y="3906"/>
              <a:ext cx="3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AMERICAN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1472" name="Rectangle 128"/>
            <p:cNvSpPr>
              <a:spLocks noChangeArrowheads="1"/>
            </p:cNvSpPr>
            <p:nvPr/>
          </p:nvSpPr>
          <p:spPr bwMode="auto">
            <a:xfrm>
              <a:off x="4310" y="3961"/>
              <a:ext cx="30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NUCLEAR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1473" name="Rectangle 129"/>
            <p:cNvSpPr>
              <a:spLocks noChangeArrowheads="1"/>
            </p:cNvSpPr>
            <p:nvPr/>
          </p:nvSpPr>
          <p:spPr bwMode="auto">
            <a:xfrm>
              <a:off x="4310" y="4021"/>
              <a:ext cx="3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INSURERS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1474" name="Freeform 130"/>
            <p:cNvSpPr>
              <a:spLocks/>
            </p:cNvSpPr>
            <p:nvPr/>
          </p:nvSpPr>
          <p:spPr bwMode="auto">
            <a:xfrm>
              <a:off x="4185" y="3979"/>
              <a:ext cx="20" cy="5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115"/>
                </a:cxn>
                <a:cxn ang="0">
                  <a:pos x="41" y="115"/>
                </a:cxn>
                <a:cxn ang="0">
                  <a:pos x="41" y="0"/>
                </a:cxn>
              </a:cxnLst>
              <a:rect l="0" t="0" r="r" b="b"/>
              <a:pathLst>
                <a:path w="41" h="115">
                  <a:moveTo>
                    <a:pt x="41" y="0"/>
                  </a:moveTo>
                  <a:lnTo>
                    <a:pt x="0" y="115"/>
                  </a:lnTo>
                  <a:lnTo>
                    <a:pt x="41" y="115"/>
                  </a:lnTo>
                  <a:lnTo>
                    <a:pt x="41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5" name="Freeform 131"/>
            <p:cNvSpPr>
              <a:spLocks/>
            </p:cNvSpPr>
            <p:nvPr/>
          </p:nvSpPr>
          <p:spPr bwMode="auto">
            <a:xfrm>
              <a:off x="4152" y="3933"/>
              <a:ext cx="136" cy="142"/>
            </a:xfrm>
            <a:custGeom>
              <a:avLst/>
              <a:gdLst/>
              <a:ahLst/>
              <a:cxnLst>
                <a:cxn ang="0">
                  <a:pos x="56" y="245"/>
                </a:cxn>
                <a:cxn ang="0">
                  <a:pos x="44" y="285"/>
                </a:cxn>
                <a:cxn ang="0">
                  <a:pos x="0" y="285"/>
                </a:cxn>
                <a:cxn ang="0">
                  <a:pos x="96" y="0"/>
                </a:cxn>
                <a:cxn ang="0">
                  <a:pos x="165" y="0"/>
                </a:cxn>
                <a:cxn ang="0">
                  <a:pos x="231" y="199"/>
                </a:cxn>
                <a:cxn ang="0">
                  <a:pos x="231" y="0"/>
                </a:cxn>
                <a:cxn ang="0">
                  <a:pos x="273" y="0"/>
                </a:cxn>
                <a:cxn ang="0">
                  <a:pos x="273" y="285"/>
                </a:cxn>
                <a:cxn ang="0">
                  <a:pos x="215" y="285"/>
                </a:cxn>
                <a:cxn ang="0">
                  <a:pos x="150" y="88"/>
                </a:cxn>
                <a:cxn ang="0">
                  <a:pos x="150" y="285"/>
                </a:cxn>
                <a:cxn ang="0">
                  <a:pos x="108" y="285"/>
                </a:cxn>
                <a:cxn ang="0">
                  <a:pos x="108" y="245"/>
                </a:cxn>
                <a:cxn ang="0">
                  <a:pos x="56" y="245"/>
                </a:cxn>
              </a:cxnLst>
              <a:rect l="0" t="0" r="r" b="b"/>
              <a:pathLst>
                <a:path w="273" h="285">
                  <a:moveTo>
                    <a:pt x="56" y="245"/>
                  </a:moveTo>
                  <a:lnTo>
                    <a:pt x="44" y="285"/>
                  </a:lnTo>
                  <a:lnTo>
                    <a:pt x="0" y="285"/>
                  </a:lnTo>
                  <a:lnTo>
                    <a:pt x="96" y="0"/>
                  </a:lnTo>
                  <a:lnTo>
                    <a:pt x="165" y="0"/>
                  </a:lnTo>
                  <a:lnTo>
                    <a:pt x="231" y="199"/>
                  </a:lnTo>
                  <a:lnTo>
                    <a:pt x="231" y="0"/>
                  </a:lnTo>
                  <a:lnTo>
                    <a:pt x="273" y="0"/>
                  </a:lnTo>
                  <a:lnTo>
                    <a:pt x="273" y="285"/>
                  </a:lnTo>
                  <a:lnTo>
                    <a:pt x="215" y="285"/>
                  </a:lnTo>
                  <a:lnTo>
                    <a:pt x="150" y="88"/>
                  </a:lnTo>
                  <a:lnTo>
                    <a:pt x="150" y="285"/>
                  </a:lnTo>
                  <a:lnTo>
                    <a:pt x="108" y="285"/>
                  </a:lnTo>
                  <a:lnTo>
                    <a:pt x="108" y="245"/>
                  </a:lnTo>
                  <a:lnTo>
                    <a:pt x="56" y="24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6" name="Rectangle 132"/>
            <p:cNvSpPr>
              <a:spLocks noChangeArrowheads="1"/>
            </p:cNvSpPr>
            <p:nvPr/>
          </p:nvSpPr>
          <p:spPr bwMode="auto">
            <a:xfrm>
              <a:off x="4270" y="3896"/>
              <a:ext cx="15" cy="1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7" name="Line 133"/>
            <p:cNvSpPr>
              <a:spLocks noChangeShapeType="1"/>
            </p:cNvSpPr>
            <p:nvPr/>
          </p:nvSpPr>
          <p:spPr bwMode="auto">
            <a:xfrm>
              <a:off x="906" y="3868"/>
              <a:ext cx="260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8" name="Line 134"/>
            <p:cNvSpPr>
              <a:spLocks noChangeShapeType="1"/>
            </p:cNvSpPr>
            <p:nvPr/>
          </p:nvSpPr>
          <p:spPr bwMode="auto">
            <a:xfrm flipV="1">
              <a:off x="2256" y="3869"/>
              <a:ext cx="2371" cy="12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79" name="Freeform 135"/>
            <p:cNvSpPr>
              <a:spLocks/>
            </p:cNvSpPr>
            <p:nvPr/>
          </p:nvSpPr>
          <p:spPr bwMode="auto">
            <a:xfrm>
              <a:off x="4671" y="3817"/>
              <a:ext cx="161" cy="192"/>
            </a:xfrm>
            <a:custGeom>
              <a:avLst/>
              <a:gdLst/>
              <a:ahLst/>
              <a:cxnLst>
                <a:cxn ang="0">
                  <a:pos x="13" y="33"/>
                </a:cxn>
                <a:cxn ang="0">
                  <a:pos x="10" y="48"/>
                </a:cxn>
                <a:cxn ang="0">
                  <a:pos x="13" y="58"/>
                </a:cxn>
                <a:cxn ang="0">
                  <a:pos x="17" y="67"/>
                </a:cxn>
                <a:cxn ang="0">
                  <a:pos x="23" y="64"/>
                </a:cxn>
                <a:cxn ang="0">
                  <a:pos x="38" y="48"/>
                </a:cxn>
                <a:cxn ang="0">
                  <a:pos x="52" y="46"/>
                </a:cxn>
                <a:cxn ang="0">
                  <a:pos x="75" y="58"/>
                </a:cxn>
                <a:cxn ang="0">
                  <a:pos x="98" y="79"/>
                </a:cxn>
                <a:cxn ang="0">
                  <a:pos x="105" y="100"/>
                </a:cxn>
                <a:cxn ang="0">
                  <a:pos x="127" y="150"/>
                </a:cxn>
                <a:cxn ang="0">
                  <a:pos x="129" y="144"/>
                </a:cxn>
                <a:cxn ang="0">
                  <a:pos x="152" y="175"/>
                </a:cxn>
                <a:cxn ang="0">
                  <a:pos x="188" y="196"/>
                </a:cxn>
                <a:cxn ang="0">
                  <a:pos x="211" y="213"/>
                </a:cxn>
                <a:cxn ang="0">
                  <a:pos x="213" y="228"/>
                </a:cxn>
                <a:cxn ang="0">
                  <a:pos x="238" y="288"/>
                </a:cxn>
                <a:cxn ang="0">
                  <a:pos x="232" y="355"/>
                </a:cxn>
                <a:cxn ang="0">
                  <a:pos x="230" y="383"/>
                </a:cxn>
                <a:cxn ang="0">
                  <a:pos x="244" y="372"/>
                </a:cxn>
                <a:cxn ang="0">
                  <a:pos x="257" y="343"/>
                </a:cxn>
                <a:cxn ang="0">
                  <a:pos x="278" y="322"/>
                </a:cxn>
                <a:cxn ang="0">
                  <a:pos x="315" y="266"/>
                </a:cxn>
                <a:cxn ang="0">
                  <a:pos x="294" y="232"/>
                </a:cxn>
                <a:cxn ang="0">
                  <a:pos x="269" y="215"/>
                </a:cxn>
                <a:cxn ang="0">
                  <a:pos x="234" y="203"/>
                </a:cxn>
                <a:cxn ang="0">
                  <a:pos x="211" y="207"/>
                </a:cxn>
                <a:cxn ang="0">
                  <a:pos x="194" y="184"/>
                </a:cxn>
                <a:cxn ang="0">
                  <a:pos x="169" y="173"/>
                </a:cxn>
                <a:cxn ang="0">
                  <a:pos x="192" y="150"/>
                </a:cxn>
                <a:cxn ang="0">
                  <a:pos x="211" y="163"/>
                </a:cxn>
                <a:cxn ang="0">
                  <a:pos x="225" y="129"/>
                </a:cxn>
                <a:cxn ang="0">
                  <a:pos x="248" y="106"/>
                </a:cxn>
                <a:cxn ang="0">
                  <a:pos x="249" y="109"/>
                </a:cxn>
                <a:cxn ang="0">
                  <a:pos x="253" y="100"/>
                </a:cxn>
                <a:cxn ang="0">
                  <a:pos x="242" y="90"/>
                </a:cxn>
                <a:cxn ang="0">
                  <a:pos x="269" y="73"/>
                </a:cxn>
                <a:cxn ang="0">
                  <a:pos x="259" y="60"/>
                </a:cxn>
                <a:cxn ang="0">
                  <a:pos x="248" y="56"/>
                </a:cxn>
                <a:cxn ang="0">
                  <a:pos x="238" y="46"/>
                </a:cxn>
                <a:cxn ang="0">
                  <a:pos x="221" y="46"/>
                </a:cxn>
                <a:cxn ang="0">
                  <a:pos x="213" y="71"/>
                </a:cxn>
                <a:cxn ang="0">
                  <a:pos x="207" y="77"/>
                </a:cxn>
                <a:cxn ang="0">
                  <a:pos x="182" y="56"/>
                </a:cxn>
                <a:cxn ang="0">
                  <a:pos x="182" y="33"/>
                </a:cxn>
                <a:cxn ang="0">
                  <a:pos x="188" y="27"/>
                </a:cxn>
                <a:cxn ang="0">
                  <a:pos x="211" y="14"/>
                </a:cxn>
                <a:cxn ang="0">
                  <a:pos x="192" y="14"/>
                </a:cxn>
                <a:cxn ang="0">
                  <a:pos x="182" y="2"/>
                </a:cxn>
                <a:cxn ang="0">
                  <a:pos x="177" y="18"/>
                </a:cxn>
                <a:cxn ang="0">
                  <a:pos x="157" y="16"/>
                </a:cxn>
                <a:cxn ang="0">
                  <a:pos x="140" y="18"/>
                </a:cxn>
                <a:cxn ang="0">
                  <a:pos x="105" y="8"/>
                </a:cxn>
                <a:cxn ang="0">
                  <a:pos x="81" y="16"/>
                </a:cxn>
                <a:cxn ang="0">
                  <a:pos x="23" y="4"/>
                </a:cxn>
                <a:cxn ang="0">
                  <a:pos x="10" y="21"/>
                </a:cxn>
                <a:cxn ang="0">
                  <a:pos x="0" y="29"/>
                </a:cxn>
              </a:cxnLst>
              <a:rect l="0" t="0" r="r" b="b"/>
              <a:pathLst>
                <a:path w="322" h="385">
                  <a:moveTo>
                    <a:pt x="0" y="29"/>
                  </a:moveTo>
                  <a:lnTo>
                    <a:pt x="4" y="29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7" y="54"/>
                  </a:lnTo>
                  <a:lnTo>
                    <a:pt x="21" y="58"/>
                  </a:lnTo>
                  <a:lnTo>
                    <a:pt x="27" y="54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3" y="67"/>
                  </a:lnTo>
                  <a:lnTo>
                    <a:pt x="10" y="71"/>
                  </a:lnTo>
                  <a:lnTo>
                    <a:pt x="13" y="69"/>
                  </a:lnTo>
                  <a:lnTo>
                    <a:pt x="19" y="69"/>
                  </a:lnTo>
                  <a:lnTo>
                    <a:pt x="21" y="65"/>
                  </a:lnTo>
                  <a:lnTo>
                    <a:pt x="23" y="64"/>
                  </a:lnTo>
                  <a:lnTo>
                    <a:pt x="33" y="58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46" y="50"/>
                  </a:lnTo>
                  <a:lnTo>
                    <a:pt x="48" y="48"/>
                  </a:lnTo>
                  <a:lnTo>
                    <a:pt x="52" y="46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9" y="50"/>
                  </a:lnTo>
                  <a:lnTo>
                    <a:pt x="69" y="54"/>
                  </a:lnTo>
                  <a:lnTo>
                    <a:pt x="73" y="58"/>
                  </a:lnTo>
                  <a:lnTo>
                    <a:pt x="75" y="58"/>
                  </a:lnTo>
                  <a:lnTo>
                    <a:pt x="81" y="58"/>
                  </a:lnTo>
                  <a:lnTo>
                    <a:pt x="84" y="60"/>
                  </a:lnTo>
                  <a:lnTo>
                    <a:pt x="82" y="64"/>
                  </a:lnTo>
                  <a:lnTo>
                    <a:pt x="88" y="67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98" y="83"/>
                  </a:lnTo>
                  <a:lnTo>
                    <a:pt x="105" y="88"/>
                  </a:lnTo>
                  <a:lnTo>
                    <a:pt x="107" y="88"/>
                  </a:lnTo>
                  <a:lnTo>
                    <a:pt x="109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5" y="119"/>
                  </a:lnTo>
                  <a:lnTo>
                    <a:pt x="109" y="129"/>
                  </a:lnTo>
                  <a:lnTo>
                    <a:pt x="113" y="136"/>
                  </a:lnTo>
                  <a:lnTo>
                    <a:pt x="119" y="138"/>
                  </a:lnTo>
                  <a:lnTo>
                    <a:pt x="123" y="142"/>
                  </a:lnTo>
                  <a:lnTo>
                    <a:pt x="127" y="150"/>
                  </a:lnTo>
                  <a:lnTo>
                    <a:pt x="132" y="159"/>
                  </a:lnTo>
                  <a:lnTo>
                    <a:pt x="136" y="165"/>
                  </a:lnTo>
                  <a:lnTo>
                    <a:pt x="140" y="169"/>
                  </a:lnTo>
                  <a:lnTo>
                    <a:pt x="142" y="169"/>
                  </a:lnTo>
                  <a:lnTo>
                    <a:pt x="130" y="150"/>
                  </a:lnTo>
                  <a:lnTo>
                    <a:pt x="129" y="144"/>
                  </a:lnTo>
                  <a:lnTo>
                    <a:pt x="130" y="146"/>
                  </a:lnTo>
                  <a:lnTo>
                    <a:pt x="136" y="153"/>
                  </a:lnTo>
                  <a:lnTo>
                    <a:pt x="142" y="161"/>
                  </a:lnTo>
                  <a:lnTo>
                    <a:pt x="142" y="161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52" y="178"/>
                  </a:lnTo>
                  <a:lnTo>
                    <a:pt x="153" y="180"/>
                  </a:lnTo>
                  <a:lnTo>
                    <a:pt x="173" y="188"/>
                  </a:lnTo>
                  <a:lnTo>
                    <a:pt x="178" y="188"/>
                  </a:lnTo>
                  <a:lnTo>
                    <a:pt x="182" y="194"/>
                  </a:lnTo>
                  <a:lnTo>
                    <a:pt x="188" y="196"/>
                  </a:lnTo>
                  <a:lnTo>
                    <a:pt x="194" y="196"/>
                  </a:lnTo>
                  <a:lnTo>
                    <a:pt x="200" y="203"/>
                  </a:lnTo>
                  <a:lnTo>
                    <a:pt x="200" y="205"/>
                  </a:lnTo>
                  <a:lnTo>
                    <a:pt x="201" y="205"/>
                  </a:lnTo>
                  <a:lnTo>
                    <a:pt x="205" y="207"/>
                  </a:lnTo>
                  <a:lnTo>
                    <a:pt x="211" y="213"/>
                  </a:lnTo>
                  <a:lnTo>
                    <a:pt x="211" y="209"/>
                  </a:lnTo>
                  <a:lnTo>
                    <a:pt x="215" y="207"/>
                  </a:lnTo>
                  <a:lnTo>
                    <a:pt x="219" y="207"/>
                  </a:lnTo>
                  <a:lnTo>
                    <a:pt x="219" y="213"/>
                  </a:lnTo>
                  <a:lnTo>
                    <a:pt x="221" y="221"/>
                  </a:lnTo>
                  <a:lnTo>
                    <a:pt x="213" y="228"/>
                  </a:lnTo>
                  <a:lnTo>
                    <a:pt x="211" y="238"/>
                  </a:lnTo>
                  <a:lnTo>
                    <a:pt x="211" y="247"/>
                  </a:lnTo>
                  <a:lnTo>
                    <a:pt x="217" y="253"/>
                  </a:lnTo>
                  <a:lnTo>
                    <a:pt x="223" y="268"/>
                  </a:lnTo>
                  <a:lnTo>
                    <a:pt x="236" y="278"/>
                  </a:lnTo>
                  <a:lnTo>
                    <a:pt x="238" y="288"/>
                  </a:lnTo>
                  <a:lnTo>
                    <a:pt x="234" y="307"/>
                  </a:lnTo>
                  <a:lnTo>
                    <a:pt x="234" y="318"/>
                  </a:lnTo>
                  <a:lnTo>
                    <a:pt x="228" y="332"/>
                  </a:lnTo>
                  <a:lnTo>
                    <a:pt x="228" y="345"/>
                  </a:lnTo>
                  <a:lnTo>
                    <a:pt x="232" y="347"/>
                  </a:lnTo>
                  <a:lnTo>
                    <a:pt x="232" y="355"/>
                  </a:lnTo>
                  <a:lnTo>
                    <a:pt x="228" y="362"/>
                  </a:lnTo>
                  <a:lnTo>
                    <a:pt x="228" y="366"/>
                  </a:lnTo>
                  <a:lnTo>
                    <a:pt x="228" y="372"/>
                  </a:lnTo>
                  <a:lnTo>
                    <a:pt x="228" y="376"/>
                  </a:lnTo>
                  <a:lnTo>
                    <a:pt x="230" y="378"/>
                  </a:lnTo>
                  <a:lnTo>
                    <a:pt x="230" y="383"/>
                  </a:lnTo>
                  <a:lnTo>
                    <a:pt x="232" y="385"/>
                  </a:lnTo>
                  <a:lnTo>
                    <a:pt x="236" y="385"/>
                  </a:lnTo>
                  <a:lnTo>
                    <a:pt x="236" y="383"/>
                  </a:lnTo>
                  <a:lnTo>
                    <a:pt x="242" y="379"/>
                  </a:lnTo>
                  <a:lnTo>
                    <a:pt x="240" y="378"/>
                  </a:lnTo>
                  <a:lnTo>
                    <a:pt x="244" y="372"/>
                  </a:lnTo>
                  <a:lnTo>
                    <a:pt x="249" y="364"/>
                  </a:lnTo>
                  <a:lnTo>
                    <a:pt x="244" y="358"/>
                  </a:lnTo>
                  <a:lnTo>
                    <a:pt x="249" y="356"/>
                  </a:lnTo>
                  <a:lnTo>
                    <a:pt x="253" y="347"/>
                  </a:lnTo>
                  <a:lnTo>
                    <a:pt x="249" y="343"/>
                  </a:lnTo>
                  <a:lnTo>
                    <a:pt x="257" y="343"/>
                  </a:lnTo>
                  <a:lnTo>
                    <a:pt x="257" y="337"/>
                  </a:lnTo>
                  <a:lnTo>
                    <a:pt x="267" y="335"/>
                  </a:lnTo>
                  <a:lnTo>
                    <a:pt x="271" y="332"/>
                  </a:lnTo>
                  <a:lnTo>
                    <a:pt x="267" y="322"/>
                  </a:lnTo>
                  <a:lnTo>
                    <a:pt x="274" y="326"/>
                  </a:lnTo>
                  <a:lnTo>
                    <a:pt x="278" y="322"/>
                  </a:lnTo>
                  <a:lnTo>
                    <a:pt x="292" y="307"/>
                  </a:lnTo>
                  <a:lnTo>
                    <a:pt x="292" y="297"/>
                  </a:lnTo>
                  <a:lnTo>
                    <a:pt x="299" y="289"/>
                  </a:lnTo>
                  <a:lnTo>
                    <a:pt x="309" y="288"/>
                  </a:lnTo>
                  <a:lnTo>
                    <a:pt x="313" y="278"/>
                  </a:lnTo>
                  <a:lnTo>
                    <a:pt x="315" y="266"/>
                  </a:lnTo>
                  <a:lnTo>
                    <a:pt x="322" y="255"/>
                  </a:lnTo>
                  <a:lnTo>
                    <a:pt x="322" y="245"/>
                  </a:lnTo>
                  <a:lnTo>
                    <a:pt x="313" y="240"/>
                  </a:lnTo>
                  <a:lnTo>
                    <a:pt x="299" y="238"/>
                  </a:lnTo>
                  <a:lnTo>
                    <a:pt x="299" y="236"/>
                  </a:lnTo>
                  <a:lnTo>
                    <a:pt x="294" y="232"/>
                  </a:lnTo>
                  <a:lnTo>
                    <a:pt x="284" y="236"/>
                  </a:lnTo>
                  <a:lnTo>
                    <a:pt x="284" y="232"/>
                  </a:lnTo>
                  <a:lnTo>
                    <a:pt x="288" y="226"/>
                  </a:lnTo>
                  <a:lnTo>
                    <a:pt x="284" y="221"/>
                  </a:lnTo>
                  <a:lnTo>
                    <a:pt x="276" y="217"/>
                  </a:lnTo>
                  <a:lnTo>
                    <a:pt x="269" y="215"/>
                  </a:lnTo>
                  <a:lnTo>
                    <a:pt x="261" y="207"/>
                  </a:lnTo>
                  <a:lnTo>
                    <a:pt x="259" y="207"/>
                  </a:lnTo>
                  <a:lnTo>
                    <a:pt x="255" y="203"/>
                  </a:lnTo>
                  <a:lnTo>
                    <a:pt x="244" y="203"/>
                  </a:lnTo>
                  <a:lnTo>
                    <a:pt x="238" y="198"/>
                  </a:lnTo>
                  <a:lnTo>
                    <a:pt x="234" y="203"/>
                  </a:lnTo>
                  <a:lnTo>
                    <a:pt x="234" y="198"/>
                  </a:lnTo>
                  <a:lnTo>
                    <a:pt x="225" y="203"/>
                  </a:lnTo>
                  <a:lnTo>
                    <a:pt x="223" y="209"/>
                  </a:lnTo>
                  <a:lnTo>
                    <a:pt x="221" y="207"/>
                  </a:lnTo>
                  <a:lnTo>
                    <a:pt x="215" y="205"/>
                  </a:lnTo>
                  <a:lnTo>
                    <a:pt x="211" y="207"/>
                  </a:lnTo>
                  <a:lnTo>
                    <a:pt x="207" y="205"/>
                  </a:lnTo>
                  <a:lnTo>
                    <a:pt x="205" y="203"/>
                  </a:lnTo>
                  <a:lnTo>
                    <a:pt x="205" y="190"/>
                  </a:lnTo>
                  <a:lnTo>
                    <a:pt x="201" y="188"/>
                  </a:lnTo>
                  <a:lnTo>
                    <a:pt x="192" y="188"/>
                  </a:lnTo>
                  <a:lnTo>
                    <a:pt x="194" y="184"/>
                  </a:lnTo>
                  <a:lnTo>
                    <a:pt x="198" y="175"/>
                  </a:lnTo>
                  <a:lnTo>
                    <a:pt x="194" y="173"/>
                  </a:lnTo>
                  <a:lnTo>
                    <a:pt x="188" y="175"/>
                  </a:lnTo>
                  <a:lnTo>
                    <a:pt x="184" y="180"/>
                  </a:lnTo>
                  <a:lnTo>
                    <a:pt x="175" y="180"/>
                  </a:lnTo>
                  <a:lnTo>
                    <a:pt x="169" y="173"/>
                  </a:lnTo>
                  <a:lnTo>
                    <a:pt x="173" y="161"/>
                  </a:lnTo>
                  <a:lnTo>
                    <a:pt x="173" y="155"/>
                  </a:lnTo>
                  <a:lnTo>
                    <a:pt x="177" y="150"/>
                  </a:lnTo>
                  <a:lnTo>
                    <a:pt x="184" y="150"/>
                  </a:lnTo>
                  <a:lnTo>
                    <a:pt x="192" y="153"/>
                  </a:lnTo>
                  <a:lnTo>
                    <a:pt x="192" y="150"/>
                  </a:lnTo>
                  <a:lnTo>
                    <a:pt x="194" y="148"/>
                  </a:lnTo>
                  <a:lnTo>
                    <a:pt x="205" y="150"/>
                  </a:lnTo>
                  <a:lnTo>
                    <a:pt x="207" y="153"/>
                  </a:lnTo>
                  <a:lnTo>
                    <a:pt x="207" y="157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59"/>
                  </a:lnTo>
                  <a:lnTo>
                    <a:pt x="211" y="148"/>
                  </a:lnTo>
                  <a:lnTo>
                    <a:pt x="211" y="142"/>
                  </a:lnTo>
                  <a:lnTo>
                    <a:pt x="225" y="134"/>
                  </a:lnTo>
                  <a:lnTo>
                    <a:pt x="223" y="127"/>
                  </a:lnTo>
                  <a:lnTo>
                    <a:pt x="225" y="129"/>
                  </a:lnTo>
                  <a:lnTo>
                    <a:pt x="228" y="123"/>
                  </a:lnTo>
                  <a:lnTo>
                    <a:pt x="228" y="119"/>
                  </a:lnTo>
                  <a:lnTo>
                    <a:pt x="238" y="115"/>
                  </a:lnTo>
                  <a:lnTo>
                    <a:pt x="236" y="113"/>
                  </a:lnTo>
                  <a:lnTo>
                    <a:pt x="238" y="108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1" y="100"/>
                  </a:lnTo>
                  <a:lnTo>
                    <a:pt x="251" y="104"/>
                  </a:lnTo>
                  <a:lnTo>
                    <a:pt x="255" y="104"/>
                  </a:lnTo>
                  <a:lnTo>
                    <a:pt x="248" y="106"/>
                  </a:lnTo>
                  <a:lnTo>
                    <a:pt x="249" y="109"/>
                  </a:lnTo>
                  <a:lnTo>
                    <a:pt x="253" y="106"/>
                  </a:lnTo>
                  <a:lnTo>
                    <a:pt x="259" y="104"/>
                  </a:lnTo>
                  <a:lnTo>
                    <a:pt x="261" y="100"/>
                  </a:lnTo>
                  <a:lnTo>
                    <a:pt x="261" y="98"/>
                  </a:lnTo>
                  <a:lnTo>
                    <a:pt x="259" y="104"/>
                  </a:lnTo>
                  <a:lnTo>
                    <a:pt x="253" y="100"/>
                  </a:lnTo>
                  <a:lnTo>
                    <a:pt x="249" y="98"/>
                  </a:lnTo>
                  <a:lnTo>
                    <a:pt x="251" y="96"/>
                  </a:lnTo>
                  <a:lnTo>
                    <a:pt x="248" y="94"/>
                  </a:lnTo>
                  <a:lnTo>
                    <a:pt x="253" y="92"/>
                  </a:lnTo>
                  <a:lnTo>
                    <a:pt x="249" y="90"/>
                  </a:lnTo>
                  <a:lnTo>
                    <a:pt x="242" y="90"/>
                  </a:lnTo>
                  <a:lnTo>
                    <a:pt x="248" y="86"/>
                  </a:lnTo>
                  <a:lnTo>
                    <a:pt x="261" y="86"/>
                  </a:lnTo>
                  <a:lnTo>
                    <a:pt x="274" y="81"/>
                  </a:lnTo>
                  <a:lnTo>
                    <a:pt x="273" y="75"/>
                  </a:lnTo>
                  <a:lnTo>
                    <a:pt x="269" y="77"/>
                  </a:lnTo>
                  <a:lnTo>
                    <a:pt x="269" y="73"/>
                  </a:lnTo>
                  <a:lnTo>
                    <a:pt x="261" y="77"/>
                  </a:lnTo>
                  <a:lnTo>
                    <a:pt x="259" y="75"/>
                  </a:lnTo>
                  <a:lnTo>
                    <a:pt x="269" y="71"/>
                  </a:lnTo>
                  <a:lnTo>
                    <a:pt x="261" y="67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55" y="60"/>
                  </a:lnTo>
                  <a:lnTo>
                    <a:pt x="255" y="58"/>
                  </a:lnTo>
                  <a:lnTo>
                    <a:pt x="255" y="54"/>
                  </a:lnTo>
                  <a:lnTo>
                    <a:pt x="251" y="50"/>
                  </a:lnTo>
                  <a:lnTo>
                    <a:pt x="249" y="52"/>
                  </a:lnTo>
                  <a:lnTo>
                    <a:pt x="248" y="56"/>
                  </a:lnTo>
                  <a:lnTo>
                    <a:pt x="242" y="60"/>
                  </a:lnTo>
                  <a:lnTo>
                    <a:pt x="242" y="56"/>
                  </a:lnTo>
                  <a:lnTo>
                    <a:pt x="236" y="58"/>
                  </a:lnTo>
                  <a:lnTo>
                    <a:pt x="240" y="54"/>
                  </a:lnTo>
                  <a:lnTo>
                    <a:pt x="238" y="50"/>
                  </a:lnTo>
                  <a:lnTo>
                    <a:pt x="238" y="46"/>
                  </a:lnTo>
                  <a:lnTo>
                    <a:pt x="234" y="46"/>
                  </a:lnTo>
                  <a:lnTo>
                    <a:pt x="228" y="42"/>
                  </a:lnTo>
                  <a:lnTo>
                    <a:pt x="225" y="42"/>
                  </a:lnTo>
                  <a:lnTo>
                    <a:pt x="219" y="42"/>
                  </a:lnTo>
                  <a:lnTo>
                    <a:pt x="219" y="42"/>
                  </a:lnTo>
                  <a:lnTo>
                    <a:pt x="221" y="46"/>
                  </a:lnTo>
                  <a:lnTo>
                    <a:pt x="219" y="48"/>
                  </a:lnTo>
                  <a:lnTo>
                    <a:pt x="221" y="52"/>
                  </a:lnTo>
                  <a:lnTo>
                    <a:pt x="217" y="56"/>
                  </a:lnTo>
                  <a:lnTo>
                    <a:pt x="221" y="58"/>
                  </a:lnTo>
                  <a:lnTo>
                    <a:pt x="223" y="65"/>
                  </a:lnTo>
                  <a:lnTo>
                    <a:pt x="213" y="71"/>
                  </a:lnTo>
                  <a:lnTo>
                    <a:pt x="217" y="79"/>
                  </a:lnTo>
                  <a:lnTo>
                    <a:pt x="219" y="81"/>
                  </a:lnTo>
                  <a:lnTo>
                    <a:pt x="213" y="83"/>
                  </a:lnTo>
                  <a:lnTo>
                    <a:pt x="211" y="83"/>
                  </a:lnTo>
                  <a:lnTo>
                    <a:pt x="211" y="81"/>
                  </a:lnTo>
                  <a:lnTo>
                    <a:pt x="207" y="77"/>
                  </a:lnTo>
                  <a:lnTo>
                    <a:pt x="207" y="71"/>
                  </a:lnTo>
                  <a:lnTo>
                    <a:pt x="200" y="69"/>
                  </a:lnTo>
                  <a:lnTo>
                    <a:pt x="192" y="64"/>
                  </a:lnTo>
                  <a:lnTo>
                    <a:pt x="186" y="62"/>
                  </a:lnTo>
                  <a:lnTo>
                    <a:pt x="182" y="64"/>
                  </a:lnTo>
                  <a:lnTo>
                    <a:pt x="182" y="56"/>
                  </a:lnTo>
                  <a:lnTo>
                    <a:pt x="178" y="58"/>
                  </a:lnTo>
                  <a:lnTo>
                    <a:pt x="178" y="46"/>
                  </a:lnTo>
                  <a:lnTo>
                    <a:pt x="182" y="42"/>
                  </a:lnTo>
                  <a:lnTo>
                    <a:pt x="182" y="41"/>
                  </a:lnTo>
                  <a:lnTo>
                    <a:pt x="188" y="41"/>
                  </a:lnTo>
                  <a:lnTo>
                    <a:pt x="182" y="33"/>
                  </a:lnTo>
                  <a:lnTo>
                    <a:pt x="188" y="37"/>
                  </a:lnTo>
                  <a:lnTo>
                    <a:pt x="188" y="33"/>
                  </a:lnTo>
                  <a:lnTo>
                    <a:pt x="192" y="33"/>
                  </a:lnTo>
                  <a:lnTo>
                    <a:pt x="198" y="29"/>
                  </a:lnTo>
                  <a:lnTo>
                    <a:pt x="192" y="29"/>
                  </a:lnTo>
                  <a:lnTo>
                    <a:pt x="188" y="27"/>
                  </a:lnTo>
                  <a:lnTo>
                    <a:pt x="198" y="29"/>
                  </a:lnTo>
                  <a:lnTo>
                    <a:pt x="198" y="23"/>
                  </a:lnTo>
                  <a:lnTo>
                    <a:pt x="205" y="25"/>
                  </a:lnTo>
                  <a:lnTo>
                    <a:pt x="211" y="21"/>
                  </a:lnTo>
                  <a:lnTo>
                    <a:pt x="207" y="16"/>
                  </a:lnTo>
                  <a:lnTo>
                    <a:pt x="211" y="14"/>
                  </a:lnTo>
                  <a:lnTo>
                    <a:pt x="200" y="8"/>
                  </a:lnTo>
                  <a:lnTo>
                    <a:pt x="203" y="14"/>
                  </a:lnTo>
                  <a:lnTo>
                    <a:pt x="200" y="14"/>
                  </a:lnTo>
                  <a:lnTo>
                    <a:pt x="196" y="21"/>
                  </a:lnTo>
                  <a:lnTo>
                    <a:pt x="194" y="16"/>
                  </a:lnTo>
                  <a:lnTo>
                    <a:pt x="192" y="14"/>
                  </a:lnTo>
                  <a:lnTo>
                    <a:pt x="188" y="16"/>
                  </a:lnTo>
                  <a:lnTo>
                    <a:pt x="186" y="10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86" y="8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5" y="2"/>
                  </a:lnTo>
                  <a:lnTo>
                    <a:pt x="173" y="8"/>
                  </a:lnTo>
                  <a:lnTo>
                    <a:pt x="180" y="10"/>
                  </a:lnTo>
                  <a:lnTo>
                    <a:pt x="182" y="16"/>
                  </a:lnTo>
                  <a:lnTo>
                    <a:pt x="177" y="18"/>
                  </a:lnTo>
                  <a:lnTo>
                    <a:pt x="177" y="21"/>
                  </a:lnTo>
                  <a:lnTo>
                    <a:pt x="175" y="19"/>
                  </a:lnTo>
                  <a:lnTo>
                    <a:pt x="173" y="18"/>
                  </a:lnTo>
                  <a:lnTo>
                    <a:pt x="169" y="19"/>
                  </a:lnTo>
                  <a:lnTo>
                    <a:pt x="159" y="19"/>
                  </a:lnTo>
                  <a:lnTo>
                    <a:pt x="157" y="16"/>
                  </a:lnTo>
                  <a:lnTo>
                    <a:pt x="150" y="14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50" y="14"/>
                  </a:lnTo>
                  <a:lnTo>
                    <a:pt x="148" y="21"/>
                  </a:lnTo>
                  <a:lnTo>
                    <a:pt x="140" y="18"/>
                  </a:lnTo>
                  <a:lnTo>
                    <a:pt x="127" y="18"/>
                  </a:lnTo>
                  <a:lnTo>
                    <a:pt x="130" y="16"/>
                  </a:lnTo>
                  <a:lnTo>
                    <a:pt x="121" y="14"/>
                  </a:lnTo>
                  <a:lnTo>
                    <a:pt x="109" y="8"/>
                  </a:lnTo>
                  <a:lnTo>
                    <a:pt x="105" y="10"/>
                  </a:lnTo>
                  <a:lnTo>
                    <a:pt x="105" y="8"/>
                  </a:lnTo>
                  <a:lnTo>
                    <a:pt x="100" y="10"/>
                  </a:lnTo>
                  <a:lnTo>
                    <a:pt x="98" y="8"/>
                  </a:lnTo>
                  <a:lnTo>
                    <a:pt x="88" y="14"/>
                  </a:lnTo>
                  <a:lnTo>
                    <a:pt x="88" y="10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65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3" y="8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0" y="27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0" name="Freeform 136"/>
            <p:cNvSpPr>
              <a:spLocks/>
            </p:cNvSpPr>
            <p:nvPr/>
          </p:nvSpPr>
          <p:spPr bwMode="auto">
            <a:xfrm>
              <a:off x="4773" y="3901"/>
              <a:ext cx="1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25" y="9"/>
                </a:cxn>
                <a:cxn ang="0">
                  <a:pos x="16" y="9"/>
                </a:cxn>
                <a:cxn ang="0">
                  <a:pos x="14" y="4"/>
                </a:cxn>
                <a:cxn ang="0">
                  <a:pos x="6" y="4"/>
                </a:cxn>
                <a:cxn ang="0">
                  <a:pos x="0" y="4"/>
                </a:cxn>
              </a:cxnLst>
              <a:rect l="0" t="0" r="r" b="b"/>
              <a:pathLst>
                <a:path w="25" h="9">
                  <a:moveTo>
                    <a:pt x="0" y="4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14" y="4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1" name="Freeform 137"/>
            <p:cNvSpPr>
              <a:spLocks/>
            </p:cNvSpPr>
            <p:nvPr/>
          </p:nvSpPr>
          <p:spPr bwMode="auto">
            <a:xfrm>
              <a:off x="4785" y="3906"/>
              <a:ext cx="7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0" y="2"/>
                </a:cxn>
              </a:cxnLst>
              <a:rect l="0" t="0" r="r" b="b"/>
              <a:pathLst>
                <a:path w="14" h="6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2" name="Freeform 138"/>
            <p:cNvSpPr>
              <a:spLocks/>
            </p:cNvSpPr>
            <p:nvPr/>
          </p:nvSpPr>
          <p:spPr bwMode="auto">
            <a:xfrm>
              <a:off x="4788" y="4008"/>
              <a:ext cx="8" cy="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5" y="6"/>
                </a:cxn>
                <a:cxn ang="0">
                  <a:pos x="8" y="6"/>
                </a:cxn>
                <a:cxn ang="0">
                  <a:pos x="0" y="4"/>
                </a:cxn>
              </a:cxnLst>
              <a:rect l="0" t="0" r="r" b="b"/>
              <a:pathLst>
                <a:path w="15" h="6">
                  <a:moveTo>
                    <a:pt x="0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6"/>
                  </a:lnTo>
                  <a:lnTo>
                    <a:pt x="8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3" name="Freeform 139"/>
            <p:cNvSpPr>
              <a:spLocks/>
            </p:cNvSpPr>
            <p:nvPr/>
          </p:nvSpPr>
          <p:spPr bwMode="auto">
            <a:xfrm>
              <a:off x="4803" y="3857"/>
              <a:ext cx="8" cy="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8" y="5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5" y="13"/>
                </a:cxn>
                <a:cxn ang="0">
                  <a:pos x="15" y="15"/>
                </a:cxn>
                <a:cxn ang="0">
                  <a:pos x="11" y="17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0" y="15"/>
                </a:cxn>
              </a:cxnLst>
              <a:rect l="0" t="0" r="r" b="b"/>
              <a:pathLst>
                <a:path w="15" h="17">
                  <a:moveTo>
                    <a:pt x="0" y="15"/>
                  </a:moveTo>
                  <a:lnTo>
                    <a:pt x="8" y="2"/>
                  </a:lnTo>
                  <a:lnTo>
                    <a:pt x="9" y="0"/>
                  </a:lnTo>
                  <a:lnTo>
                    <a:pt x="8" y="5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4" name="Freeform 140"/>
            <p:cNvSpPr>
              <a:spLocks/>
            </p:cNvSpPr>
            <p:nvPr/>
          </p:nvSpPr>
          <p:spPr bwMode="auto">
            <a:xfrm>
              <a:off x="4686" y="3846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2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5" name="Freeform 141"/>
            <p:cNvSpPr>
              <a:spLocks/>
            </p:cNvSpPr>
            <p:nvPr/>
          </p:nvSpPr>
          <p:spPr bwMode="auto">
            <a:xfrm>
              <a:off x="4846" y="3828"/>
              <a:ext cx="13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5" y="2"/>
                </a:cxn>
                <a:cxn ang="0">
                  <a:pos x="27" y="8"/>
                </a:cxn>
                <a:cxn ang="0">
                  <a:pos x="12" y="14"/>
                </a:cxn>
                <a:cxn ang="0">
                  <a:pos x="4" y="14"/>
                </a:cxn>
                <a:cxn ang="0">
                  <a:pos x="0" y="6"/>
                </a:cxn>
              </a:cxnLst>
              <a:rect l="0" t="0" r="r" b="b"/>
              <a:pathLst>
                <a:path w="27" h="14">
                  <a:moveTo>
                    <a:pt x="0" y="6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5" y="2"/>
                  </a:lnTo>
                  <a:lnTo>
                    <a:pt x="27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6" name="Freeform 142"/>
            <p:cNvSpPr>
              <a:spLocks/>
            </p:cNvSpPr>
            <p:nvPr/>
          </p:nvSpPr>
          <p:spPr bwMode="auto">
            <a:xfrm>
              <a:off x="4769" y="3830"/>
              <a:ext cx="8" cy="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4" y="0"/>
                </a:cxn>
                <a:cxn ang="0">
                  <a:pos x="15" y="10"/>
                </a:cxn>
                <a:cxn ang="0">
                  <a:pos x="5" y="12"/>
                </a:cxn>
                <a:cxn ang="0">
                  <a:pos x="0" y="10"/>
                </a:cxn>
              </a:cxnLst>
              <a:rect l="0" t="0" r="r" b="b"/>
              <a:pathLst>
                <a:path w="15" h="12">
                  <a:moveTo>
                    <a:pt x="0" y="10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15" y="10"/>
                  </a:lnTo>
                  <a:lnTo>
                    <a:pt x="5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7" name="Freeform 143"/>
            <p:cNvSpPr>
              <a:spLocks/>
            </p:cNvSpPr>
            <p:nvPr/>
          </p:nvSpPr>
          <p:spPr bwMode="auto">
            <a:xfrm>
              <a:off x="4721" y="3810"/>
              <a:ext cx="14" cy="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9" y="4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7" y="15"/>
                </a:cxn>
                <a:cxn ang="0">
                  <a:pos x="0" y="13"/>
                </a:cxn>
              </a:cxnLst>
              <a:rect l="0" t="0" r="r" b="b"/>
              <a:pathLst>
                <a:path w="29" h="15">
                  <a:moveTo>
                    <a:pt x="0" y="13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9" y="4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7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8" name="Freeform 144"/>
            <p:cNvSpPr>
              <a:spLocks/>
            </p:cNvSpPr>
            <p:nvPr/>
          </p:nvSpPr>
          <p:spPr bwMode="auto">
            <a:xfrm>
              <a:off x="4730" y="3813"/>
              <a:ext cx="23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2"/>
                </a:cxn>
                <a:cxn ang="0">
                  <a:pos x="17" y="5"/>
                </a:cxn>
                <a:cxn ang="0">
                  <a:pos x="25" y="0"/>
                </a:cxn>
                <a:cxn ang="0">
                  <a:pos x="33" y="3"/>
                </a:cxn>
                <a:cxn ang="0">
                  <a:pos x="34" y="11"/>
                </a:cxn>
                <a:cxn ang="0">
                  <a:pos x="44" y="15"/>
                </a:cxn>
                <a:cxn ang="0">
                  <a:pos x="38" y="21"/>
                </a:cxn>
                <a:cxn ang="0">
                  <a:pos x="31" y="17"/>
                </a:cxn>
                <a:cxn ang="0">
                  <a:pos x="13" y="23"/>
                </a:cxn>
                <a:cxn ang="0">
                  <a:pos x="4" y="15"/>
                </a:cxn>
                <a:cxn ang="0">
                  <a:pos x="4" y="13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44" h="23">
                  <a:moveTo>
                    <a:pt x="0" y="7"/>
                  </a:moveTo>
                  <a:lnTo>
                    <a:pt x="6" y="2"/>
                  </a:lnTo>
                  <a:lnTo>
                    <a:pt x="17" y="5"/>
                  </a:lnTo>
                  <a:lnTo>
                    <a:pt x="25" y="0"/>
                  </a:lnTo>
                  <a:lnTo>
                    <a:pt x="33" y="3"/>
                  </a:lnTo>
                  <a:lnTo>
                    <a:pt x="34" y="11"/>
                  </a:lnTo>
                  <a:lnTo>
                    <a:pt x="44" y="15"/>
                  </a:lnTo>
                  <a:lnTo>
                    <a:pt x="38" y="21"/>
                  </a:lnTo>
                  <a:lnTo>
                    <a:pt x="31" y="17"/>
                  </a:lnTo>
                  <a:lnTo>
                    <a:pt x="13" y="23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89" name="Freeform 145"/>
            <p:cNvSpPr>
              <a:spLocks/>
            </p:cNvSpPr>
            <p:nvPr/>
          </p:nvSpPr>
          <p:spPr bwMode="auto">
            <a:xfrm>
              <a:off x="4928" y="3948"/>
              <a:ext cx="10" cy="1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10" y="32"/>
                </a:cxn>
                <a:cxn ang="0">
                  <a:pos x="20" y="9"/>
                </a:cxn>
                <a:cxn ang="0">
                  <a:pos x="14" y="0"/>
                </a:cxn>
                <a:cxn ang="0">
                  <a:pos x="2" y="15"/>
                </a:cxn>
                <a:cxn ang="0">
                  <a:pos x="4" y="23"/>
                </a:cxn>
                <a:cxn ang="0">
                  <a:pos x="0" y="25"/>
                </a:cxn>
              </a:cxnLst>
              <a:rect l="0" t="0" r="r" b="b"/>
              <a:pathLst>
                <a:path w="20" h="34">
                  <a:moveTo>
                    <a:pt x="0" y="25"/>
                  </a:moveTo>
                  <a:lnTo>
                    <a:pt x="2" y="32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0" y="9"/>
                  </a:lnTo>
                  <a:lnTo>
                    <a:pt x="14" y="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0" name="Freeform 146"/>
            <p:cNvSpPr>
              <a:spLocks/>
            </p:cNvSpPr>
            <p:nvPr/>
          </p:nvSpPr>
          <p:spPr bwMode="auto">
            <a:xfrm>
              <a:off x="5016" y="3946"/>
              <a:ext cx="48" cy="3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0"/>
                </a:cxn>
                <a:cxn ang="0">
                  <a:pos x="8" y="27"/>
                </a:cxn>
                <a:cxn ang="0">
                  <a:pos x="17" y="27"/>
                </a:cxn>
                <a:cxn ang="0">
                  <a:pos x="19" y="19"/>
                </a:cxn>
                <a:cxn ang="0">
                  <a:pos x="31" y="9"/>
                </a:cxn>
                <a:cxn ang="0">
                  <a:pos x="35" y="11"/>
                </a:cxn>
                <a:cxn ang="0">
                  <a:pos x="39" y="6"/>
                </a:cxn>
                <a:cxn ang="0">
                  <a:pos x="44" y="2"/>
                </a:cxn>
                <a:cxn ang="0">
                  <a:pos x="56" y="6"/>
                </a:cxn>
                <a:cxn ang="0">
                  <a:pos x="54" y="13"/>
                </a:cxn>
                <a:cxn ang="0">
                  <a:pos x="63" y="19"/>
                </a:cxn>
                <a:cxn ang="0">
                  <a:pos x="65" y="15"/>
                </a:cxn>
                <a:cxn ang="0">
                  <a:pos x="67" y="4"/>
                </a:cxn>
                <a:cxn ang="0">
                  <a:pos x="71" y="0"/>
                </a:cxn>
                <a:cxn ang="0">
                  <a:pos x="75" y="13"/>
                </a:cxn>
                <a:cxn ang="0">
                  <a:pos x="81" y="21"/>
                </a:cxn>
                <a:cxn ang="0">
                  <a:pos x="85" y="27"/>
                </a:cxn>
                <a:cxn ang="0">
                  <a:pos x="90" y="34"/>
                </a:cxn>
                <a:cxn ang="0">
                  <a:pos x="94" y="38"/>
                </a:cxn>
                <a:cxn ang="0">
                  <a:pos x="96" y="48"/>
                </a:cxn>
                <a:cxn ang="0">
                  <a:pos x="96" y="55"/>
                </a:cxn>
                <a:cxn ang="0">
                  <a:pos x="92" y="63"/>
                </a:cxn>
                <a:cxn ang="0">
                  <a:pos x="87" y="74"/>
                </a:cxn>
                <a:cxn ang="0">
                  <a:pos x="81" y="78"/>
                </a:cxn>
                <a:cxn ang="0">
                  <a:pos x="75" y="74"/>
                </a:cxn>
                <a:cxn ang="0">
                  <a:pos x="71" y="78"/>
                </a:cxn>
                <a:cxn ang="0">
                  <a:pos x="63" y="73"/>
                </a:cxn>
                <a:cxn ang="0">
                  <a:pos x="63" y="67"/>
                </a:cxn>
                <a:cxn ang="0">
                  <a:pos x="58" y="59"/>
                </a:cxn>
                <a:cxn ang="0">
                  <a:pos x="54" y="67"/>
                </a:cxn>
                <a:cxn ang="0">
                  <a:pos x="48" y="59"/>
                </a:cxn>
                <a:cxn ang="0">
                  <a:pos x="42" y="55"/>
                </a:cxn>
                <a:cxn ang="0">
                  <a:pos x="29" y="59"/>
                </a:cxn>
                <a:cxn ang="0">
                  <a:pos x="23" y="63"/>
                </a:cxn>
                <a:cxn ang="0">
                  <a:pos x="15" y="63"/>
                </a:cxn>
                <a:cxn ang="0">
                  <a:pos x="8" y="67"/>
                </a:cxn>
                <a:cxn ang="0">
                  <a:pos x="2" y="63"/>
                </a:cxn>
                <a:cxn ang="0">
                  <a:pos x="2" y="55"/>
                </a:cxn>
                <a:cxn ang="0">
                  <a:pos x="0" y="40"/>
                </a:cxn>
              </a:cxnLst>
              <a:rect l="0" t="0" r="r" b="b"/>
              <a:pathLst>
                <a:path w="96" h="78">
                  <a:moveTo>
                    <a:pt x="0" y="40"/>
                  </a:moveTo>
                  <a:lnTo>
                    <a:pt x="0" y="30"/>
                  </a:lnTo>
                  <a:lnTo>
                    <a:pt x="8" y="27"/>
                  </a:lnTo>
                  <a:lnTo>
                    <a:pt x="17" y="27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35" y="11"/>
                  </a:lnTo>
                  <a:lnTo>
                    <a:pt x="39" y="6"/>
                  </a:lnTo>
                  <a:lnTo>
                    <a:pt x="44" y="2"/>
                  </a:lnTo>
                  <a:lnTo>
                    <a:pt x="56" y="6"/>
                  </a:lnTo>
                  <a:lnTo>
                    <a:pt x="54" y="13"/>
                  </a:lnTo>
                  <a:lnTo>
                    <a:pt x="63" y="19"/>
                  </a:lnTo>
                  <a:lnTo>
                    <a:pt x="65" y="15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5" y="13"/>
                  </a:lnTo>
                  <a:lnTo>
                    <a:pt x="81" y="21"/>
                  </a:lnTo>
                  <a:lnTo>
                    <a:pt x="85" y="27"/>
                  </a:lnTo>
                  <a:lnTo>
                    <a:pt x="90" y="34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55"/>
                  </a:lnTo>
                  <a:lnTo>
                    <a:pt x="92" y="63"/>
                  </a:lnTo>
                  <a:lnTo>
                    <a:pt x="87" y="74"/>
                  </a:lnTo>
                  <a:lnTo>
                    <a:pt x="81" y="78"/>
                  </a:lnTo>
                  <a:lnTo>
                    <a:pt x="75" y="74"/>
                  </a:lnTo>
                  <a:lnTo>
                    <a:pt x="71" y="78"/>
                  </a:lnTo>
                  <a:lnTo>
                    <a:pt x="63" y="73"/>
                  </a:lnTo>
                  <a:lnTo>
                    <a:pt x="63" y="67"/>
                  </a:lnTo>
                  <a:lnTo>
                    <a:pt x="58" y="59"/>
                  </a:lnTo>
                  <a:lnTo>
                    <a:pt x="54" y="67"/>
                  </a:lnTo>
                  <a:lnTo>
                    <a:pt x="48" y="59"/>
                  </a:lnTo>
                  <a:lnTo>
                    <a:pt x="42" y="55"/>
                  </a:lnTo>
                  <a:lnTo>
                    <a:pt x="29" y="59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8" y="67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1" name="Freeform 147"/>
            <p:cNvSpPr>
              <a:spLocks/>
            </p:cNvSpPr>
            <p:nvPr/>
          </p:nvSpPr>
          <p:spPr bwMode="auto">
            <a:xfrm>
              <a:off x="5053" y="3988"/>
              <a:ext cx="4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6" y="10"/>
                </a:cxn>
                <a:cxn ang="0">
                  <a:pos x="0" y="2"/>
                </a:cxn>
              </a:cxnLst>
              <a:rect l="0" t="0" r="r" b="b"/>
              <a:pathLst>
                <a:path w="8" h="10">
                  <a:moveTo>
                    <a:pt x="0" y="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6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2" name="Freeform 148"/>
            <p:cNvSpPr>
              <a:spLocks/>
            </p:cNvSpPr>
            <p:nvPr/>
          </p:nvSpPr>
          <p:spPr bwMode="auto">
            <a:xfrm>
              <a:off x="5080" y="3988"/>
              <a:ext cx="9" cy="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0"/>
                </a:cxn>
                <a:cxn ang="0">
                  <a:pos x="9" y="6"/>
                </a:cxn>
                <a:cxn ang="0">
                  <a:pos x="15" y="0"/>
                </a:cxn>
                <a:cxn ang="0">
                  <a:pos x="19" y="4"/>
                </a:cxn>
                <a:cxn ang="0">
                  <a:pos x="15" y="10"/>
                </a:cxn>
                <a:cxn ang="0">
                  <a:pos x="11" y="10"/>
                </a:cxn>
                <a:cxn ang="0">
                  <a:pos x="6" y="17"/>
                </a:cxn>
                <a:cxn ang="0">
                  <a:pos x="0" y="15"/>
                </a:cxn>
              </a:cxnLst>
              <a:rect l="0" t="0" r="r" b="b"/>
              <a:pathLst>
                <a:path w="19" h="17">
                  <a:moveTo>
                    <a:pt x="0" y="15"/>
                  </a:moveTo>
                  <a:lnTo>
                    <a:pt x="4" y="10"/>
                  </a:lnTo>
                  <a:lnTo>
                    <a:pt x="9" y="6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6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3" name="Freeform 149"/>
            <p:cNvSpPr>
              <a:spLocks/>
            </p:cNvSpPr>
            <p:nvPr/>
          </p:nvSpPr>
          <p:spPr bwMode="auto">
            <a:xfrm>
              <a:off x="5088" y="3978"/>
              <a:ext cx="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4" y="9"/>
                </a:cxn>
                <a:cxn ang="0">
                  <a:pos x="12" y="13"/>
                </a:cxn>
                <a:cxn ang="0">
                  <a:pos x="8" y="21"/>
                </a:cxn>
                <a:cxn ang="0">
                  <a:pos x="2" y="13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4" h="21">
                  <a:moveTo>
                    <a:pt x="0" y="0"/>
                  </a:moveTo>
                  <a:lnTo>
                    <a:pt x="8" y="8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8" y="21"/>
                  </a:lnTo>
                  <a:lnTo>
                    <a:pt x="2" y="13"/>
                  </a:lnTo>
                  <a:lnTo>
                    <a:pt x="4" y="9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4" name="Freeform 150"/>
            <p:cNvSpPr>
              <a:spLocks/>
            </p:cNvSpPr>
            <p:nvPr/>
          </p:nvSpPr>
          <p:spPr bwMode="auto">
            <a:xfrm>
              <a:off x="4854" y="3881"/>
              <a:ext cx="85" cy="97"/>
            </a:xfrm>
            <a:custGeom>
              <a:avLst/>
              <a:gdLst/>
              <a:ahLst/>
              <a:cxnLst>
                <a:cxn ang="0">
                  <a:pos x="5" y="70"/>
                </a:cxn>
                <a:cxn ang="0">
                  <a:pos x="7" y="74"/>
                </a:cxn>
                <a:cxn ang="0">
                  <a:pos x="11" y="78"/>
                </a:cxn>
                <a:cxn ang="0">
                  <a:pos x="15" y="84"/>
                </a:cxn>
                <a:cxn ang="0">
                  <a:pos x="25" y="92"/>
                </a:cxn>
                <a:cxn ang="0">
                  <a:pos x="38" y="90"/>
                </a:cxn>
                <a:cxn ang="0">
                  <a:pos x="53" y="86"/>
                </a:cxn>
                <a:cxn ang="0">
                  <a:pos x="59" y="92"/>
                </a:cxn>
                <a:cxn ang="0">
                  <a:pos x="63" y="90"/>
                </a:cxn>
                <a:cxn ang="0">
                  <a:pos x="65" y="103"/>
                </a:cxn>
                <a:cxn ang="0">
                  <a:pos x="73" y="116"/>
                </a:cxn>
                <a:cxn ang="0">
                  <a:pos x="76" y="130"/>
                </a:cxn>
                <a:cxn ang="0">
                  <a:pos x="73" y="149"/>
                </a:cxn>
                <a:cxn ang="0">
                  <a:pos x="78" y="160"/>
                </a:cxn>
                <a:cxn ang="0">
                  <a:pos x="80" y="174"/>
                </a:cxn>
                <a:cxn ang="0">
                  <a:pos x="86" y="195"/>
                </a:cxn>
                <a:cxn ang="0">
                  <a:pos x="109" y="193"/>
                </a:cxn>
                <a:cxn ang="0">
                  <a:pos x="122" y="178"/>
                </a:cxn>
                <a:cxn ang="0">
                  <a:pos x="124" y="168"/>
                </a:cxn>
                <a:cxn ang="0">
                  <a:pos x="130" y="164"/>
                </a:cxn>
                <a:cxn ang="0">
                  <a:pos x="128" y="157"/>
                </a:cxn>
                <a:cxn ang="0">
                  <a:pos x="142" y="143"/>
                </a:cxn>
                <a:cxn ang="0">
                  <a:pos x="142" y="130"/>
                </a:cxn>
                <a:cxn ang="0">
                  <a:pos x="138" y="118"/>
                </a:cxn>
                <a:cxn ang="0">
                  <a:pos x="145" y="107"/>
                </a:cxn>
                <a:cxn ang="0">
                  <a:pos x="161" y="92"/>
                </a:cxn>
                <a:cxn ang="0">
                  <a:pos x="169" y="76"/>
                </a:cxn>
                <a:cxn ang="0">
                  <a:pos x="167" y="70"/>
                </a:cxn>
                <a:cxn ang="0">
                  <a:pos x="153" y="74"/>
                </a:cxn>
                <a:cxn ang="0">
                  <a:pos x="149" y="67"/>
                </a:cxn>
                <a:cxn ang="0">
                  <a:pos x="142" y="61"/>
                </a:cxn>
                <a:cxn ang="0">
                  <a:pos x="138" y="55"/>
                </a:cxn>
                <a:cxn ang="0">
                  <a:pos x="130" y="40"/>
                </a:cxn>
                <a:cxn ang="0">
                  <a:pos x="121" y="21"/>
                </a:cxn>
                <a:cxn ang="0">
                  <a:pos x="119" y="17"/>
                </a:cxn>
                <a:cxn ang="0">
                  <a:pos x="113" y="19"/>
                </a:cxn>
                <a:cxn ang="0">
                  <a:pos x="105" y="17"/>
                </a:cxn>
                <a:cxn ang="0">
                  <a:pos x="92" y="15"/>
                </a:cxn>
                <a:cxn ang="0">
                  <a:pos x="90" y="21"/>
                </a:cxn>
                <a:cxn ang="0">
                  <a:pos x="80" y="13"/>
                </a:cxn>
                <a:cxn ang="0">
                  <a:pos x="67" y="9"/>
                </a:cxn>
                <a:cxn ang="0">
                  <a:pos x="69" y="0"/>
                </a:cxn>
                <a:cxn ang="0">
                  <a:pos x="65" y="2"/>
                </a:cxn>
                <a:cxn ang="0">
                  <a:pos x="48" y="3"/>
                </a:cxn>
                <a:cxn ang="0">
                  <a:pos x="38" y="7"/>
                </a:cxn>
                <a:cxn ang="0">
                  <a:pos x="28" y="3"/>
                </a:cxn>
                <a:cxn ang="0">
                  <a:pos x="21" y="13"/>
                </a:cxn>
                <a:cxn ang="0">
                  <a:pos x="17" y="23"/>
                </a:cxn>
                <a:cxn ang="0">
                  <a:pos x="11" y="26"/>
                </a:cxn>
                <a:cxn ang="0">
                  <a:pos x="2" y="46"/>
                </a:cxn>
                <a:cxn ang="0">
                  <a:pos x="3" y="51"/>
                </a:cxn>
                <a:cxn ang="0">
                  <a:pos x="0" y="63"/>
                </a:cxn>
                <a:cxn ang="0">
                  <a:pos x="5" y="70"/>
                </a:cxn>
              </a:cxnLst>
              <a:rect l="0" t="0" r="r" b="b"/>
              <a:pathLst>
                <a:path w="169" h="195">
                  <a:moveTo>
                    <a:pt x="5" y="70"/>
                  </a:moveTo>
                  <a:lnTo>
                    <a:pt x="7" y="74"/>
                  </a:lnTo>
                  <a:lnTo>
                    <a:pt x="11" y="78"/>
                  </a:lnTo>
                  <a:lnTo>
                    <a:pt x="15" y="84"/>
                  </a:lnTo>
                  <a:lnTo>
                    <a:pt x="25" y="92"/>
                  </a:lnTo>
                  <a:lnTo>
                    <a:pt x="38" y="90"/>
                  </a:lnTo>
                  <a:lnTo>
                    <a:pt x="53" y="86"/>
                  </a:lnTo>
                  <a:lnTo>
                    <a:pt x="59" y="92"/>
                  </a:lnTo>
                  <a:lnTo>
                    <a:pt x="63" y="90"/>
                  </a:lnTo>
                  <a:lnTo>
                    <a:pt x="65" y="103"/>
                  </a:lnTo>
                  <a:lnTo>
                    <a:pt x="73" y="116"/>
                  </a:lnTo>
                  <a:lnTo>
                    <a:pt x="76" y="130"/>
                  </a:lnTo>
                  <a:lnTo>
                    <a:pt x="73" y="149"/>
                  </a:lnTo>
                  <a:lnTo>
                    <a:pt x="78" y="160"/>
                  </a:lnTo>
                  <a:lnTo>
                    <a:pt x="80" y="174"/>
                  </a:lnTo>
                  <a:lnTo>
                    <a:pt x="86" y="195"/>
                  </a:lnTo>
                  <a:lnTo>
                    <a:pt x="109" y="193"/>
                  </a:lnTo>
                  <a:lnTo>
                    <a:pt x="122" y="178"/>
                  </a:lnTo>
                  <a:lnTo>
                    <a:pt x="124" y="168"/>
                  </a:lnTo>
                  <a:lnTo>
                    <a:pt x="130" y="164"/>
                  </a:lnTo>
                  <a:lnTo>
                    <a:pt x="128" y="157"/>
                  </a:lnTo>
                  <a:lnTo>
                    <a:pt x="142" y="143"/>
                  </a:lnTo>
                  <a:lnTo>
                    <a:pt x="142" y="130"/>
                  </a:lnTo>
                  <a:lnTo>
                    <a:pt x="138" y="118"/>
                  </a:lnTo>
                  <a:lnTo>
                    <a:pt x="145" y="107"/>
                  </a:lnTo>
                  <a:lnTo>
                    <a:pt x="161" y="92"/>
                  </a:lnTo>
                  <a:lnTo>
                    <a:pt x="169" y="76"/>
                  </a:lnTo>
                  <a:lnTo>
                    <a:pt x="167" y="70"/>
                  </a:lnTo>
                  <a:lnTo>
                    <a:pt x="153" y="74"/>
                  </a:lnTo>
                  <a:lnTo>
                    <a:pt x="149" y="67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0" y="40"/>
                  </a:lnTo>
                  <a:lnTo>
                    <a:pt x="121" y="21"/>
                  </a:lnTo>
                  <a:lnTo>
                    <a:pt x="119" y="17"/>
                  </a:lnTo>
                  <a:lnTo>
                    <a:pt x="113" y="19"/>
                  </a:lnTo>
                  <a:lnTo>
                    <a:pt x="105" y="17"/>
                  </a:lnTo>
                  <a:lnTo>
                    <a:pt x="92" y="15"/>
                  </a:lnTo>
                  <a:lnTo>
                    <a:pt x="90" y="21"/>
                  </a:lnTo>
                  <a:lnTo>
                    <a:pt x="80" y="13"/>
                  </a:lnTo>
                  <a:lnTo>
                    <a:pt x="67" y="9"/>
                  </a:lnTo>
                  <a:lnTo>
                    <a:pt x="69" y="0"/>
                  </a:lnTo>
                  <a:lnTo>
                    <a:pt x="65" y="2"/>
                  </a:lnTo>
                  <a:lnTo>
                    <a:pt x="48" y="3"/>
                  </a:lnTo>
                  <a:lnTo>
                    <a:pt x="38" y="7"/>
                  </a:lnTo>
                  <a:lnTo>
                    <a:pt x="28" y="3"/>
                  </a:lnTo>
                  <a:lnTo>
                    <a:pt x="21" y="13"/>
                  </a:lnTo>
                  <a:lnTo>
                    <a:pt x="17" y="23"/>
                  </a:lnTo>
                  <a:lnTo>
                    <a:pt x="11" y="26"/>
                  </a:lnTo>
                  <a:lnTo>
                    <a:pt x="2" y="46"/>
                  </a:lnTo>
                  <a:lnTo>
                    <a:pt x="3" y="51"/>
                  </a:lnTo>
                  <a:lnTo>
                    <a:pt x="0" y="63"/>
                  </a:lnTo>
                  <a:lnTo>
                    <a:pt x="5" y="7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5" name="Freeform 151"/>
            <p:cNvSpPr>
              <a:spLocks/>
            </p:cNvSpPr>
            <p:nvPr/>
          </p:nvSpPr>
          <p:spPr bwMode="auto">
            <a:xfrm>
              <a:off x="5036" y="3933"/>
              <a:ext cx="25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18" y="13"/>
                </a:cxn>
                <a:cxn ang="0">
                  <a:pos x="18" y="21"/>
                </a:cxn>
                <a:cxn ang="0">
                  <a:pos x="31" y="23"/>
                </a:cxn>
                <a:cxn ang="0">
                  <a:pos x="35" y="17"/>
                </a:cxn>
                <a:cxn ang="0">
                  <a:pos x="50" y="27"/>
                </a:cxn>
                <a:cxn ang="0">
                  <a:pos x="43" y="15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50" h="27">
                  <a:moveTo>
                    <a:pt x="0" y="4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18" y="13"/>
                  </a:lnTo>
                  <a:lnTo>
                    <a:pt x="18" y="21"/>
                  </a:lnTo>
                  <a:lnTo>
                    <a:pt x="31" y="23"/>
                  </a:lnTo>
                  <a:lnTo>
                    <a:pt x="35" y="17"/>
                  </a:lnTo>
                  <a:lnTo>
                    <a:pt x="50" y="27"/>
                  </a:lnTo>
                  <a:lnTo>
                    <a:pt x="43" y="15"/>
                  </a:lnTo>
                  <a:lnTo>
                    <a:pt x="18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6" name="Freeform 152"/>
            <p:cNvSpPr>
              <a:spLocks/>
            </p:cNvSpPr>
            <p:nvPr/>
          </p:nvSpPr>
          <p:spPr bwMode="auto">
            <a:xfrm>
              <a:off x="5025" y="3919"/>
              <a:ext cx="6" cy="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4"/>
                </a:cxn>
                <a:cxn ang="0">
                  <a:pos x="0" y="8"/>
                </a:cxn>
              </a:cxnLst>
              <a:rect l="0" t="0" r="r" b="b"/>
              <a:pathLst>
                <a:path w="12" h="12">
                  <a:moveTo>
                    <a:pt x="0" y="8"/>
                  </a:moveTo>
                  <a:lnTo>
                    <a:pt x="2" y="2"/>
                  </a:lnTo>
                  <a:lnTo>
                    <a:pt x="8" y="0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7" name="Freeform 153"/>
            <p:cNvSpPr>
              <a:spLocks/>
            </p:cNvSpPr>
            <p:nvPr/>
          </p:nvSpPr>
          <p:spPr bwMode="auto">
            <a:xfrm>
              <a:off x="5023" y="3907"/>
              <a:ext cx="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8" y="18"/>
                </a:cxn>
                <a:cxn ang="0">
                  <a:pos x="2" y="16"/>
                </a:cxn>
                <a:cxn ang="0">
                  <a:pos x="0" y="8"/>
                </a:cxn>
              </a:cxnLst>
              <a:rect l="0" t="0" r="r" b="b"/>
              <a:pathLst>
                <a:path w="8" h="18">
                  <a:moveTo>
                    <a:pt x="0" y="8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8" y="18"/>
                  </a:lnTo>
                  <a:lnTo>
                    <a:pt x="2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8" name="Freeform 154"/>
            <p:cNvSpPr>
              <a:spLocks/>
            </p:cNvSpPr>
            <p:nvPr/>
          </p:nvSpPr>
          <p:spPr bwMode="auto">
            <a:xfrm>
              <a:off x="5021" y="3930"/>
              <a:ext cx="8" cy="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9"/>
                </a:cxn>
                <a:cxn ang="0">
                  <a:pos x="5" y="19"/>
                </a:cxn>
                <a:cxn ang="0">
                  <a:pos x="9" y="17"/>
                </a:cxn>
                <a:cxn ang="0">
                  <a:pos x="5" y="10"/>
                </a:cxn>
                <a:cxn ang="0">
                  <a:pos x="13" y="4"/>
                </a:cxn>
                <a:cxn ang="0">
                  <a:pos x="1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12"/>
                </a:cxn>
              </a:cxnLst>
              <a:rect l="0" t="0" r="r" b="b"/>
              <a:pathLst>
                <a:path w="15" h="19">
                  <a:moveTo>
                    <a:pt x="0" y="12"/>
                  </a:moveTo>
                  <a:lnTo>
                    <a:pt x="2" y="19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5" y="10"/>
                  </a:lnTo>
                  <a:lnTo>
                    <a:pt x="13" y="4"/>
                  </a:lnTo>
                  <a:lnTo>
                    <a:pt x="1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499" name="Freeform 155"/>
            <p:cNvSpPr>
              <a:spLocks/>
            </p:cNvSpPr>
            <p:nvPr/>
          </p:nvSpPr>
          <p:spPr bwMode="auto">
            <a:xfrm>
              <a:off x="5009" y="3923"/>
              <a:ext cx="12" cy="1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" y="13"/>
                </a:cxn>
                <a:cxn ang="0">
                  <a:pos x="21" y="0"/>
                </a:cxn>
                <a:cxn ang="0">
                  <a:pos x="25" y="6"/>
                </a:cxn>
                <a:cxn ang="0">
                  <a:pos x="21" y="8"/>
                </a:cxn>
                <a:cxn ang="0">
                  <a:pos x="25" y="15"/>
                </a:cxn>
                <a:cxn ang="0">
                  <a:pos x="15" y="30"/>
                </a:cxn>
                <a:cxn ang="0">
                  <a:pos x="4" y="25"/>
                </a:cxn>
                <a:cxn ang="0">
                  <a:pos x="0" y="17"/>
                </a:cxn>
              </a:cxnLst>
              <a:rect l="0" t="0" r="r" b="b"/>
              <a:pathLst>
                <a:path w="25" h="30">
                  <a:moveTo>
                    <a:pt x="0" y="17"/>
                  </a:moveTo>
                  <a:lnTo>
                    <a:pt x="4" y="13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21" y="8"/>
                  </a:lnTo>
                  <a:lnTo>
                    <a:pt x="25" y="15"/>
                  </a:lnTo>
                  <a:lnTo>
                    <a:pt x="15" y="30"/>
                  </a:lnTo>
                  <a:lnTo>
                    <a:pt x="4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0" name="Freeform 156"/>
            <p:cNvSpPr>
              <a:spLocks/>
            </p:cNvSpPr>
            <p:nvPr/>
          </p:nvSpPr>
          <p:spPr bwMode="auto">
            <a:xfrm>
              <a:off x="5005" y="3940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7" y="0"/>
                </a:cxn>
                <a:cxn ang="0">
                  <a:pos x="21" y="4"/>
                </a:cxn>
                <a:cxn ang="0">
                  <a:pos x="21" y="8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1" name="Freeform 157"/>
            <p:cNvSpPr>
              <a:spLocks/>
            </p:cNvSpPr>
            <p:nvPr/>
          </p:nvSpPr>
          <p:spPr bwMode="auto">
            <a:xfrm>
              <a:off x="4993" y="3925"/>
              <a:ext cx="1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7" y="11"/>
                </a:cxn>
                <a:cxn ang="0">
                  <a:pos x="21" y="15"/>
                </a:cxn>
                <a:cxn ang="0">
                  <a:pos x="27" y="23"/>
                </a:cxn>
                <a:cxn ang="0">
                  <a:pos x="23" y="28"/>
                </a:cxn>
                <a:cxn ang="0">
                  <a:pos x="17" y="26"/>
                </a:cxn>
                <a:cxn ang="0">
                  <a:pos x="10" y="9"/>
                </a:cxn>
                <a:cxn ang="0">
                  <a:pos x="0" y="0"/>
                </a:cxn>
              </a:cxnLst>
              <a:rect l="0" t="0" r="r" b="b"/>
              <a:pathLst>
                <a:path w="27" h="28">
                  <a:moveTo>
                    <a:pt x="0" y="0"/>
                  </a:moveTo>
                  <a:lnTo>
                    <a:pt x="6" y="2"/>
                  </a:lnTo>
                  <a:lnTo>
                    <a:pt x="17" y="11"/>
                  </a:lnTo>
                  <a:lnTo>
                    <a:pt x="21" y="15"/>
                  </a:lnTo>
                  <a:lnTo>
                    <a:pt x="27" y="23"/>
                  </a:lnTo>
                  <a:lnTo>
                    <a:pt x="23" y="28"/>
                  </a:lnTo>
                  <a:lnTo>
                    <a:pt x="17" y="26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2" name="Freeform 158"/>
            <p:cNvSpPr>
              <a:spLocks/>
            </p:cNvSpPr>
            <p:nvPr/>
          </p:nvSpPr>
          <p:spPr bwMode="auto">
            <a:xfrm>
              <a:off x="5047" y="3868"/>
              <a:ext cx="7" cy="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8" y="11"/>
                </a:cxn>
                <a:cxn ang="0">
                  <a:pos x="14" y="5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0" y="9"/>
                </a:cxn>
              </a:cxnLst>
              <a:rect l="0" t="0" r="r" b="b"/>
              <a:pathLst>
                <a:path w="14" h="11">
                  <a:moveTo>
                    <a:pt x="0" y="9"/>
                  </a:moveTo>
                  <a:lnTo>
                    <a:pt x="2" y="9"/>
                  </a:lnTo>
                  <a:lnTo>
                    <a:pt x="8" y="11"/>
                  </a:lnTo>
                  <a:lnTo>
                    <a:pt x="14" y="5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3" name="Freeform 159"/>
            <p:cNvSpPr>
              <a:spLocks/>
            </p:cNvSpPr>
            <p:nvPr/>
          </p:nvSpPr>
          <p:spPr bwMode="auto">
            <a:xfrm>
              <a:off x="5049" y="3853"/>
              <a:ext cx="4" cy="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7"/>
                </a:cxn>
                <a:cxn ang="0">
                  <a:pos x="8" y="19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8" h="27">
                  <a:moveTo>
                    <a:pt x="0" y="6"/>
                  </a:moveTo>
                  <a:lnTo>
                    <a:pt x="0" y="27"/>
                  </a:lnTo>
                  <a:lnTo>
                    <a:pt x="8" y="19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4" name="Freeform 160"/>
            <p:cNvSpPr>
              <a:spLocks/>
            </p:cNvSpPr>
            <p:nvPr/>
          </p:nvSpPr>
          <p:spPr bwMode="auto">
            <a:xfrm>
              <a:off x="5036" y="3874"/>
              <a:ext cx="13" cy="1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19"/>
                </a:cxn>
                <a:cxn ang="0">
                  <a:pos x="14" y="19"/>
                </a:cxn>
                <a:cxn ang="0">
                  <a:pos x="16" y="14"/>
                </a:cxn>
                <a:cxn ang="0">
                  <a:pos x="23" y="8"/>
                </a:cxn>
                <a:cxn ang="0">
                  <a:pos x="27" y="0"/>
                </a:cxn>
                <a:cxn ang="0">
                  <a:pos x="27" y="8"/>
                </a:cxn>
                <a:cxn ang="0">
                  <a:pos x="25" y="21"/>
                </a:cxn>
                <a:cxn ang="0">
                  <a:pos x="16" y="23"/>
                </a:cxn>
                <a:cxn ang="0">
                  <a:pos x="10" y="21"/>
                </a:cxn>
                <a:cxn ang="0">
                  <a:pos x="0" y="23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lnTo>
                    <a:pt x="6" y="19"/>
                  </a:lnTo>
                  <a:lnTo>
                    <a:pt x="14" y="19"/>
                  </a:lnTo>
                  <a:lnTo>
                    <a:pt x="16" y="14"/>
                  </a:lnTo>
                  <a:lnTo>
                    <a:pt x="23" y="8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5" y="21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5" name="Freeform 161"/>
            <p:cNvSpPr>
              <a:spLocks/>
            </p:cNvSpPr>
            <p:nvPr/>
          </p:nvSpPr>
          <p:spPr bwMode="auto">
            <a:xfrm>
              <a:off x="4973" y="3919"/>
              <a:ext cx="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6" name="Freeform 162"/>
            <p:cNvSpPr>
              <a:spLocks/>
            </p:cNvSpPr>
            <p:nvPr/>
          </p:nvSpPr>
          <p:spPr bwMode="auto">
            <a:xfrm>
              <a:off x="4889" y="3795"/>
              <a:ext cx="12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5" y="12"/>
                </a:cxn>
                <a:cxn ang="0">
                  <a:pos x="13" y="8"/>
                </a:cxn>
                <a:cxn ang="0">
                  <a:pos x="7" y="12"/>
                </a:cxn>
                <a:cxn ang="0">
                  <a:pos x="13" y="16"/>
                </a:cxn>
                <a:cxn ang="0">
                  <a:pos x="7" y="16"/>
                </a:cxn>
                <a:cxn ang="0">
                  <a:pos x="15" y="19"/>
                </a:cxn>
                <a:cxn ang="0">
                  <a:pos x="25" y="8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9" y="2"/>
                </a:cxn>
                <a:cxn ang="0">
                  <a:pos x="0" y="2"/>
                </a:cxn>
              </a:cxnLst>
              <a:rect l="0" t="0" r="r" b="b"/>
              <a:pathLst>
                <a:path w="25" h="19">
                  <a:moveTo>
                    <a:pt x="0" y="2"/>
                  </a:moveTo>
                  <a:lnTo>
                    <a:pt x="0" y="6"/>
                  </a:lnTo>
                  <a:lnTo>
                    <a:pt x="5" y="12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15" y="19"/>
                  </a:lnTo>
                  <a:lnTo>
                    <a:pt x="25" y="8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7" name="Freeform 163"/>
            <p:cNvSpPr>
              <a:spLocks/>
            </p:cNvSpPr>
            <p:nvPr/>
          </p:nvSpPr>
          <p:spPr bwMode="auto">
            <a:xfrm>
              <a:off x="4897" y="3794"/>
              <a:ext cx="1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6"/>
                </a:cxn>
                <a:cxn ang="0">
                  <a:pos x="13" y="8"/>
                </a:cxn>
                <a:cxn ang="0">
                  <a:pos x="23" y="4"/>
                </a:cxn>
                <a:cxn ang="0">
                  <a:pos x="17" y="0"/>
                </a:cxn>
                <a:cxn ang="0">
                  <a:pos x="11" y="4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23" h="8">
                  <a:moveTo>
                    <a:pt x="0" y="4"/>
                  </a:moveTo>
                  <a:lnTo>
                    <a:pt x="6" y="6"/>
                  </a:lnTo>
                  <a:lnTo>
                    <a:pt x="13" y="8"/>
                  </a:lnTo>
                  <a:lnTo>
                    <a:pt x="23" y="4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8" name="Freeform 164"/>
            <p:cNvSpPr>
              <a:spLocks/>
            </p:cNvSpPr>
            <p:nvPr/>
          </p:nvSpPr>
          <p:spPr bwMode="auto">
            <a:xfrm>
              <a:off x="4901" y="3800"/>
              <a:ext cx="5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4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09" name="Freeform 165"/>
            <p:cNvSpPr>
              <a:spLocks/>
            </p:cNvSpPr>
            <p:nvPr/>
          </p:nvSpPr>
          <p:spPr bwMode="auto">
            <a:xfrm>
              <a:off x="4939" y="3814"/>
              <a:ext cx="7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5"/>
                </a:cxn>
                <a:cxn ang="0">
                  <a:pos x="5" y="9"/>
                </a:cxn>
                <a:cxn ang="0">
                  <a:pos x="15" y="9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5" h="9">
                  <a:moveTo>
                    <a:pt x="0" y="5"/>
                  </a:moveTo>
                  <a:lnTo>
                    <a:pt x="5" y="5"/>
                  </a:lnTo>
                  <a:lnTo>
                    <a:pt x="5" y="9"/>
                  </a:lnTo>
                  <a:lnTo>
                    <a:pt x="15" y="9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0" name="Freeform 166"/>
            <p:cNvSpPr>
              <a:spLocks/>
            </p:cNvSpPr>
            <p:nvPr/>
          </p:nvSpPr>
          <p:spPr bwMode="auto">
            <a:xfrm>
              <a:off x="4942" y="3802"/>
              <a:ext cx="17" cy="1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8" y="21"/>
                </a:cxn>
                <a:cxn ang="0">
                  <a:pos x="18" y="11"/>
                </a:cxn>
                <a:cxn ang="0">
                  <a:pos x="35" y="5"/>
                </a:cxn>
                <a:cxn ang="0">
                  <a:pos x="33" y="0"/>
                </a:cxn>
                <a:cxn ang="0">
                  <a:pos x="18" y="5"/>
                </a:cxn>
                <a:cxn ang="0">
                  <a:pos x="4" y="11"/>
                </a:cxn>
                <a:cxn ang="0">
                  <a:pos x="0" y="19"/>
                </a:cxn>
              </a:cxnLst>
              <a:rect l="0" t="0" r="r" b="b"/>
              <a:pathLst>
                <a:path w="35" h="21">
                  <a:moveTo>
                    <a:pt x="0" y="19"/>
                  </a:moveTo>
                  <a:lnTo>
                    <a:pt x="8" y="21"/>
                  </a:lnTo>
                  <a:lnTo>
                    <a:pt x="18" y="11"/>
                  </a:lnTo>
                  <a:lnTo>
                    <a:pt x="35" y="5"/>
                  </a:lnTo>
                  <a:lnTo>
                    <a:pt x="33" y="0"/>
                  </a:lnTo>
                  <a:lnTo>
                    <a:pt x="18" y="5"/>
                  </a:lnTo>
                  <a:lnTo>
                    <a:pt x="4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1" name="Freeform 167"/>
            <p:cNvSpPr>
              <a:spLocks/>
            </p:cNvSpPr>
            <p:nvPr/>
          </p:nvSpPr>
          <p:spPr bwMode="auto">
            <a:xfrm>
              <a:off x="4863" y="3851"/>
              <a:ext cx="6" cy="6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1" y="1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" y="12"/>
                </a:cxn>
              </a:cxnLst>
              <a:rect l="0" t="0" r="r" b="b"/>
              <a:pathLst>
                <a:path w="11" h="12">
                  <a:moveTo>
                    <a:pt x="2" y="12"/>
                  </a:moveTo>
                  <a:lnTo>
                    <a:pt x="11" y="1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2" name="Freeform 168"/>
            <p:cNvSpPr>
              <a:spLocks/>
            </p:cNvSpPr>
            <p:nvPr/>
          </p:nvSpPr>
          <p:spPr bwMode="auto">
            <a:xfrm>
              <a:off x="4869" y="3845"/>
              <a:ext cx="9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8" y="9"/>
                </a:cxn>
                <a:cxn ang="0">
                  <a:pos x="10" y="11"/>
                </a:cxn>
                <a:cxn ang="0">
                  <a:pos x="16" y="17"/>
                </a:cxn>
                <a:cxn ang="0">
                  <a:pos x="14" y="21"/>
                </a:cxn>
                <a:cxn ang="0">
                  <a:pos x="20" y="21"/>
                </a:cxn>
                <a:cxn ang="0">
                  <a:pos x="20" y="25"/>
                </a:cxn>
                <a:cxn ang="0">
                  <a:pos x="0" y="30"/>
                </a:cxn>
                <a:cxn ang="0">
                  <a:pos x="6" y="25"/>
                </a:cxn>
                <a:cxn ang="0">
                  <a:pos x="2" y="23"/>
                </a:cxn>
                <a:cxn ang="0">
                  <a:pos x="2" y="21"/>
                </a:cxn>
                <a:cxn ang="0">
                  <a:pos x="8" y="19"/>
                </a:cxn>
                <a:cxn ang="0">
                  <a:pos x="8" y="13"/>
                </a:cxn>
                <a:cxn ang="0">
                  <a:pos x="2" y="13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20" h="30">
                  <a:moveTo>
                    <a:pt x="0" y="6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10" y="4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6" y="17"/>
                  </a:lnTo>
                  <a:lnTo>
                    <a:pt x="14" y="21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0" y="30"/>
                  </a:lnTo>
                  <a:lnTo>
                    <a:pt x="6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8" y="19"/>
                  </a:lnTo>
                  <a:lnTo>
                    <a:pt x="8" y="13"/>
                  </a:lnTo>
                  <a:lnTo>
                    <a:pt x="2" y="13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3" name="Freeform 169"/>
            <p:cNvSpPr>
              <a:spLocks/>
            </p:cNvSpPr>
            <p:nvPr/>
          </p:nvSpPr>
          <p:spPr bwMode="auto">
            <a:xfrm>
              <a:off x="4886" y="3874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4" h="8">
                  <a:moveTo>
                    <a:pt x="0" y="2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4" name="Freeform 170"/>
            <p:cNvSpPr>
              <a:spLocks/>
            </p:cNvSpPr>
            <p:nvPr/>
          </p:nvSpPr>
          <p:spPr bwMode="auto">
            <a:xfrm>
              <a:off x="4891" y="3879"/>
              <a:ext cx="5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6"/>
                </a:cxn>
                <a:cxn ang="0">
                  <a:pos x="9" y="0"/>
                </a:cxn>
                <a:cxn ang="0">
                  <a:pos x="0" y="2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lnTo>
                    <a:pt x="7" y="6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5" name="Freeform 171"/>
            <p:cNvSpPr>
              <a:spLocks/>
            </p:cNvSpPr>
            <p:nvPr/>
          </p:nvSpPr>
          <p:spPr bwMode="auto">
            <a:xfrm>
              <a:off x="4865" y="3800"/>
              <a:ext cx="244" cy="130"/>
            </a:xfrm>
            <a:custGeom>
              <a:avLst/>
              <a:gdLst/>
              <a:ahLst/>
              <a:cxnLst>
                <a:cxn ang="0">
                  <a:pos x="126" y="220"/>
                </a:cxn>
                <a:cxn ang="0">
                  <a:pos x="169" y="203"/>
                </a:cxn>
                <a:cxn ang="0">
                  <a:pos x="140" y="187"/>
                </a:cxn>
                <a:cxn ang="0">
                  <a:pos x="184" y="195"/>
                </a:cxn>
                <a:cxn ang="0">
                  <a:pos x="213" y="241"/>
                </a:cxn>
                <a:cxn ang="0">
                  <a:pos x="247" y="201"/>
                </a:cxn>
                <a:cxn ang="0">
                  <a:pos x="268" y="247"/>
                </a:cxn>
                <a:cxn ang="0">
                  <a:pos x="265" y="237"/>
                </a:cxn>
                <a:cxn ang="0">
                  <a:pos x="288" y="222"/>
                </a:cxn>
                <a:cxn ang="0">
                  <a:pos x="313" y="197"/>
                </a:cxn>
                <a:cxn ang="0">
                  <a:pos x="313" y="161"/>
                </a:cxn>
                <a:cxn ang="0">
                  <a:pos x="332" y="159"/>
                </a:cxn>
                <a:cxn ang="0">
                  <a:pos x="349" y="145"/>
                </a:cxn>
                <a:cxn ang="0">
                  <a:pos x="372" y="86"/>
                </a:cxn>
                <a:cxn ang="0">
                  <a:pos x="414" y="82"/>
                </a:cxn>
                <a:cxn ang="0">
                  <a:pos x="418" y="103"/>
                </a:cxn>
                <a:cxn ang="0">
                  <a:pos x="457" y="74"/>
                </a:cxn>
                <a:cxn ang="0">
                  <a:pos x="487" y="59"/>
                </a:cxn>
                <a:cxn ang="0">
                  <a:pos x="430" y="42"/>
                </a:cxn>
                <a:cxn ang="0">
                  <a:pos x="366" y="28"/>
                </a:cxn>
                <a:cxn ang="0">
                  <a:pos x="322" y="23"/>
                </a:cxn>
                <a:cxn ang="0">
                  <a:pos x="299" y="15"/>
                </a:cxn>
                <a:cxn ang="0">
                  <a:pos x="276" y="0"/>
                </a:cxn>
                <a:cxn ang="0">
                  <a:pos x="220" y="23"/>
                </a:cxn>
                <a:cxn ang="0">
                  <a:pos x="209" y="34"/>
                </a:cxn>
                <a:cxn ang="0">
                  <a:pos x="197" y="27"/>
                </a:cxn>
                <a:cxn ang="0">
                  <a:pos x="180" y="42"/>
                </a:cxn>
                <a:cxn ang="0">
                  <a:pos x="140" y="51"/>
                </a:cxn>
                <a:cxn ang="0">
                  <a:pos x="123" y="65"/>
                </a:cxn>
                <a:cxn ang="0">
                  <a:pos x="100" y="53"/>
                </a:cxn>
                <a:cxn ang="0">
                  <a:pos x="92" y="40"/>
                </a:cxn>
                <a:cxn ang="0">
                  <a:pos x="75" y="40"/>
                </a:cxn>
                <a:cxn ang="0">
                  <a:pos x="52" y="63"/>
                </a:cxn>
                <a:cxn ang="0">
                  <a:pos x="36" y="90"/>
                </a:cxn>
                <a:cxn ang="0">
                  <a:pos x="53" y="101"/>
                </a:cxn>
                <a:cxn ang="0">
                  <a:pos x="65" y="82"/>
                </a:cxn>
                <a:cxn ang="0">
                  <a:pos x="84" y="63"/>
                </a:cxn>
                <a:cxn ang="0">
                  <a:pos x="96" y="82"/>
                </a:cxn>
                <a:cxn ang="0">
                  <a:pos x="73" y="101"/>
                </a:cxn>
                <a:cxn ang="0">
                  <a:pos x="48" y="105"/>
                </a:cxn>
                <a:cxn ang="0">
                  <a:pos x="42" y="101"/>
                </a:cxn>
                <a:cxn ang="0">
                  <a:pos x="27" y="118"/>
                </a:cxn>
                <a:cxn ang="0">
                  <a:pos x="11" y="128"/>
                </a:cxn>
                <a:cxn ang="0">
                  <a:pos x="2" y="140"/>
                </a:cxn>
                <a:cxn ang="0">
                  <a:pos x="17" y="163"/>
                </a:cxn>
                <a:cxn ang="0">
                  <a:pos x="29" y="141"/>
                </a:cxn>
                <a:cxn ang="0">
                  <a:pos x="46" y="140"/>
                </a:cxn>
                <a:cxn ang="0">
                  <a:pos x="63" y="151"/>
                </a:cxn>
                <a:cxn ang="0">
                  <a:pos x="57" y="136"/>
                </a:cxn>
                <a:cxn ang="0">
                  <a:pos x="73" y="157"/>
                </a:cxn>
                <a:cxn ang="0">
                  <a:pos x="80" y="157"/>
                </a:cxn>
                <a:cxn ang="0">
                  <a:pos x="88" y="145"/>
                </a:cxn>
                <a:cxn ang="0">
                  <a:pos x="100" y="132"/>
                </a:cxn>
                <a:cxn ang="0">
                  <a:pos x="109" y="136"/>
                </a:cxn>
                <a:cxn ang="0">
                  <a:pos x="111" y="136"/>
                </a:cxn>
                <a:cxn ang="0">
                  <a:pos x="98" y="149"/>
                </a:cxn>
                <a:cxn ang="0">
                  <a:pos x="88" y="163"/>
                </a:cxn>
                <a:cxn ang="0">
                  <a:pos x="111" y="168"/>
                </a:cxn>
              </a:cxnLst>
              <a:rect l="0" t="0" r="r" b="b"/>
              <a:pathLst>
                <a:path w="487" h="258">
                  <a:moveTo>
                    <a:pt x="100" y="182"/>
                  </a:moveTo>
                  <a:lnTo>
                    <a:pt x="107" y="184"/>
                  </a:lnTo>
                  <a:lnTo>
                    <a:pt x="117" y="201"/>
                  </a:lnTo>
                  <a:lnTo>
                    <a:pt x="123" y="212"/>
                  </a:lnTo>
                  <a:lnTo>
                    <a:pt x="126" y="220"/>
                  </a:lnTo>
                  <a:lnTo>
                    <a:pt x="128" y="230"/>
                  </a:lnTo>
                  <a:lnTo>
                    <a:pt x="140" y="228"/>
                  </a:lnTo>
                  <a:lnTo>
                    <a:pt x="157" y="218"/>
                  </a:lnTo>
                  <a:lnTo>
                    <a:pt x="163" y="212"/>
                  </a:lnTo>
                  <a:lnTo>
                    <a:pt x="169" y="203"/>
                  </a:lnTo>
                  <a:lnTo>
                    <a:pt x="159" y="193"/>
                  </a:lnTo>
                  <a:lnTo>
                    <a:pt x="153" y="197"/>
                  </a:lnTo>
                  <a:lnTo>
                    <a:pt x="149" y="197"/>
                  </a:lnTo>
                  <a:lnTo>
                    <a:pt x="146" y="197"/>
                  </a:lnTo>
                  <a:lnTo>
                    <a:pt x="140" y="187"/>
                  </a:lnTo>
                  <a:lnTo>
                    <a:pt x="140" y="182"/>
                  </a:lnTo>
                  <a:lnTo>
                    <a:pt x="146" y="182"/>
                  </a:lnTo>
                  <a:lnTo>
                    <a:pt x="148" y="187"/>
                  </a:lnTo>
                  <a:lnTo>
                    <a:pt x="163" y="193"/>
                  </a:lnTo>
                  <a:lnTo>
                    <a:pt x="184" y="195"/>
                  </a:lnTo>
                  <a:lnTo>
                    <a:pt x="196" y="208"/>
                  </a:lnTo>
                  <a:lnTo>
                    <a:pt x="197" y="207"/>
                  </a:lnTo>
                  <a:lnTo>
                    <a:pt x="203" y="220"/>
                  </a:lnTo>
                  <a:lnTo>
                    <a:pt x="207" y="230"/>
                  </a:lnTo>
                  <a:lnTo>
                    <a:pt x="213" y="241"/>
                  </a:lnTo>
                  <a:lnTo>
                    <a:pt x="217" y="237"/>
                  </a:lnTo>
                  <a:lnTo>
                    <a:pt x="219" y="220"/>
                  </a:lnTo>
                  <a:lnTo>
                    <a:pt x="238" y="205"/>
                  </a:lnTo>
                  <a:lnTo>
                    <a:pt x="242" y="205"/>
                  </a:lnTo>
                  <a:lnTo>
                    <a:pt x="247" y="201"/>
                  </a:lnTo>
                  <a:lnTo>
                    <a:pt x="253" y="216"/>
                  </a:lnTo>
                  <a:lnTo>
                    <a:pt x="253" y="220"/>
                  </a:lnTo>
                  <a:lnTo>
                    <a:pt x="257" y="218"/>
                  </a:lnTo>
                  <a:lnTo>
                    <a:pt x="263" y="239"/>
                  </a:lnTo>
                  <a:lnTo>
                    <a:pt x="268" y="247"/>
                  </a:lnTo>
                  <a:lnTo>
                    <a:pt x="270" y="254"/>
                  </a:lnTo>
                  <a:lnTo>
                    <a:pt x="276" y="258"/>
                  </a:lnTo>
                  <a:lnTo>
                    <a:pt x="276" y="251"/>
                  </a:lnTo>
                  <a:lnTo>
                    <a:pt x="268" y="245"/>
                  </a:lnTo>
                  <a:lnTo>
                    <a:pt x="265" y="237"/>
                  </a:lnTo>
                  <a:lnTo>
                    <a:pt x="267" y="228"/>
                  </a:lnTo>
                  <a:lnTo>
                    <a:pt x="276" y="235"/>
                  </a:lnTo>
                  <a:lnTo>
                    <a:pt x="280" y="239"/>
                  </a:lnTo>
                  <a:lnTo>
                    <a:pt x="290" y="231"/>
                  </a:lnTo>
                  <a:lnTo>
                    <a:pt x="288" y="222"/>
                  </a:lnTo>
                  <a:lnTo>
                    <a:pt x="282" y="212"/>
                  </a:lnTo>
                  <a:lnTo>
                    <a:pt x="286" y="205"/>
                  </a:lnTo>
                  <a:lnTo>
                    <a:pt x="292" y="210"/>
                  </a:lnTo>
                  <a:lnTo>
                    <a:pt x="299" y="205"/>
                  </a:lnTo>
                  <a:lnTo>
                    <a:pt x="313" y="197"/>
                  </a:lnTo>
                  <a:lnTo>
                    <a:pt x="320" y="178"/>
                  </a:lnTo>
                  <a:lnTo>
                    <a:pt x="315" y="168"/>
                  </a:lnTo>
                  <a:lnTo>
                    <a:pt x="322" y="161"/>
                  </a:lnTo>
                  <a:lnTo>
                    <a:pt x="318" y="159"/>
                  </a:lnTo>
                  <a:lnTo>
                    <a:pt x="313" y="161"/>
                  </a:lnTo>
                  <a:lnTo>
                    <a:pt x="309" y="157"/>
                  </a:lnTo>
                  <a:lnTo>
                    <a:pt x="320" y="149"/>
                  </a:lnTo>
                  <a:lnTo>
                    <a:pt x="320" y="157"/>
                  </a:lnTo>
                  <a:lnTo>
                    <a:pt x="330" y="155"/>
                  </a:lnTo>
                  <a:lnTo>
                    <a:pt x="332" y="159"/>
                  </a:lnTo>
                  <a:lnTo>
                    <a:pt x="332" y="170"/>
                  </a:lnTo>
                  <a:lnTo>
                    <a:pt x="340" y="164"/>
                  </a:lnTo>
                  <a:lnTo>
                    <a:pt x="334" y="153"/>
                  </a:lnTo>
                  <a:lnTo>
                    <a:pt x="345" y="141"/>
                  </a:lnTo>
                  <a:lnTo>
                    <a:pt x="349" y="145"/>
                  </a:lnTo>
                  <a:lnTo>
                    <a:pt x="366" y="124"/>
                  </a:lnTo>
                  <a:lnTo>
                    <a:pt x="368" y="113"/>
                  </a:lnTo>
                  <a:lnTo>
                    <a:pt x="364" y="105"/>
                  </a:lnTo>
                  <a:lnTo>
                    <a:pt x="353" y="103"/>
                  </a:lnTo>
                  <a:lnTo>
                    <a:pt x="372" y="86"/>
                  </a:lnTo>
                  <a:lnTo>
                    <a:pt x="386" y="86"/>
                  </a:lnTo>
                  <a:lnTo>
                    <a:pt x="401" y="86"/>
                  </a:lnTo>
                  <a:lnTo>
                    <a:pt x="407" y="74"/>
                  </a:lnTo>
                  <a:lnTo>
                    <a:pt x="414" y="74"/>
                  </a:lnTo>
                  <a:lnTo>
                    <a:pt x="414" y="82"/>
                  </a:lnTo>
                  <a:lnTo>
                    <a:pt x="424" y="74"/>
                  </a:lnTo>
                  <a:lnTo>
                    <a:pt x="407" y="92"/>
                  </a:lnTo>
                  <a:lnTo>
                    <a:pt x="403" y="96"/>
                  </a:lnTo>
                  <a:lnTo>
                    <a:pt x="407" y="118"/>
                  </a:lnTo>
                  <a:lnTo>
                    <a:pt x="418" y="103"/>
                  </a:lnTo>
                  <a:lnTo>
                    <a:pt x="418" y="92"/>
                  </a:lnTo>
                  <a:lnTo>
                    <a:pt x="422" y="82"/>
                  </a:lnTo>
                  <a:lnTo>
                    <a:pt x="434" y="82"/>
                  </a:lnTo>
                  <a:lnTo>
                    <a:pt x="439" y="82"/>
                  </a:lnTo>
                  <a:lnTo>
                    <a:pt x="457" y="74"/>
                  </a:lnTo>
                  <a:lnTo>
                    <a:pt x="460" y="71"/>
                  </a:lnTo>
                  <a:lnTo>
                    <a:pt x="459" y="65"/>
                  </a:lnTo>
                  <a:lnTo>
                    <a:pt x="466" y="61"/>
                  </a:lnTo>
                  <a:lnTo>
                    <a:pt x="482" y="65"/>
                  </a:lnTo>
                  <a:lnTo>
                    <a:pt x="487" y="59"/>
                  </a:lnTo>
                  <a:lnTo>
                    <a:pt x="476" y="51"/>
                  </a:lnTo>
                  <a:lnTo>
                    <a:pt x="459" y="42"/>
                  </a:lnTo>
                  <a:lnTo>
                    <a:pt x="439" y="40"/>
                  </a:lnTo>
                  <a:lnTo>
                    <a:pt x="439" y="46"/>
                  </a:lnTo>
                  <a:lnTo>
                    <a:pt x="430" y="42"/>
                  </a:lnTo>
                  <a:lnTo>
                    <a:pt x="418" y="42"/>
                  </a:lnTo>
                  <a:lnTo>
                    <a:pt x="411" y="36"/>
                  </a:lnTo>
                  <a:lnTo>
                    <a:pt x="395" y="36"/>
                  </a:lnTo>
                  <a:lnTo>
                    <a:pt x="388" y="30"/>
                  </a:lnTo>
                  <a:lnTo>
                    <a:pt x="366" y="28"/>
                  </a:lnTo>
                  <a:lnTo>
                    <a:pt x="359" y="34"/>
                  </a:lnTo>
                  <a:lnTo>
                    <a:pt x="347" y="32"/>
                  </a:lnTo>
                  <a:lnTo>
                    <a:pt x="345" y="36"/>
                  </a:lnTo>
                  <a:lnTo>
                    <a:pt x="340" y="27"/>
                  </a:lnTo>
                  <a:lnTo>
                    <a:pt x="322" y="23"/>
                  </a:lnTo>
                  <a:lnTo>
                    <a:pt x="322" y="27"/>
                  </a:lnTo>
                  <a:lnTo>
                    <a:pt x="305" y="23"/>
                  </a:lnTo>
                  <a:lnTo>
                    <a:pt x="293" y="23"/>
                  </a:lnTo>
                  <a:lnTo>
                    <a:pt x="282" y="27"/>
                  </a:lnTo>
                  <a:lnTo>
                    <a:pt x="299" y="15"/>
                  </a:lnTo>
                  <a:lnTo>
                    <a:pt x="301" y="11"/>
                  </a:lnTo>
                  <a:lnTo>
                    <a:pt x="295" y="6"/>
                  </a:lnTo>
                  <a:lnTo>
                    <a:pt x="282" y="9"/>
                  </a:lnTo>
                  <a:lnTo>
                    <a:pt x="284" y="4"/>
                  </a:lnTo>
                  <a:lnTo>
                    <a:pt x="276" y="0"/>
                  </a:lnTo>
                  <a:lnTo>
                    <a:pt x="265" y="9"/>
                  </a:lnTo>
                  <a:lnTo>
                    <a:pt x="249" y="11"/>
                  </a:lnTo>
                  <a:lnTo>
                    <a:pt x="236" y="15"/>
                  </a:lnTo>
                  <a:lnTo>
                    <a:pt x="234" y="23"/>
                  </a:lnTo>
                  <a:lnTo>
                    <a:pt x="220" y="23"/>
                  </a:lnTo>
                  <a:lnTo>
                    <a:pt x="220" y="30"/>
                  </a:lnTo>
                  <a:lnTo>
                    <a:pt x="226" y="32"/>
                  </a:lnTo>
                  <a:lnTo>
                    <a:pt x="215" y="30"/>
                  </a:lnTo>
                  <a:lnTo>
                    <a:pt x="215" y="36"/>
                  </a:lnTo>
                  <a:lnTo>
                    <a:pt x="209" y="34"/>
                  </a:lnTo>
                  <a:lnTo>
                    <a:pt x="205" y="30"/>
                  </a:lnTo>
                  <a:lnTo>
                    <a:pt x="201" y="32"/>
                  </a:lnTo>
                  <a:lnTo>
                    <a:pt x="203" y="36"/>
                  </a:lnTo>
                  <a:lnTo>
                    <a:pt x="201" y="51"/>
                  </a:lnTo>
                  <a:lnTo>
                    <a:pt x="197" y="27"/>
                  </a:lnTo>
                  <a:lnTo>
                    <a:pt x="192" y="27"/>
                  </a:lnTo>
                  <a:lnTo>
                    <a:pt x="184" y="42"/>
                  </a:lnTo>
                  <a:lnTo>
                    <a:pt x="192" y="46"/>
                  </a:lnTo>
                  <a:lnTo>
                    <a:pt x="188" y="48"/>
                  </a:lnTo>
                  <a:lnTo>
                    <a:pt x="180" y="42"/>
                  </a:lnTo>
                  <a:lnTo>
                    <a:pt x="171" y="40"/>
                  </a:lnTo>
                  <a:lnTo>
                    <a:pt x="171" y="46"/>
                  </a:lnTo>
                  <a:lnTo>
                    <a:pt x="157" y="48"/>
                  </a:lnTo>
                  <a:lnTo>
                    <a:pt x="153" y="46"/>
                  </a:lnTo>
                  <a:lnTo>
                    <a:pt x="140" y="51"/>
                  </a:lnTo>
                  <a:lnTo>
                    <a:pt x="130" y="48"/>
                  </a:lnTo>
                  <a:lnTo>
                    <a:pt x="130" y="59"/>
                  </a:lnTo>
                  <a:lnTo>
                    <a:pt x="126" y="55"/>
                  </a:lnTo>
                  <a:lnTo>
                    <a:pt x="121" y="61"/>
                  </a:lnTo>
                  <a:lnTo>
                    <a:pt x="123" y="65"/>
                  </a:lnTo>
                  <a:lnTo>
                    <a:pt x="111" y="65"/>
                  </a:lnTo>
                  <a:lnTo>
                    <a:pt x="115" y="69"/>
                  </a:lnTo>
                  <a:lnTo>
                    <a:pt x="107" y="65"/>
                  </a:lnTo>
                  <a:lnTo>
                    <a:pt x="107" y="59"/>
                  </a:lnTo>
                  <a:lnTo>
                    <a:pt x="100" y="53"/>
                  </a:lnTo>
                  <a:lnTo>
                    <a:pt x="117" y="59"/>
                  </a:lnTo>
                  <a:lnTo>
                    <a:pt x="123" y="51"/>
                  </a:lnTo>
                  <a:lnTo>
                    <a:pt x="109" y="46"/>
                  </a:lnTo>
                  <a:lnTo>
                    <a:pt x="100" y="40"/>
                  </a:lnTo>
                  <a:lnTo>
                    <a:pt x="92" y="40"/>
                  </a:lnTo>
                  <a:lnTo>
                    <a:pt x="98" y="40"/>
                  </a:lnTo>
                  <a:lnTo>
                    <a:pt x="88" y="36"/>
                  </a:lnTo>
                  <a:lnTo>
                    <a:pt x="84" y="36"/>
                  </a:lnTo>
                  <a:lnTo>
                    <a:pt x="78" y="40"/>
                  </a:lnTo>
                  <a:lnTo>
                    <a:pt x="75" y="40"/>
                  </a:lnTo>
                  <a:lnTo>
                    <a:pt x="71" y="46"/>
                  </a:lnTo>
                  <a:lnTo>
                    <a:pt x="65" y="42"/>
                  </a:lnTo>
                  <a:lnTo>
                    <a:pt x="65" y="46"/>
                  </a:lnTo>
                  <a:lnTo>
                    <a:pt x="61" y="50"/>
                  </a:lnTo>
                  <a:lnTo>
                    <a:pt x="52" y="63"/>
                  </a:lnTo>
                  <a:lnTo>
                    <a:pt x="46" y="67"/>
                  </a:lnTo>
                  <a:lnTo>
                    <a:pt x="34" y="74"/>
                  </a:lnTo>
                  <a:lnTo>
                    <a:pt x="40" y="78"/>
                  </a:lnTo>
                  <a:lnTo>
                    <a:pt x="34" y="80"/>
                  </a:lnTo>
                  <a:lnTo>
                    <a:pt x="36" y="90"/>
                  </a:lnTo>
                  <a:lnTo>
                    <a:pt x="42" y="90"/>
                  </a:lnTo>
                  <a:lnTo>
                    <a:pt x="48" y="82"/>
                  </a:lnTo>
                  <a:lnTo>
                    <a:pt x="52" y="94"/>
                  </a:lnTo>
                  <a:lnTo>
                    <a:pt x="53" y="96"/>
                  </a:lnTo>
                  <a:lnTo>
                    <a:pt x="53" y="101"/>
                  </a:lnTo>
                  <a:lnTo>
                    <a:pt x="61" y="99"/>
                  </a:lnTo>
                  <a:lnTo>
                    <a:pt x="63" y="90"/>
                  </a:lnTo>
                  <a:lnTo>
                    <a:pt x="61" y="90"/>
                  </a:lnTo>
                  <a:lnTo>
                    <a:pt x="69" y="82"/>
                  </a:lnTo>
                  <a:lnTo>
                    <a:pt x="65" y="82"/>
                  </a:lnTo>
                  <a:lnTo>
                    <a:pt x="65" y="74"/>
                  </a:lnTo>
                  <a:lnTo>
                    <a:pt x="75" y="65"/>
                  </a:lnTo>
                  <a:lnTo>
                    <a:pt x="75" y="59"/>
                  </a:lnTo>
                  <a:lnTo>
                    <a:pt x="80" y="59"/>
                  </a:lnTo>
                  <a:lnTo>
                    <a:pt x="84" y="63"/>
                  </a:lnTo>
                  <a:lnTo>
                    <a:pt x="73" y="73"/>
                  </a:lnTo>
                  <a:lnTo>
                    <a:pt x="73" y="82"/>
                  </a:lnTo>
                  <a:lnTo>
                    <a:pt x="78" y="82"/>
                  </a:lnTo>
                  <a:lnTo>
                    <a:pt x="88" y="82"/>
                  </a:lnTo>
                  <a:lnTo>
                    <a:pt x="96" y="82"/>
                  </a:lnTo>
                  <a:lnTo>
                    <a:pt x="80" y="86"/>
                  </a:lnTo>
                  <a:lnTo>
                    <a:pt x="80" y="96"/>
                  </a:lnTo>
                  <a:lnTo>
                    <a:pt x="78" y="92"/>
                  </a:lnTo>
                  <a:lnTo>
                    <a:pt x="73" y="96"/>
                  </a:lnTo>
                  <a:lnTo>
                    <a:pt x="73" y="101"/>
                  </a:lnTo>
                  <a:lnTo>
                    <a:pt x="71" y="103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53" y="103"/>
                  </a:lnTo>
                  <a:lnTo>
                    <a:pt x="48" y="105"/>
                  </a:lnTo>
                  <a:lnTo>
                    <a:pt x="46" y="103"/>
                  </a:lnTo>
                  <a:lnTo>
                    <a:pt x="48" y="97"/>
                  </a:lnTo>
                  <a:lnTo>
                    <a:pt x="48" y="92"/>
                  </a:lnTo>
                  <a:lnTo>
                    <a:pt x="42" y="96"/>
                  </a:lnTo>
                  <a:lnTo>
                    <a:pt x="42" y="101"/>
                  </a:lnTo>
                  <a:lnTo>
                    <a:pt x="42" y="109"/>
                  </a:lnTo>
                  <a:lnTo>
                    <a:pt x="40" y="107"/>
                  </a:lnTo>
                  <a:lnTo>
                    <a:pt x="36" y="109"/>
                  </a:lnTo>
                  <a:lnTo>
                    <a:pt x="32" y="113"/>
                  </a:lnTo>
                  <a:lnTo>
                    <a:pt x="27" y="118"/>
                  </a:lnTo>
                  <a:lnTo>
                    <a:pt x="25" y="120"/>
                  </a:lnTo>
                  <a:lnTo>
                    <a:pt x="17" y="120"/>
                  </a:lnTo>
                  <a:lnTo>
                    <a:pt x="19" y="124"/>
                  </a:lnTo>
                  <a:lnTo>
                    <a:pt x="11" y="124"/>
                  </a:lnTo>
                  <a:lnTo>
                    <a:pt x="11" y="128"/>
                  </a:lnTo>
                  <a:lnTo>
                    <a:pt x="17" y="128"/>
                  </a:lnTo>
                  <a:lnTo>
                    <a:pt x="17" y="130"/>
                  </a:lnTo>
                  <a:lnTo>
                    <a:pt x="21" y="136"/>
                  </a:lnTo>
                  <a:lnTo>
                    <a:pt x="17" y="141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0" y="155"/>
                  </a:lnTo>
                  <a:lnTo>
                    <a:pt x="2" y="161"/>
                  </a:lnTo>
                  <a:lnTo>
                    <a:pt x="5" y="161"/>
                  </a:lnTo>
                  <a:lnTo>
                    <a:pt x="17" y="163"/>
                  </a:lnTo>
                  <a:lnTo>
                    <a:pt x="23" y="157"/>
                  </a:lnTo>
                  <a:lnTo>
                    <a:pt x="21" y="155"/>
                  </a:lnTo>
                  <a:lnTo>
                    <a:pt x="25" y="151"/>
                  </a:lnTo>
                  <a:lnTo>
                    <a:pt x="29" y="147"/>
                  </a:lnTo>
                  <a:lnTo>
                    <a:pt x="29" y="141"/>
                  </a:lnTo>
                  <a:lnTo>
                    <a:pt x="32" y="141"/>
                  </a:lnTo>
                  <a:lnTo>
                    <a:pt x="38" y="141"/>
                  </a:lnTo>
                  <a:lnTo>
                    <a:pt x="40" y="140"/>
                  </a:lnTo>
                  <a:lnTo>
                    <a:pt x="44" y="138"/>
                  </a:lnTo>
                  <a:lnTo>
                    <a:pt x="46" y="140"/>
                  </a:lnTo>
                  <a:lnTo>
                    <a:pt x="50" y="145"/>
                  </a:lnTo>
                  <a:lnTo>
                    <a:pt x="61" y="151"/>
                  </a:lnTo>
                  <a:lnTo>
                    <a:pt x="61" y="159"/>
                  </a:lnTo>
                  <a:lnTo>
                    <a:pt x="63" y="155"/>
                  </a:lnTo>
                  <a:lnTo>
                    <a:pt x="63" y="151"/>
                  </a:lnTo>
                  <a:lnTo>
                    <a:pt x="65" y="151"/>
                  </a:lnTo>
                  <a:lnTo>
                    <a:pt x="57" y="145"/>
                  </a:lnTo>
                  <a:lnTo>
                    <a:pt x="53" y="140"/>
                  </a:lnTo>
                  <a:lnTo>
                    <a:pt x="52" y="136"/>
                  </a:lnTo>
                  <a:lnTo>
                    <a:pt x="57" y="136"/>
                  </a:lnTo>
                  <a:lnTo>
                    <a:pt x="61" y="141"/>
                  </a:lnTo>
                  <a:lnTo>
                    <a:pt x="71" y="147"/>
                  </a:lnTo>
                  <a:lnTo>
                    <a:pt x="71" y="151"/>
                  </a:lnTo>
                  <a:lnTo>
                    <a:pt x="73" y="153"/>
                  </a:lnTo>
                  <a:lnTo>
                    <a:pt x="73" y="157"/>
                  </a:lnTo>
                  <a:lnTo>
                    <a:pt x="78" y="157"/>
                  </a:lnTo>
                  <a:lnTo>
                    <a:pt x="73" y="159"/>
                  </a:lnTo>
                  <a:lnTo>
                    <a:pt x="75" y="163"/>
                  </a:lnTo>
                  <a:lnTo>
                    <a:pt x="78" y="164"/>
                  </a:lnTo>
                  <a:lnTo>
                    <a:pt x="80" y="157"/>
                  </a:lnTo>
                  <a:lnTo>
                    <a:pt x="78" y="155"/>
                  </a:lnTo>
                  <a:lnTo>
                    <a:pt x="80" y="155"/>
                  </a:lnTo>
                  <a:lnTo>
                    <a:pt x="78" y="151"/>
                  </a:lnTo>
                  <a:lnTo>
                    <a:pt x="88" y="149"/>
                  </a:lnTo>
                  <a:lnTo>
                    <a:pt x="88" y="145"/>
                  </a:lnTo>
                  <a:lnTo>
                    <a:pt x="92" y="140"/>
                  </a:lnTo>
                  <a:lnTo>
                    <a:pt x="94" y="136"/>
                  </a:lnTo>
                  <a:lnTo>
                    <a:pt x="96" y="132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03" y="136"/>
                  </a:lnTo>
                  <a:lnTo>
                    <a:pt x="105" y="138"/>
                  </a:lnTo>
                  <a:lnTo>
                    <a:pt x="111" y="136"/>
                  </a:lnTo>
                  <a:lnTo>
                    <a:pt x="109" y="136"/>
                  </a:lnTo>
                  <a:lnTo>
                    <a:pt x="107" y="134"/>
                  </a:lnTo>
                  <a:lnTo>
                    <a:pt x="109" y="132"/>
                  </a:lnTo>
                  <a:lnTo>
                    <a:pt x="117" y="128"/>
                  </a:lnTo>
                  <a:lnTo>
                    <a:pt x="115" y="132"/>
                  </a:lnTo>
                  <a:lnTo>
                    <a:pt x="111" y="136"/>
                  </a:lnTo>
                  <a:lnTo>
                    <a:pt x="124" y="145"/>
                  </a:lnTo>
                  <a:lnTo>
                    <a:pt x="124" y="147"/>
                  </a:lnTo>
                  <a:lnTo>
                    <a:pt x="117" y="149"/>
                  </a:lnTo>
                  <a:lnTo>
                    <a:pt x="109" y="145"/>
                  </a:lnTo>
                  <a:lnTo>
                    <a:pt x="98" y="149"/>
                  </a:lnTo>
                  <a:lnTo>
                    <a:pt x="92" y="147"/>
                  </a:lnTo>
                  <a:lnTo>
                    <a:pt x="96" y="151"/>
                  </a:lnTo>
                  <a:lnTo>
                    <a:pt x="86" y="153"/>
                  </a:lnTo>
                  <a:lnTo>
                    <a:pt x="88" y="157"/>
                  </a:lnTo>
                  <a:lnTo>
                    <a:pt x="88" y="163"/>
                  </a:lnTo>
                  <a:lnTo>
                    <a:pt x="96" y="164"/>
                  </a:lnTo>
                  <a:lnTo>
                    <a:pt x="98" y="163"/>
                  </a:lnTo>
                  <a:lnTo>
                    <a:pt x="103" y="164"/>
                  </a:lnTo>
                  <a:lnTo>
                    <a:pt x="111" y="163"/>
                  </a:lnTo>
                  <a:lnTo>
                    <a:pt x="111" y="168"/>
                  </a:lnTo>
                  <a:lnTo>
                    <a:pt x="105" y="178"/>
                  </a:lnTo>
                  <a:lnTo>
                    <a:pt x="98" y="178"/>
                  </a:lnTo>
                  <a:lnTo>
                    <a:pt x="100" y="18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6" name="Freeform 172"/>
            <p:cNvSpPr>
              <a:spLocks/>
            </p:cNvSpPr>
            <p:nvPr/>
          </p:nvSpPr>
          <p:spPr bwMode="auto">
            <a:xfrm>
              <a:off x="4787" y="3785"/>
              <a:ext cx="74" cy="5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6" y="25"/>
                </a:cxn>
                <a:cxn ang="0">
                  <a:pos x="16" y="21"/>
                </a:cxn>
                <a:cxn ang="0">
                  <a:pos x="21" y="14"/>
                </a:cxn>
                <a:cxn ang="0">
                  <a:pos x="27" y="8"/>
                </a:cxn>
                <a:cxn ang="0">
                  <a:pos x="29" y="8"/>
                </a:cxn>
                <a:cxn ang="0">
                  <a:pos x="46" y="6"/>
                </a:cxn>
                <a:cxn ang="0">
                  <a:pos x="52" y="4"/>
                </a:cxn>
                <a:cxn ang="0">
                  <a:pos x="77" y="6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108" y="0"/>
                </a:cxn>
                <a:cxn ang="0">
                  <a:pos x="125" y="4"/>
                </a:cxn>
                <a:cxn ang="0">
                  <a:pos x="96" y="8"/>
                </a:cxn>
                <a:cxn ang="0">
                  <a:pos x="110" y="12"/>
                </a:cxn>
                <a:cxn ang="0">
                  <a:pos x="121" y="12"/>
                </a:cxn>
                <a:cxn ang="0">
                  <a:pos x="129" y="12"/>
                </a:cxn>
                <a:cxn ang="0">
                  <a:pos x="140" y="8"/>
                </a:cxn>
                <a:cxn ang="0">
                  <a:pos x="142" y="14"/>
                </a:cxn>
                <a:cxn ang="0">
                  <a:pos x="138" y="17"/>
                </a:cxn>
                <a:cxn ang="0">
                  <a:pos x="133" y="25"/>
                </a:cxn>
                <a:cxn ang="0">
                  <a:pos x="129" y="31"/>
                </a:cxn>
                <a:cxn ang="0">
                  <a:pos x="135" y="35"/>
                </a:cxn>
                <a:cxn ang="0">
                  <a:pos x="129" y="42"/>
                </a:cxn>
                <a:cxn ang="0">
                  <a:pos x="125" y="44"/>
                </a:cxn>
                <a:cxn ang="0">
                  <a:pos x="133" y="50"/>
                </a:cxn>
                <a:cxn ang="0">
                  <a:pos x="129" y="54"/>
                </a:cxn>
                <a:cxn ang="0">
                  <a:pos x="119" y="54"/>
                </a:cxn>
                <a:cxn ang="0">
                  <a:pos x="115" y="63"/>
                </a:cxn>
                <a:cxn ang="0">
                  <a:pos x="127" y="63"/>
                </a:cxn>
                <a:cxn ang="0">
                  <a:pos x="117" y="65"/>
                </a:cxn>
                <a:cxn ang="0">
                  <a:pos x="110" y="67"/>
                </a:cxn>
                <a:cxn ang="0">
                  <a:pos x="110" y="71"/>
                </a:cxn>
                <a:cxn ang="0">
                  <a:pos x="113" y="77"/>
                </a:cxn>
                <a:cxn ang="0">
                  <a:pos x="96" y="82"/>
                </a:cxn>
                <a:cxn ang="0">
                  <a:pos x="85" y="88"/>
                </a:cxn>
                <a:cxn ang="0">
                  <a:pos x="79" y="92"/>
                </a:cxn>
                <a:cxn ang="0">
                  <a:pos x="79" y="100"/>
                </a:cxn>
                <a:cxn ang="0">
                  <a:pos x="75" y="105"/>
                </a:cxn>
                <a:cxn ang="0">
                  <a:pos x="67" y="113"/>
                </a:cxn>
                <a:cxn ang="0">
                  <a:pos x="56" y="105"/>
                </a:cxn>
                <a:cxn ang="0">
                  <a:pos x="48" y="90"/>
                </a:cxn>
                <a:cxn ang="0">
                  <a:pos x="48" y="79"/>
                </a:cxn>
                <a:cxn ang="0">
                  <a:pos x="54" y="71"/>
                </a:cxn>
                <a:cxn ang="0">
                  <a:pos x="44" y="69"/>
                </a:cxn>
                <a:cxn ang="0">
                  <a:pos x="48" y="63"/>
                </a:cxn>
                <a:cxn ang="0">
                  <a:pos x="44" y="63"/>
                </a:cxn>
                <a:cxn ang="0">
                  <a:pos x="42" y="63"/>
                </a:cxn>
                <a:cxn ang="0">
                  <a:pos x="41" y="50"/>
                </a:cxn>
                <a:cxn ang="0">
                  <a:pos x="29" y="42"/>
                </a:cxn>
                <a:cxn ang="0">
                  <a:pos x="8" y="40"/>
                </a:cxn>
                <a:cxn ang="0">
                  <a:pos x="2" y="35"/>
                </a:cxn>
                <a:cxn ang="0">
                  <a:pos x="10" y="35"/>
                </a:cxn>
              </a:cxnLst>
              <a:rect l="0" t="0" r="r" b="b"/>
              <a:pathLst>
                <a:path w="148" h="113">
                  <a:moveTo>
                    <a:pt x="0" y="31"/>
                  </a:moveTo>
                  <a:lnTo>
                    <a:pt x="0" y="27"/>
                  </a:lnTo>
                  <a:lnTo>
                    <a:pt x="10" y="25"/>
                  </a:lnTo>
                  <a:lnTo>
                    <a:pt x="16" y="25"/>
                  </a:lnTo>
                  <a:lnTo>
                    <a:pt x="21" y="17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21" y="14"/>
                  </a:lnTo>
                  <a:lnTo>
                    <a:pt x="27" y="14"/>
                  </a:lnTo>
                  <a:lnTo>
                    <a:pt x="27" y="8"/>
                  </a:lnTo>
                  <a:lnTo>
                    <a:pt x="37" y="12"/>
                  </a:lnTo>
                  <a:lnTo>
                    <a:pt x="29" y="8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54" y="8"/>
                  </a:lnTo>
                  <a:lnTo>
                    <a:pt x="52" y="4"/>
                  </a:lnTo>
                  <a:lnTo>
                    <a:pt x="67" y="8"/>
                  </a:lnTo>
                  <a:lnTo>
                    <a:pt x="77" y="6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81" y="4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108" y="0"/>
                  </a:lnTo>
                  <a:lnTo>
                    <a:pt x="117" y="2"/>
                  </a:lnTo>
                  <a:lnTo>
                    <a:pt x="125" y="4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115" y="8"/>
                  </a:lnTo>
                  <a:lnTo>
                    <a:pt x="110" y="12"/>
                  </a:lnTo>
                  <a:lnTo>
                    <a:pt x="121" y="6"/>
                  </a:lnTo>
                  <a:lnTo>
                    <a:pt x="121" y="12"/>
                  </a:lnTo>
                  <a:lnTo>
                    <a:pt x="117" y="17"/>
                  </a:lnTo>
                  <a:lnTo>
                    <a:pt x="129" y="12"/>
                  </a:lnTo>
                  <a:lnTo>
                    <a:pt x="135" y="8"/>
                  </a:lnTo>
                  <a:lnTo>
                    <a:pt x="140" y="8"/>
                  </a:lnTo>
                  <a:lnTo>
                    <a:pt x="148" y="12"/>
                  </a:lnTo>
                  <a:lnTo>
                    <a:pt x="142" y="14"/>
                  </a:lnTo>
                  <a:lnTo>
                    <a:pt x="127" y="17"/>
                  </a:lnTo>
                  <a:lnTo>
                    <a:pt x="138" y="17"/>
                  </a:lnTo>
                  <a:lnTo>
                    <a:pt x="127" y="19"/>
                  </a:lnTo>
                  <a:lnTo>
                    <a:pt x="133" y="25"/>
                  </a:lnTo>
                  <a:lnTo>
                    <a:pt x="127" y="27"/>
                  </a:lnTo>
                  <a:lnTo>
                    <a:pt x="129" y="31"/>
                  </a:lnTo>
                  <a:lnTo>
                    <a:pt x="127" y="35"/>
                  </a:lnTo>
                  <a:lnTo>
                    <a:pt x="135" y="35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9" y="46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33" y="50"/>
                  </a:lnTo>
                  <a:lnTo>
                    <a:pt x="121" y="52"/>
                  </a:lnTo>
                  <a:lnTo>
                    <a:pt x="129" y="54"/>
                  </a:lnTo>
                  <a:lnTo>
                    <a:pt x="121" y="56"/>
                  </a:lnTo>
                  <a:lnTo>
                    <a:pt x="119" y="54"/>
                  </a:lnTo>
                  <a:lnTo>
                    <a:pt x="112" y="56"/>
                  </a:lnTo>
                  <a:lnTo>
                    <a:pt x="115" y="63"/>
                  </a:lnTo>
                  <a:lnTo>
                    <a:pt x="117" y="61"/>
                  </a:lnTo>
                  <a:lnTo>
                    <a:pt x="127" y="63"/>
                  </a:lnTo>
                  <a:lnTo>
                    <a:pt x="127" y="71"/>
                  </a:lnTo>
                  <a:lnTo>
                    <a:pt x="117" y="65"/>
                  </a:lnTo>
                  <a:lnTo>
                    <a:pt x="110" y="63"/>
                  </a:lnTo>
                  <a:lnTo>
                    <a:pt x="110" y="67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25" y="71"/>
                  </a:lnTo>
                  <a:lnTo>
                    <a:pt x="113" y="77"/>
                  </a:lnTo>
                  <a:lnTo>
                    <a:pt x="104" y="81"/>
                  </a:lnTo>
                  <a:lnTo>
                    <a:pt x="96" y="82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85" y="92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9" y="100"/>
                  </a:lnTo>
                  <a:lnTo>
                    <a:pt x="73" y="104"/>
                  </a:lnTo>
                  <a:lnTo>
                    <a:pt x="75" y="105"/>
                  </a:lnTo>
                  <a:lnTo>
                    <a:pt x="73" y="113"/>
                  </a:lnTo>
                  <a:lnTo>
                    <a:pt x="67" y="113"/>
                  </a:lnTo>
                  <a:lnTo>
                    <a:pt x="62" y="109"/>
                  </a:lnTo>
                  <a:lnTo>
                    <a:pt x="56" y="105"/>
                  </a:lnTo>
                  <a:lnTo>
                    <a:pt x="50" y="96"/>
                  </a:lnTo>
                  <a:lnTo>
                    <a:pt x="48" y="90"/>
                  </a:lnTo>
                  <a:lnTo>
                    <a:pt x="46" y="84"/>
                  </a:lnTo>
                  <a:lnTo>
                    <a:pt x="48" y="79"/>
                  </a:lnTo>
                  <a:lnTo>
                    <a:pt x="54" y="77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4" y="69"/>
                  </a:lnTo>
                  <a:lnTo>
                    <a:pt x="54" y="69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4" y="59"/>
                  </a:lnTo>
                  <a:lnTo>
                    <a:pt x="41" y="50"/>
                  </a:lnTo>
                  <a:lnTo>
                    <a:pt x="35" y="44"/>
                  </a:lnTo>
                  <a:lnTo>
                    <a:pt x="29" y="42"/>
                  </a:lnTo>
                  <a:lnTo>
                    <a:pt x="17" y="42"/>
                  </a:lnTo>
                  <a:lnTo>
                    <a:pt x="8" y="40"/>
                  </a:lnTo>
                  <a:lnTo>
                    <a:pt x="12" y="37"/>
                  </a:lnTo>
                  <a:lnTo>
                    <a:pt x="2" y="35"/>
                  </a:lnTo>
                  <a:lnTo>
                    <a:pt x="17" y="33"/>
                  </a:lnTo>
                  <a:lnTo>
                    <a:pt x="10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7" name="Freeform 173"/>
            <p:cNvSpPr>
              <a:spLocks/>
            </p:cNvSpPr>
            <p:nvPr/>
          </p:nvSpPr>
          <p:spPr bwMode="auto">
            <a:xfrm>
              <a:off x="4759" y="3811"/>
              <a:ext cx="6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9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11" h="9">
                  <a:moveTo>
                    <a:pt x="0" y="7"/>
                  </a:moveTo>
                  <a:lnTo>
                    <a:pt x="5" y="9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8" name="Freeform 174"/>
            <p:cNvSpPr>
              <a:spLocks/>
            </p:cNvSpPr>
            <p:nvPr/>
          </p:nvSpPr>
          <p:spPr bwMode="auto">
            <a:xfrm>
              <a:off x="4751" y="3804"/>
              <a:ext cx="6" cy="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4" y="8"/>
                </a:cxn>
                <a:cxn ang="0">
                  <a:pos x="0" y="6"/>
                </a:cxn>
              </a:cxnLst>
              <a:rect l="0" t="0" r="r" b="b"/>
              <a:pathLst>
                <a:path w="14" h="8">
                  <a:moveTo>
                    <a:pt x="0" y="6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4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19" name="Freeform 175"/>
            <p:cNvSpPr>
              <a:spLocks/>
            </p:cNvSpPr>
            <p:nvPr/>
          </p:nvSpPr>
          <p:spPr bwMode="auto">
            <a:xfrm>
              <a:off x="4751" y="3811"/>
              <a:ext cx="6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14" y="7"/>
                </a:cxn>
                <a:cxn ang="0">
                  <a:pos x="14" y="11"/>
                </a:cxn>
                <a:cxn ang="0">
                  <a:pos x="8" y="13"/>
                </a:cxn>
                <a:cxn ang="0">
                  <a:pos x="0" y="7"/>
                </a:cxn>
              </a:cxnLst>
              <a:rect l="0" t="0" r="r" b="b"/>
              <a:pathLst>
                <a:path w="14" h="13">
                  <a:moveTo>
                    <a:pt x="0" y="7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8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0" name="Freeform 176"/>
            <p:cNvSpPr>
              <a:spLocks/>
            </p:cNvSpPr>
            <p:nvPr/>
          </p:nvSpPr>
          <p:spPr bwMode="auto">
            <a:xfrm>
              <a:off x="4732" y="3803"/>
              <a:ext cx="15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1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9" y="7"/>
                </a:cxn>
                <a:cxn ang="0">
                  <a:pos x="17" y="3"/>
                </a:cxn>
                <a:cxn ang="0">
                  <a:pos x="21" y="0"/>
                </a:cxn>
                <a:cxn ang="0">
                  <a:pos x="21" y="3"/>
                </a:cxn>
                <a:cxn ang="0">
                  <a:pos x="27" y="5"/>
                </a:cxn>
                <a:cxn ang="0">
                  <a:pos x="29" y="7"/>
                </a:cxn>
                <a:cxn ang="0">
                  <a:pos x="27" y="9"/>
                </a:cxn>
                <a:cxn ang="0">
                  <a:pos x="21" y="9"/>
                </a:cxn>
                <a:cxn ang="0">
                  <a:pos x="13" y="13"/>
                </a:cxn>
                <a:cxn ang="0">
                  <a:pos x="0" y="7"/>
                </a:cxn>
              </a:cxnLst>
              <a:rect l="0" t="0" r="r" b="b"/>
              <a:pathLst>
                <a:path w="29" h="13">
                  <a:moveTo>
                    <a:pt x="0" y="7"/>
                  </a:moveTo>
                  <a:lnTo>
                    <a:pt x="6" y="1"/>
                  </a:lnTo>
                  <a:lnTo>
                    <a:pt x="13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1" y="9"/>
                  </a:lnTo>
                  <a:lnTo>
                    <a:pt x="13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1" name="Freeform 177"/>
            <p:cNvSpPr>
              <a:spLocks/>
            </p:cNvSpPr>
            <p:nvPr/>
          </p:nvSpPr>
          <p:spPr bwMode="auto">
            <a:xfrm>
              <a:off x="4726" y="3801"/>
              <a:ext cx="8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9"/>
                </a:cxn>
                <a:cxn ang="0">
                  <a:pos x="12" y="4"/>
                </a:cxn>
                <a:cxn ang="0">
                  <a:pos x="14" y="7"/>
                </a:cxn>
                <a:cxn ang="0">
                  <a:pos x="16" y="4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0" y="7"/>
                </a:cxn>
              </a:cxnLst>
              <a:rect l="0" t="0" r="r" b="b"/>
              <a:pathLst>
                <a:path w="18" h="9">
                  <a:moveTo>
                    <a:pt x="0" y="7"/>
                  </a:moveTo>
                  <a:lnTo>
                    <a:pt x="4" y="9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2" name="Freeform 178"/>
            <p:cNvSpPr>
              <a:spLocks/>
            </p:cNvSpPr>
            <p:nvPr/>
          </p:nvSpPr>
          <p:spPr bwMode="auto">
            <a:xfrm>
              <a:off x="4747" y="3798"/>
              <a:ext cx="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5" y="6"/>
                </a:cxn>
                <a:cxn ang="0">
                  <a:pos x="15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5" y="6"/>
                  </a:lnTo>
                  <a:lnTo>
                    <a:pt x="1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3" name="Freeform 179"/>
            <p:cNvSpPr>
              <a:spLocks/>
            </p:cNvSpPr>
            <p:nvPr/>
          </p:nvSpPr>
          <p:spPr bwMode="auto">
            <a:xfrm>
              <a:off x="4757" y="3802"/>
              <a:ext cx="21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9" y="7"/>
                </a:cxn>
                <a:cxn ang="0">
                  <a:pos x="27" y="9"/>
                </a:cxn>
                <a:cxn ang="0">
                  <a:pos x="34" y="7"/>
                </a:cxn>
                <a:cxn ang="0">
                  <a:pos x="40" y="9"/>
                </a:cxn>
                <a:cxn ang="0">
                  <a:pos x="38" y="15"/>
                </a:cxn>
                <a:cxn ang="0">
                  <a:pos x="11" y="15"/>
                </a:cxn>
                <a:cxn ang="0">
                  <a:pos x="4" y="5"/>
                </a:cxn>
                <a:cxn ang="0">
                  <a:pos x="0" y="2"/>
                </a:cxn>
              </a:cxnLst>
              <a:rect l="0" t="0" r="r" b="b"/>
              <a:pathLst>
                <a:path w="40" h="15">
                  <a:moveTo>
                    <a:pt x="0" y="2"/>
                  </a:moveTo>
                  <a:lnTo>
                    <a:pt x="2" y="0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4" y="7"/>
                  </a:lnTo>
                  <a:lnTo>
                    <a:pt x="40" y="9"/>
                  </a:lnTo>
                  <a:lnTo>
                    <a:pt x="38" y="15"/>
                  </a:lnTo>
                  <a:lnTo>
                    <a:pt x="11" y="15"/>
                  </a:lnTo>
                  <a:lnTo>
                    <a:pt x="4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4" name="Freeform 180"/>
            <p:cNvSpPr>
              <a:spLocks/>
            </p:cNvSpPr>
            <p:nvPr/>
          </p:nvSpPr>
          <p:spPr bwMode="auto">
            <a:xfrm>
              <a:off x="4763" y="3785"/>
              <a:ext cx="38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14"/>
                </a:cxn>
                <a:cxn ang="0">
                  <a:pos x="12" y="17"/>
                </a:cxn>
                <a:cxn ang="0">
                  <a:pos x="35" y="12"/>
                </a:cxn>
                <a:cxn ang="0">
                  <a:pos x="21" y="17"/>
                </a:cxn>
                <a:cxn ang="0">
                  <a:pos x="14" y="17"/>
                </a:cxn>
                <a:cxn ang="0">
                  <a:pos x="14" y="21"/>
                </a:cxn>
                <a:cxn ang="0">
                  <a:pos x="21" y="25"/>
                </a:cxn>
                <a:cxn ang="0">
                  <a:pos x="27" y="25"/>
                </a:cxn>
                <a:cxn ang="0">
                  <a:pos x="21" y="27"/>
                </a:cxn>
                <a:cxn ang="0">
                  <a:pos x="17" y="27"/>
                </a:cxn>
                <a:cxn ang="0">
                  <a:pos x="14" y="27"/>
                </a:cxn>
                <a:cxn ang="0">
                  <a:pos x="12" y="31"/>
                </a:cxn>
                <a:cxn ang="0">
                  <a:pos x="16" y="31"/>
                </a:cxn>
                <a:cxn ang="0">
                  <a:pos x="8" y="31"/>
                </a:cxn>
                <a:cxn ang="0">
                  <a:pos x="14" y="35"/>
                </a:cxn>
                <a:cxn ang="0">
                  <a:pos x="8" y="37"/>
                </a:cxn>
                <a:cxn ang="0">
                  <a:pos x="8" y="40"/>
                </a:cxn>
                <a:cxn ang="0">
                  <a:pos x="14" y="38"/>
                </a:cxn>
                <a:cxn ang="0">
                  <a:pos x="16" y="40"/>
                </a:cxn>
                <a:cxn ang="0">
                  <a:pos x="17" y="38"/>
                </a:cxn>
                <a:cxn ang="0">
                  <a:pos x="27" y="42"/>
                </a:cxn>
                <a:cxn ang="0">
                  <a:pos x="33" y="38"/>
                </a:cxn>
                <a:cxn ang="0">
                  <a:pos x="35" y="33"/>
                </a:cxn>
                <a:cxn ang="0">
                  <a:pos x="35" y="31"/>
                </a:cxn>
                <a:cxn ang="0">
                  <a:pos x="41" y="31"/>
                </a:cxn>
                <a:cxn ang="0">
                  <a:pos x="44" y="27"/>
                </a:cxn>
                <a:cxn ang="0">
                  <a:pos x="35" y="27"/>
                </a:cxn>
                <a:cxn ang="0">
                  <a:pos x="44" y="23"/>
                </a:cxn>
                <a:cxn ang="0">
                  <a:pos x="44" y="21"/>
                </a:cxn>
                <a:cxn ang="0">
                  <a:pos x="50" y="21"/>
                </a:cxn>
                <a:cxn ang="0">
                  <a:pos x="54" y="17"/>
                </a:cxn>
                <a:cxn ang="0">
                  <a:pos x="67" y="12"/>
                </a:cxn>
                <a:cxn ang="0">
                  <a:pos x="54" y="14"/>
                </a:cxn>
                <a:cxn ang="0">
                  <a:pos x="64" y="12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5" y="6"/>
                </a:cxn>
                <a:cxn ang="0">
                  <a:pos x="69" y="2"/>
                </a:cxn>
                <a:cxn ang="0">
                  <a:pos x="58" y="4"/>
                </a:cxn>
                <a:cxn ang="0">
                  <a:pos x="64" y="0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2" y="6"/>
                </a:cxn>
                <a:cxn ang="0">
                  <a:pos x="8" y="6"/>
                </a:cxn>
                <a:cxn ang="0">
                  <a:pos x="0" y="8"/>
                </a:cxn>
              </a:cxnLst>
              <a:rect l="0" t="0" r="r" b="b"/>
              <a:pathLst>
                <a:path w="75" h="42">
                  <a:moveTo>
                    <a:pt x="0" y="8"/>
                  </a:moveTo>
                  <a:lnTo>
                    <a:pt x="8" y="8"/>
                  </a:lnTo>
                  <a:lnTo>
                    <a:pt x="8" y="14"/>
                  </a:lnTo>
                  <a:lnTo>
                    <a:pt x="12" y="17"/>
                  </a:lnTo>
                  <a:lnTo>
                    <a:pt x="35" y="12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27" y="25"/>
                  </a:lnTo>
                  <a:lnTo>
                    <a:pt x="21" y="27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14" y="35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14" y="38"/>
                  </a:lnTo>
                  <a:lnTo>
                    <a:pt x="16" y="40"/>
                  </a:lnTo>
                  <a:lnTo>
                    <a:pt x="17" y="38"/>
                  </a:lnTo>
                  <a:lnTo>
                    <a:pt x="27" y="42"/>
                  </a:lnTo>
                  <a:lnTo>
                    <a:pt x="33" y="38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41" y="31"/>
                  </a:lnTo>
                  <a:lnTo>
                    <a:pt x="44" y="27"/>
                  </a:lnTo>
                  <a:lnTo>
                    <a:pt x="35" y="27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50" y="21"/>
                  </a:lnTo>
                  <a:lnTo>
                    <a:pt x="54" y="17"/>
                  </a:lnTo>
                  <a:lnTo>
                    <a:pt x="67" y="12"/>
                  </a:lnTo>
                  <a:lnTo>
                    <a:pt x="54" y="14"/>
                  </a:lnTo>
                  <a:lnTo>
                    <a:pt x="64" y="12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5" y="6"/>
                  </a:lnTo>
                  <a:lnTo>
                    <a:pt x="69" y="2"/>
                  </a:lnTo>
                  <a:lnTo>
                    <a:pt x="58" y="4"/>
                  </a:lnTo>
                  <a:lnTo>
                    <a:pt x="64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8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5" name="Freeform 181"/>
            <p:cNvSpPr>
              <a:spLocks/>
            </p:cNvSpPr>
            <p:nvPr/>
          </p:nvSpPr>
          <p:spPr bwMode="auto">
            <a:xfrm>
              <a:off x="4758" y="3792"/>
              <a:ext cx="1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3" y="3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5" y="7"/>
                </a:cxn>
                <a:cxn ang="0">
                  <a:pos x="26" y="11"/>
                </a:cxn>
                <a:cxn ang="0">
                  <a:pos x="17" y="11"/>
                </a:cxn>
                <a:cxn ang="0">
                  <a:pos x="17" y="17"/>
                </a:cxn>
                <a:cxn ang="0">
                  <a:pos x="9" y="17"/>
                </a:cxn>
                <a:cxn ang="0">
                  <a:pos x="5" y="11"/>
                </a:cxn>
                <a:cxn ang="0">
                  <a:pos x="13" y="11"/>
                </a:cxn>
                <a:cxn ang="0">
                  <a:pos x="3" y="11"/>
                </a:cxn>
                <a:cxn ang="0">
                  <a:pos x="0" y="3"/>
                </a:cxn>
              </a:cxnLst>
              <a:rect l="0" t="0" r="r" b="b"/>
              <a:pathLst>
                <a:path w="26" h="17">
                  <a:moveTo>
                    <a:pt x="0" y="3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5" y="11"/>
                  </a:lnTo>
                  <a:lnTo>
                    <a:pt x="13" y="11"/>
                  </a:lnTo>
                  <a:lnTo>
                    <a:pt x="3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6" name="Freeform 182"/>
            <p:cNvSpPr>
              <a:spLocks/>
            </p:cNvSpPr>
            <p:nvPr/>
          </p:nvSpPr>
          <p:spPr bwMode="auto">
            <a:xfrm>
              <a:off x="4765" y="3812"/>
              <a:ext cx="36" cy="2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0" y="7"/>
                </a:cxn>
                <a:cxn ang="0">
                  <a:pos x="13" y="9"/>
                </a:cxn>
                <a:cxn ang="0">
                  <a:pos x="15" y="7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37" y="5"/>
                </a:cxn>
                <a:cxn ang="0">
                  <a:pos x="40" y="9"/>
                </a:cxn>
                <a:cxn ang="0">
                  <a:pos x="42" y="11"/>
                </a:cxn>
                <a:cxn ang="0">
                  <a:pos x="44" y="9"/>
                </a:cxn>
                <a:cxn ang="0">
                  <a:pos x="48" y="13"/>
                </a:cxn>
                <a:cxn ang="0">
                  <a:pos x="48" y="15"/>
                </a:cxn>
                <a:cxn ang="0">
                  <a:pos x="56" y="17"/>
                </a:cxn>
                <a:cxn ang="0">
                  <a:pos x="56" y="17"/>
                </a:cxn>
                <a:cxn ang="0">
                  <a:pos x="54" y="19"/>
                </a:cxn>
                <a:cxn ang="0">
                  <a:pos x="60" y="23"/>
                </a:cxn>
                <a:cxn ang="0">
                  <a:pos x="54" y="25"/>
                </a:cxn>
                <a:cxn ang="0">
                  <a:pos x="60" y="27"/>
                </a:cxn>
                <a:cxn ang="0">
                  <a:pos x="63" y="27"/>
                </a:cxn>
                <a:cxn ang="0">
                  <a:pos x="71" y="32"/>
                </a:cxn>
                <a:cxn ang="0">
                  <a:pos x="67" y="36"/>
                </a:cxn>
                <a:cxn ang="0">
                  <a:pos x="67" y="40"/>
                </a:cxn>
                <a:cxn ang="0">
                  <a:pos x="60" y="32"/>
                </a:cxn>
                <a:cxn ang="0">
                  <a:pos x="56" y="34"/>
                </a:cxn>
                <a:cxn ang="0">
                  <a:pos x="60" y="42"/>
                </a:cxn>
                <a:cxn ang="0">
                  <a:pos x="63" y="42"/>
                </a:cxn>
                <a:cxn ang="0">
                  <a:pos x="63" y="51"/>
                </a:cxn>
                <a:cxn ang="0">
                  <a:pos x="54" y="46"/>
                </a:cxn>
                <a:cxn ang="0">
                  <a:pos x="60" y="51"/>
                </a:cxn>
                <a:cxn ang="0">
                  <a:pos x="46" y="50"/>
                </a:cxn>
                <a:cxn ang="0">
                  <a:pos x="40" y="42"/>
                </a:cxn>
                <a:cxn ang="0">
                  <a:pos x="35" y="42"/>
                </a:cxn>
                <a:cxn ang="0">
                  <a:pos x="33" y="38"/>
                </a:cxn>
                <a:cxn ang="0">
                  <a:pos x="40" y="38"/>
                </a:cxn>
                <a:cxn ang="0">
                  <a:pos x="40" y="36"/>
                </a:cxn>
                <a:cxn ang="0">
                  <a:pos x="44" y="30"/>
                </a:cxn>
                <a:cxn ang="0">
                  <a:pos x="40" y="23"/>
                </a:cxn>
                <a:cxn ang="0">
                  <a:pos x="35" y="23"/>
                </a:cxn>
                <a:cxn ang="0">
                  <a:pos x="35" y="23"/>
                </a:cxn>
                <a:cxn ang="0">
                  <a:pos x="37" y="23"/>
                </a:cxn>
                <a:cxn ang="0">
                  <a:pos x="31" y="17"/>
                </a:cxn>
                <a:cxn ang="0">
                  <a:pos x="27" y="17"/>
                </a:cxn>
                <a:cxn ang="0">
                  <a:pos x="29" y="17"/>
                </a:cxn>
                <a:cxn ang="0">
                  <a:pos x="23" y="17"/>
                </a:cxn>
                <a:cxn ang="0">
                  <a:pos x="4" y="17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0" y="9"/>
                </a:cxn>
              </a:cxnLst>
              <a:rect l="0" t="0" r="r" b="b"/>
              <a:pathLst>
                <a:path w="71" h="51">
                  <a:moveTo>
                    <a:pt x="0" y="9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0" y="7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37" y="5"/>
                  </a:lnTo>
                  <a:lnTo>
                    <a:pt x="40" y="9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4" y="19"/>
                  </a:lnTo>
                  <a:lnTo>
                    <a:pt x="60" y="23"/>
                  </a:lnTo>
                  <a:lnTo>
                    <a:pt x="54" y="25"/>
                  </a:lnTo>
                  <a:lnTo>
                    <a:pt x="60" y="27"/>
                  </a:lnTo>
                  <a:lnTo>
                    <a:pt x="63" y="27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7" y="4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3" y="51"/>
                  </a:lnTo>
                  <a:lnTo>
                    <a:pt x="54" y="46"/>
                  </a:lnTo>
                  <a:lnTo>
                    <a:pt x="60" y="51"/>
                  </a:lnTo>
                  <a:lnTo>
                    <a:pt x="46" y="50"/>
                  </a:lnTo>
                  <a:lnTo>
                    <a:pt x="40" y="42"/>
                  </a:lnTo>
                  <a:lnTo>
                    <a:pt x="35" y="42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4" y="30"/>
                  </a:lnTo>
                  <a:lnTo>
                    <a:pt x="40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3" y="17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1527" name="Line 183"/>
            <p:cNvSpPr>
              <a:spLocks noChangeShapeType="1"/>
            </p:cNvSpPr>
            <p:nvPr/>
          </p:nvSpPr>
          <p:spPr bwMode="auto">
            <a:xfrm>
              <a:off x="5152" y="3832"/>
              <a:ext cx="191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7" name="Rectangle 4"/>
          <p:cNvSpPr txBox="1">
            <a:spLocks noChangeArrowheads="1"/>
          </p:cNvSpPr>
          <p:nvPr/>
        </p:nvSpPr>
        <p:spPr bwMode="auto">
          <a:xfrm>
            <a:off x="1004888" y="1816100"/>
            <a:ext cx="78089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200000"/>
              </a:lnSpc>
              <a:spcBef>
                <a:spcPts val="0"/>
              </a:spcBef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Nuclear Liability Insurance Inspections</a:t>
            </a:r>
          </a:p>
          <a:p>
            <a:pPr marL="609600" indent="-609600">
              <a:lnSpc>
                <a:spcPct val="200000"/>
              </a:lnSpc>
              <a:spcBef>
                <a:spcPts val="0"/>
              </a:spcBef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Increased 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Attention in Select 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Areas</a:t>
            </a:r>
          </a:p>
          <a:p>
            <a:pPr marL="609600" indent="-609600">
              <a:lnSpc>
                <a:spcPct val="200000"/>
              </a:lnSpc>
              <a:spcBef>
                <a:spcPts val="0"/>
              </a:spcBef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Underwriting Adjustments</a:t>
            </a: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buClr>
                <a:srgbClr val="FF3300"/>
              </a:buClr>
              <a:buSzPct val="85000"/>
              <a:buFont typeface="Wingdings" pitchFamily="2" charset="2"/>
              <a:buNone/>
              <a:defRPr/>
            </a:pPr>
            <a:endParaRPr 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1143000" y="2362200"/>
            <a:ext cx="7772400" cy="1930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6173788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ED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ydian" pitchFamily="34" charset="0"/>
              </a:rPr>
              <a:t>Closing Remarks</a:t>
            </a:r>
            <a:endParaRPr lang="en-US" sz="3600" b="1" dirty="0">
              <a:solidFill>
                <a:srgbClr val="FFED2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ydian" pitchFamily="34" charset="0"/>
            </a:endParaRPr>
          </a:p>
        </p:txBody>
      </p:sp>
      <p:grpSp>
        <p:nvGrpSpPr>
          <p:cNvPr id="48131" name="Group 124"/>
          <p:cNvGrpSpPr>
            <a:grpSpLocks/>
          </p:cNvGrpSpPr>
          <p:nvPr/>
        </p:nvGrpSpPr>
        <p:grpSpPr bwMode="auto">
          <a:xfrm>
            <a:off x="1409700" y="5975350"/>
            <a:ext cx="7105650" cy="534988"/>
            <a:chOff x="888" y="3764"/>
            <a:chExt cx="4476" cy="337"/>
          </a:xfrm>
        </p:grpSpPr>
        <p:sp>
          <p:nvSpPr>
            <p:cNvPr id="449661" name="AutoShape 125"/>
            <p:cNvSpPr>
              <a:spLocks noChangeAspect="1" noChangeArrowheads="1" noTextEdit="1"/>
            </p:cNvSpPr>
            <p:nvPr/>
          </p:nvSpPr>
          <p:spPr bwMode="auto">
            <a:xfrm>
              <a:off x="888" y="3764"/>
              <a:ext cx="447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62" name="Rectangle 126"/>
            <p:cNvSpPr>
              <a:spLocks noChangeArrowheads="1"/>
            </p:cNvSpPr>
            <p:nvPr/>
          </p:nvSpPr>
          <p:spPr bwMode="auto">
            <a:xfrm>
              <a:off x="1197" y="3827"/>
              <a:ext cx="1044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  <a:tabLst>
                  <a:tab pos="739775" algn="l"/>
                </a:tabLst>
                <a:defRPr/>
              </a:pP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"</a:t>
              </a:r>
              <a:r>
                <a:rPr lang="en-US" sz="900" i="1" dirty="0" err="1">
                  <a:solidFill>
                    <a:srgbClr val="FFFFFF"/>
                  </a:solidFill>
                  <a:latin typeface="Arial" charset="0"/>
                </a:rPr>
                <a:t>Rets-Remp</a:t>
              </a: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 Workshop 2008”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663" name="Rectangle 127"/>
            <p:cNvSpPr>
              <a:spLocks noChangeArrowheads="1"/>
            </p:cNvSpPr>
            <p:nvPr/>
          </p:nvSpPr>
          <p:spPr bwMode="auto">
            <a:xfrm>
              <a:off x="4310" y="3906"/>
              <a:ext cx="3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AMERICAN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664" name="Rectangle 128"/>
            <p:cNvSpPr>
              <a:spLocks noChangeArrowheads="1"/>
            </p:cNvSpPr>
            <p:nvPr/>
          </p:nvSpPr>
          <p:spPr bwMode="auto">
            <a:xfrm>
              <a:off x="4310" y="3961"/>
              <a:ext cx="30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NUCLEAR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665" name="Rectangle 129"/>
            <p:cNvSpPr>
              <a:spLocks noChangeArrowheads="1"/>
            </p:cNvSpPr>
            <p:nvPr/>
          </p:nvSpPr>
          <p:spPr bwMode="auto">
            <a:xfrm>
              <a:off x="4310" y="4021"/>
              <a:ext cx="3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INSURERS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666" name="Freeform 130"/>
            <p:cNvSpPr>
              <a:spLocks/>
            </p:cNvSpPr>
            <p:nvPr/>
          </p:nvSpPr>
          <p:spPr bwMode="auto">
            <a:xfrm>
              <a:off x="4185" y="3979"/>
              <a:ext cx="20" cy="5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115"/>
                </a:cxn>
                <a:cxn ang="0">
                  <a:pos x="41" y="115"/>
                </a:cxn>
                <a:cxn ang="0">
                  <a:pos x="41" y="0"/>
                </a:cxn>
              </a:cxnLst>
              <a:rect l="0" t="0" r="r" b="b"/>
              <a:pathLst>
                <a:path w="41" h="115">
                  <a:moveTo>
                    <a:pt x="41" y="0"/>
                  </a:moveTo>
                  <a:lnTo>
                    <a:pt x="0" y="115"/>
                  </a:lnTo>
                  <a:lnTo>
                    <a:pt x="41" y="115"/>
                  </a:lnTo>
                  <a:lnTo>
                    <a:pt x="41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67" name="Freeform 131"/>
            <p:cNvSpPr>
              <a:spLocks/>
            </p:cNvSpPr>
            <p:nvPr/>
          </p:nvSpPr>
          <p:spPr bwMode="auto">
            <a:xfrm>
              <a:off x="4152" y="3933"/>
              <a:ext cx="136" cy="142"/>
            </a:xfrm>
            <a:custGeom>
              <a:avLst/>
              <a:gdLst/>
              <a:ahLst/>
              <a:cxnLst>
                <a:cxn ang="0">
                  <a:pos x="56" y="245"/>
                </a:cxn>
                <a:cxn ang="0">
                  <a:pos x="44" y="285"/>
                </a:cxn>
                <a:cxn ang="0">
                  <a:pos x="0" y="285"/>
                </a:cxn>
                <a:cxn ang="0">
                  <a:pos x="96" y="0"/>
                </a:cxn>
                <a:cxn ang="0">
                  <a:pos x="165" y="0"/>
                </a:cxn>
                <a:cxn ang="0">
                  <a:pos x="231" y="199"/>
                </a:cxn>
                <a:cxn ang="0">
                  <a:pos x="231" y="0"/>
                </a:cxn>
                <a:cxn ang="0">
                  <a:pos x="273" y="0"/>
                </a:cxn>
                <a:cxn ang="0">
                  <a:pos x="273" y="285"/>
                </a:cxn>
                <a:cxn ang="0">
                  <a:pos x="215" y="285"/>
                </a:cxn>
                <a:cxn ang="0">
                  <a:pos x="150" y="88"/>
                </a:cxn>
                <a:cxn ang="0">
                  <a:pos x="150" y="285"/>
                </a:cxn>
                <a:cxn ang="0">
                  <a:pos x="108" y="285"/>
                </a:cxn>
                <a:cxn ang="0">
                  <a:pos x="108" y="245"/>
                </a:cxn>
                <a:cxn ang="0">
                  <a:pos x="56" y="245"/>
                </a:cxn>
              </a:cxnLst>
              <a:rect l="0" t="0" r="r" b="b"/>
              <a:pathLst>
                <a:path w="273" h="285">
                  <a:moveTo>
                    <a:pt x="56" y="245"/>
                  </a:moveTo>
                  <a:lnTo>
                    <a:pt x="44" y="285"/>
                  </a:lnTo>
                  <a:lnTo>
                    <a:pt x="0" y="285"/>
                  </a:lnTo>
                  <a:lnTo>
                    <a:pt x="96" y="0"/>
                  </a:lnTo>
                  <a:lnTo>
                    <a:pt x="165" y="0"/>
                  </a:lnTo>
                  <a:lnTo>
                    <a:pt x="231" y="199"/>
                  </a:lnTo>
                  <a:lnTo>
                    <a:pt x="231" y="0"/>
                  </a:lnTo>
                  <a:lnTo>
                    <a:pt x="273" y="0"/>
                  </a:lnTo>
                  <a:lnTo>
                    <a:pt x="273" y="285"/>
                  </a:lnTo>
                  <a:lnTo>
                    <a:pt x="215" y="285"/>
                  </a:lnTo>
                  <a:lnTo>
                    <a:pt x="150" y="88"/>
                  </a:lnTo>
                  <a:lnTo>
                    <a:pt x="150" y="285"/>
                  </a:lnTo>
                  <a:lnTo>
                    <a:pt x="108" y="285"/>
                  </a:lnTo>
                  <a:lnTo>
                    <a:pt x="108" y="245"/>
                  </a:lnTo>
                  <a:lnTo>
                    <a:pt x="56" y="24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68" name="Rectangle 132"/>
            <p:cNvSpPr>
              <a:spLocks noChangeArrowheads="1"/>
            </p:cNvSpPr>
            <p:nvPr/>
          </p:nvSpPr>
          <p:spPr bwMode="auto">
            <a:xfrm>
              <a:off x="4270" y="3896"/>
              <a:ext cx="15" cy="1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69" name="Line 133"/>
            <p:cNvSpPr>
              <a:spLocks noChangeShapeType="1"/>
            </p:cNvSpPr>
            <p:nvPr/>
          </p:nvSpPr>
          <p:spPr bwMode="auto">
            <a:xfrm>
              <a:off x="906" y="3868"/>
              <a:ext cx="260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70" name="Line 134"/>
            <p:cNvSpPr>
              <a:spLocks noChangeShapeType="1"/>
            </p:cNvSpPr>
            <p:nvPr/>
          </p:nvSpPr>
          <p:spPr bwMode="auto">
            <a:xfrm flipV="1">
              <a:off x="2256" y="3869"/>
              <a:ext cx="2371" cy="12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71" name="Freeform 135"/>
            <p:cNvSpPr>
              <a:spLocks/>
            </p:cNvSpPr>
            <p:nvPr/>
          </p:nvSpPr>
          <p:spPr bwMode="auto">
            <a:xfrm>
              <a:off x="4671" y="3817"/>
              <a:ext cx="161" cy="192"/>
            </a:xfrm>
            <a:custGeom>
              <a:avLst/>
              <a:gdLst/>
              <a:ahLst/>
              <a:cxnLst>
                <a:cxn ang="0">
                  <a:pos x="13" y="33"/>
                </a:cxn>
                <a:cxn ang="0">
                  <a:pos x="10" y="48"/>
                </a:cxn>
                <a:cxn ang="0">
                  <a:pos x="13" y="58"/>
                </a:cxn>
                <a:cxn ang="0">
                  <a:pos x="17" y="67"/>
                </a:cxn>
                <a:cxn ang="0">
                  <a:pos x="23" y="64"/>
                </a:cxn>
                <a:cxn ang="0">
                  <a:pos x="38" y="48"/>
                </a:cxn>
                <a:cxn ang="0">
                  <a:pos x="52" y="46"/>
                </a:cxn>
                <a:cxn ang="0">
                  <a:pos x="75" y="58"/>
                </a:cxn>
                <a:cxn ang="0">
                  <a:pos x="98" y="79"/>
                </a:cxn>
                <a:cxn ang="0">
                  <a:pos x="105" y="100"/>
                </a:cxn>
                <a:cxn ang="0">
                  <a:pos x="127" y="150"/>
                </a:cxn>
                <a:cxn ang="0">
                  <a:pos x="129" y="144"/>
                </a:cxn>
                <a:cxn ang="0">
                  <a:pos x="152" y="175"/>
                </a:cxn>
                <a:cxn ang="0">
                  <a:pos x="188" y="196"/>
                </a:cxn>
                <a:cxn ang="0">
                  <a:pos x="211" y="213"/>
                </a:cxn>
                <a:cxn ang="0">
                  <a:pos x="213" y="228"/>
                </a:cxn>
                <a:cxn ang="0">
                  <a:pos x="238" y="288"/>
                </a:cxn>
                <a:cxn ang="0">
                  <a:pos x="232" y="355"/>
                </a:cxn>
                <a:cxn ang="0">
                  <a:pos x="230" y="383"/>
                </a:cxn>
                <a:cxn ang="0">
                  <a:pos x="244" y="372"/>
                </a:cxn>
                <a:cxn ang="0">
                  <a:pos x="257" y="343"/>
                </a:cxn>
                <a:cxn ang="0">
                  <a:pos x="278" y="322"/>
                </a:cxn>
                <a:cxn ang="0">
                  <a:pos x="315" y="266"/>
                </a:cxn>
                <a:cxn ang="0">
                  <a:pos x="294" y="232"/>
                </a:cxn>
                <a:cxn ang="0">
                  <a:pos x="269" y="215"/>
                </a:cxn>
                <a:cxn ang="0">
                  <a:pos x="234" y="203"/>
                </a:cxn>
                <a:cxn ang="0">
                  <a:pos x="211" y="207"/>
                </a:cxn>
                <a:cxn ang="0">
                  <a:pos x="194" y="184"/>
                </a:cxn>
                <a:cxn ang="0">
                  <a:pos x="169" y="173"/>
                </a:cxn>
                <a:cxn ang="0">
                  <a:pos x="192" y="150"/>
                </a:cxn>
                <a:cxn ang="0">
                  <a:pos x="211" y="163"/>
                </a:cxn>
                <a:cxn ang="0">
                  <a:pos x="225" y="129"/>
                </a:cxn>
                <a:cxn ang="0">
                  <a:pos x="248" y="106"/>
                </a:cxn>
                <a:cxn ang="0">
                  <a:pos x="249" y="109"/>
                </a:cxn>
                <a:cxn ang="0">
                  <a:pos x="253" y="100"/>
                </a:cxn>
                <a:cxn ang="0">
                  <a:pos x="242" y="90"/>
                </a:cxn>
                <a:cxn ang="0">
                  <a:pos x="269" y="73"/>
                </a:cxn>
                <a:cxn ang="0">
                  <a:pos x="259" y="60"/>
                </a:cxn>
                <a:cxn ang="0">
                  <a:pos x="248" y="56"/>
                </a:cxn>
                <a:cxn ang="0">
                  <a:pos x="238" y="46"/>
                </a:cxn>
                <a:cxn ang="0">
                  <a:pos x="221" y="46"/>
                </a:cxn>
                <a:cxn ang="0">
                  <a:pos x="213" y="71"/>
                </a:cxn>
                <a:cxn ang="0">
                  <a:pos x="207" y="77"/>
                </a:cxn>
                <a:cxn ang="0">
                  <a:pos x="182" y="56"/>
                </a:cxn>
                <a:cxn ang="0">
                  <a:pos x="182" y="33"/>
                </a:cxn>
                <a:cxn ang="0">
                  <a:pos x="188" y="27"/>
                </a:cxn>
                <a:cxn ang="0">
                  <a:pos x="211" y="14"/>
                </a:cxn>
                <a:cxn ang="0">
                  <a:pos x="192" y="14"/>
                </a:cxn>
                <a:cxn ang="0">
                  <a:pos x="182" y="2"/>
                </a:cxn>
                <a:cxn ang="0">
                  <a:pos x="177" y="18"/>
                </a:cxn>
                <a:cxn ang="0">
                  <a:pos x="157" y="16"/>
                </a:cxn>
                <a:cxn ang="0">
                  <a:pos x="140" y="18"/>
                </a:cxn>
                <a:cxn ang="0">
                  <a:pos x="105" y="8"/>
                </a:cxn>
                <a:cxn ang="0">
                  <a:pos x="81" y="16"/>
                </a:cxn>
                <a:cxn ang="0">
                  <a:pos x="23" y="4"/>
                </a:cxn>
                <a:cxn ang="0">
                  <a:pos x="10" y="21"/>
                </a:cxn>
                <a:cxn ang="0">
                  <a:pos x="0" y="29"/>
                </a:cxn>
              </a:cxnLst>
              <a:rect l="0" t="0" r="r" b="b"/>
              <a:pathLst>
                <a:path w="322" h="385">
                  <a:moveTo>
                    <a:pt x="0" y="29"/>
                  </a:moveTo>
                  <a:lnTo>
                    <a:pt x="4" y="29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7" y="54"/>
                  </a:lnTo>
                  <a:lnTo>
                    <a:pt x="21" y="58"/>
                  </a:lnTo>
                  <a:lnTo>
                    <a:pt x="27" y="54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3" y="67"/>
                  </a:lnTo>
                  <a:lnTo>
                    <a:pt x="10" y="71"/>
                  </a:lnTo>
                  <a:lnTo>
                    <a:pt x="13" y="69"/>
                  </a:lnTo>
                  <a:lnTo>
                    <a:pt x="19" y="69"/>
                  </a:lnTo>
                  <a:lnTo>
                    <a:pt x="21" y="65"/>
                  </a:lnTo>
                  <a:lnTo>
                    <a:pt x="23" y="64"/>
                  </a:lnTo>
                  <a:lnTo>
                    <a:pt x="33" y="58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46" y="50"/>
                  </a:lnTo>
                  <a:lnTo>
                    <a:pt x="48" y="48"/>
                  </a:lnTo>
                  <a:lnTo>
                    <a:pt x="52" y="46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9" y="50"/>
                  </a:lnTo>
                  <a:lnTo>
                    <a:pt x="69" y="54"/>
                  </a:lnTo>
                  <a:lnTo>
                    <a:pt x="73" y="58"/>
                  </a:lnTo>
                  <a:lnTo>
                    <a:pt x="75" y="58"/>
                  </a:lnTo>
                  <a:lnTo>
                    <a:pt x="81" y="58"/>
                  </a:lnTo>
                  <a:lnTo>
                    <a:pt x="84" y="60"/>
                  </a:lnTo>
                  <a:lnTo>
                    <a:pt x="82" y="64"/>
                  </a:lnTo>
                  <a:lnTo>
                    <a:pt x="88" y="67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98" y="83"/>
                  </a:lnTo>
                  <a:lnTo>
                    <a:pt x="105" y="88"/>
                  </a:lnTo>
                  <a:lnTo>
                    <a:pt x="107" y="88"/>
                  </a:lnTo>
                  <a:lnTo>
                    <a:pt x="109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5" y="119"/>
                  </a:lnTo>
                  <a:lnTo>
                    <a:pt x="109" y="129"/>
                  </a:lnTo>
                  <a:lnTo>
                    <a:pt x="113" y="136"/>
                  </a:lnTo>
                  <a:lnTo>
                    <a:pt x="119" y="138"/>
                  </a:lnTo>
                  <a:lnTo>
                    <a:pt x="123" y="142"/>
                  </a:lnTo>
                  <a:lnTo>
                    <a:pt x="127" y="150"/>
                  </a:lnTo>
                  <a:lnTo>
                    <a:pt x="132" y="159"/>
                  </a:lnTo>
                  <a:lnTo>
                    <a:pt x="136" y="165"/>
                  </a:lnTo>
                  <a:lnTo>
                    <a:pt x="140" y="169"/>
                  </a:lnTo>
                  <a:lnTo>
                    <a:pt x="142" y="169"/>
                  </a:lnTo>
                  <a:lnTo>
                    <a:pt x="130" y="150"/>
                  </a:lnTo>
                  <a:lnTo>
                    <a:pt x="129" y="144"/>
                  </a:lnTo>
                  <a:lnTo>
                    <a:pt x="130" y="146"/>
                  </a:lnTo>
                  <a:lnTo>
                    <a:pt x="136" y="153"/>
                  </a:lnTo>
                  <a:lnTo>
                    <a:pt x="142" y="161"/>
                  </a:lnTo>
                  <a:lnTo>
                    <a:pt x="142" y="161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52" y="178"/>
                  </a:lnTo>
                  <a:lnTo>
                    <a:pt x="153" y="180"/>
                  </a:lnTo>
                  <a:lnTo>
                    <a:pt x="173" y="188"/>
                  </a:lnTo>
                  <a:lnTo>
                    <a:pt x="178" y="188"/>
                  </a:lnTo>
                  <a:lnTo>
                    <a:pt x="182" y="194"/>
                  </a:lnTo>
                  <a:lnTo>
                    <a:pt x="188" y="196"/>
                  </a:lnTo>
                  <a:lnTo>
                    <a:pt x="194" y="196"/>
                  </a:lnTo>
                  <a:lnTo>
                    <a:pt x="200" y="203"/>
                  </a:lnTo>
                  <a:lnTo>
                    <a:pt x="200" y="205"/>
                  </a:lnTo>
                  <a:lnTo>
                    <a:pt x="201" y="205"/>
                  </a:lnTo>
                  <a:lnTo>
                    <a:pt x="205" y="207"/>
                  </a:lnTo>
                  <a:lnTo>
                    <a:pt x="211" y="213"/>
                  </a:lnTo>
                  <a:lnTo>
                    <a:pt x="211" y="209"/>
                  </a:lnTo>
                  <a:lnTo>
                    <a:pt x="215" y="207"/>
                  </a:lnTo>
                  <a:lnTo>
                    <a:pt x="219" y="207"/>
                  </a:lnTo>
                  <a:lnTo>
                    <a:pt x="219" y="213"/>
                  </a:lnTo>
                  <a:lnTo>
                    <a:pt x="221" y="221"/>
                  </a:lnTo>
                  <a:lnTo>
                    <a:pt x="213" y="228"/>
                  </a:lnTo>
                  <a:lnTo>
                    <a:pt x="211" y="238"/>
                  </a:lnTo>
                  <a:lnTo>
                    <a:pt x="211" y="247"/>
                  </a:lnTo>
                  <a:lnTo>
                    <a:pt x="217" y="253"/>
                  </a:lnTo>
                  <a:lnTo>
                    <a:pt x="223" y="268"/>
                  </a:lnTo>
                  <a:lnTo>
                    <a:pt x="236" y="278"/>
                  </a:lnTo>
                  <a:lnTo>
                    <a:pt x="238" y="288"/>
                  </a:lnTo>
                  <a:lnTo>
                    <a:pt x="234" y="307"/>
                  </a:lnTo>
                  <a:lnTo>
                    <a:pt x="234" y="318"/>
                  </a:lnTo>
                  <a:lnTo>
                    <a:pt x="228" y="332"/>
                  </a:lnTo>
                  <a:lnTo>
                    <a:pt x="228" y="345"/>
                  </a:lnTo>
                  <a:lnTo>
                    <a:pt x="232" y="347"/>
                  </a:lnTo>
                  <a:lnTo>
                    <a:pt x="232" y="355"/>
                  </a:lnTo>
                  <a:lnTo>
                    <a:pt x="228" y="362"/>
                  </a:lnTo>
                  <a:lnTo>
                    <a:pt x="228" y="366"/>
                  </a:lnTo>
                  <a:lnTo>
                    <a:pt x="228" y="372"/>
                  </a:lnTo>
                  <a:lnTo>
                    <a:pt x="228" y="376"/>
                  </a:lnTo>
                  <a:lnTo>
                    <a:pt x="230" y="378"/>
                  </a:lnTo>
                  <a:lnTo>
                    <a:pt x="230" y="383"/>
                  </a:lnTo>
                  <a:lnTo>
                    <a:pt x="232" y="385"/>
                  </a:lnTo>
                  <a:lnTo>
                    <a:pt x="236" y="385"/>
                  </a:lnTo>
                  <a:lnTo>
                    <a:pt x="236" y="383"/>
                  </a:lnTo>
                  <a:lnTo>
                    <a:pt x="242" y="379"/>
                  </a:lnTo>
                  <a:lnTo>
                    <a:pt x="240" y="378"/>
                  </a:lnTo>
                  <a:lnTo>
                    <a:pt x="244" y="372"/>
                  </a:lnTo>
                  <a:lnTo>
                    <a:pt x="249" y="364"/>
                  </a:lnTo>
                  <a:lnTo>
                    <a:pt x="244" y="358"/>
                  </a:lnTo>
                  <a:lnTo>
                    <a:pt x="249" y="356"/>
                  </a:lnTo>
                  <a:lnTo>
                    <a:pt x="253" y="347"/>
                  </a:lnTo>
                  <a:lnTo>
                    <a:pt x="249" y="343"/>
                  </a:lnTo>
                  <a:lnTo>
                    <a:pt x="257" y="343"/>
                  </a:lnTo>
                  <a:lnTo>
                    <a:pt x="257" y="337"/>
                  </a:lnTo>
                  <a:lnTo>
                    <a:pt x="267" y="335"/>
                  </a:lnTo>
                  <a:lnTo>
                    <a:pt x="271" y="332"/>
                  </a:lnTo>
                  <a:lnTo>
                    <a:pt x="267" y="322"/>
                  </a:lnTo>
                  <a:lnTo>
                    <a:pt x="274" y="326"/>
                  </a:lnTo>
                  <a:lnTo>
                    <a:pt x="278" y="322"/>
                  </a:lnTo>
                  <a:lnTo>
                    <a:pt x="292" y="307"/>
                  </a:lnTo>
                  <a:lnTo>
                    <a:pt x="292" y="297"/>
                  </a:lnTo>
                  <a:lnTo>
                    <a:pt x="299" y="289"/>
                  </a:lnTo>
                  <a:lnTo>
                    <a:pt x="309" y="288"/>
                  </a:lnTo>
                  <a:lnTo>
                    <a:pt x="313" y="278"/>
                  </a:lnTo>
                  <a:lnTo>
                    <a:pt x="315" y="266"/>
                  </a:lnTo>
                  <a:lnTo>
                    <a:pt x="322" y="255"/>
                  </a:lnTo>
                  <a:lnTo>
                    <a:pt x="322" y="245"/>
                  </a:lnTo>
                  <a:lnTo>
                    <a:pt x="313" y="240"/>
                  </a:lnTo>
                  <a:lnTo>
                    <a:pt x="299" y="238"/>
                  </a:lnTo>
                  <a:lnTo>
                    <a:pt x="299" y="236"/>
                  </a:lnTo>
                  <a:lnTo>
                    <a:pt x="294" y="232"/>
                  </a:lnTo>
                  <a:lnTo>
                    <a:pt x="284" y="236"/>
                  </a:lnTo>
                  <a:lnTo>
                    <a:pt x="284" y="232"/>
                  </a:lnTo>
                  <a:lnTo>
                    <a:pt x="288" y="226"/>
                  </a:lnTo>
                  <a:lnTo>
                    <a:pt x="284" y="221"/>
                  </a:lnTo>
                  <a:lnTo>
                    <a:pt x="276" y="217"/>
                  </a:lnTo>
                  <a:lnTo>
                    <a:pt x="269" y="215"/>
                  </a:lnTo>
                  <a:lnTo>
                    <a:pt x="261" y="207"/>
                  </a:lnTo>
                  <a:lnTo>
                    <a:pt x="259" y="207"/>
                  </a:lnTo>
                  <a:lnTo>
                    <a:pt x="255" y="203"/>
                  </a:lnTo>
                  <a:lnTo>
                    <a:pt x="244" y="203"/>
                  </a:lnTo>
                  <a:lnTo>
                    <a:pt x="238" y="198"/>
                  </a:lnTo>
                  <a:lnTo>
                    <a:pt x="234" y="203"/>
                  </a:lnTo>
                  <a:lnTo>
                    <a:pt x="234" y="198"/>
                  </a:lnTo>
                  <a:lnTo>
                    <a:pt x="225" y="203"/>
                  </a:lnTo>
                  <a:lnTo>
                    <a:pt x="223" y="209"/>
                  </a:lnTo>
                  <a:lnTo>
                    <a:pt x="221" y="207"/>
                  </a:lnTo>
                  <a:lnTo>
                    <a:pt x="215" y="205"/>
                  </a:lnTo>
                  <a:lnTo>
                    <a:pt x="211" y="207"/>
                  </a:lnTo>
                  <a:lnTo>
                    <a:pt x="207" y="205"/>
                  </a:lnTo>
                  <a:lnTo>
                    <a:pt x="205" y="203"/>
                  </a:lnTo>
                  <a:lnTo>
                    <a:pt x="205" y="190"/>
                  </a:lnTo>
                  <a:lnTo>
                    <a:pt x="201" y="188"/>
                  </a:lnTo>
                  <a:lnTo>
                    <a:pt x="192" y="188"/>
                  </a:lnTo>
                  <a:lnTo>
                    <a:pt x="194" y="184"/>
                  </a:lnTo>
                  <a:lnTo>
                    <a:pt x="198" y="175"/>
                  </a:lnTo>
                  <a:lnTo>
                    <a:pt x="194" y="173"/>
                  </a:lnTo>
                  <a:lnTo>
                    <a:pt x="188" y="175"/>
                  </a:lnTo>
                  <a:lnTo>
                    <a:pt x="184" y="180"/>
                  </a:lnTo>
                  <a:lnTo>
                    <a:pt x="175" y="180"/>
                  </a:lnTo>
                  <a:lnTo>
                    <a:pt x="169" y="173"/>
                  </a:lnTo>
                  <a:lnTo>
                    <a:pt x="173" y="161"/>
                  </a:lnTo>
                  <a:lnTo>
                    <a:pt x="173" y="155"/>
                  </a:lnTo>
                  <a:lnTo>
                    <a:pt x="177" y="150"/>
                  </a:lnTo>
                  <a:lnTo>
                    <a:pt x="184" y="150"/>
                  </a:lnTo>
                  <a:lnTo>
                    <a:pt x="192" y="153"/>
                  </a:lnTo>
                  <a:lnTo>
                    <a:pt x="192" y="150"/>
                  </a:lnTo>
                  <a:lnTo>
                    <a:pt x="194" y="148"/>
                  </a:lnTo>
                  <a:lnTo>
                    <a:pt x="205" y="150"/>
                  </a:lnTo>
                  <a:lnTo>
                    <a:pt x="207" y="153"/>
                  </a:lnTo>
                  <a:lnTo>
                    <a:pt x="207" y="157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59"/>
                  </a:lnTo>
                  <a:lnTo>
                    <a:pt x="211" y="148"/>
                  </a:lnTo>
                  <a:lnTo>
                    <a:pt x="211" y="142"/>
                  </a:lnTo>
                  <a:lnTo>
                    <a:pt x="225" y="134"/>
                  </a:lnTo>
                  <a:lnTo>
                    <a:pt x="223" y="127"/>
                  </a:lnTo>
                  <a:lnTo>
                    <a:pt x="225" y="129"/>
                  </a:lnTo>
                  <a:lnTo>
                    <a:pt x="228" y="123"/>
                  </a:lnTo>
                  <a:lnTo>
                    <a:pt x="228" y="119"/>
                  </a:lnTo>
                  <a:lnTo>
                    <a:pt x="238" y="115"/>
                  </a:lnTo>
                  <a:lnTo>
                    <a:pt x="236" y="113"/>
                  </a:lnTo>
                  <a:lnTo>
                    <a:pt x="238" y="108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1" y="100"/>
                  </a:lnTo>
                  <a:lnTo>
                    <a:pt x="251" y="104"/>
                  </a:lnTo>
                  <a:lnTo>
                    <a:pt x="255" y="104"/>
                  </a:lnTo>
                  <a:lnTo>
                    <a:pt x="248" y="106"/>
                  </a:lnTo>
                  <a:lnTo>
                    <a:pt x="249" y="109"/>
                  </a:lnTo>
                  <a:lnTo>
                    <a:pt x="253" y="106"/>
                  </a:lnTo>
                  <a:lnTo>
                    <a:pt x="259" y="104"/>
                  </a:lnTo>
                  <a:lnTo>
                    <a:pt x="261" y="100"/>
                  </a:lnTo>
                  <a:lnTo>
                    <a:pt x="261" y="98"/>
                  </a:lnTo>
                  <a:lnTo>
                    <a:pt x="259" y="104"/>
                  </a:lnTo>
                  <a:lnTo>
                    <a:pt x="253" y="100"/>
                  </a:lnTo>
                  <a:lnTo>
                    <a:pt x="249" y="98"/>
                  </a:lnTo>
                  <a:lnTo>
                    <a:pt x="251" y="96"/>
                  </a:lnTo>
                  <a:lnTo>
                    <a:pt x="248" y="94"/>
                  </a:lnTo>
                  <a:lnTo>
                    <a:pt x="253" y="92"/>
                  </a:lnTo>
                  <a:lnTo>
                    <a:pt x="249" y="90"/>
                  </a:lnTo>
                  <a:lnTo>
                    <a:pt x="242" y="90"/>
                  </a:lnTo>
                  <a:lnTo>
                    <a:pt x="248" y="86"/>
                  </a:lnTo>
                  <a:lnTo>
                    <a:pt x="261" y="86"/>
                  </a:lnTo>
                  <a:lnTo>
                    <a:pt x="274" y="81"/>
                  </a:lnTo>
                  <a:lnTo>
                    <a:pt x="273" y="75"/>
                  </a:lnTo>
                  <a:lnTo>
                    <a:pt x="269" y="77"/>
                  </a:lnTo>
                  <a:lnTo>
                    <a:pt x="269" y="73"/>
                  </a:lnTo>
                  <a:lnTo>
                    <a:pt x="261" y="77"/>
                  </a:lnTo>
                  <a:lnTo>
                    <a:pt x="259" y="75"/>
                  </a:lnTo>
                  <a:lnTo>
                    <a:pt x="269" y="71"/>
                  </a:lnTo>
                  <a:lnTo>
                    <a:pt x="261" y="67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55" y="60"/>
                  </a:lnTo>
                  <a:lnTo>
                    <a:pt x="255" y="58"/>
                  </a:lnTo>
                  <a:lnTo>
                    <a:pt x="255" y="54"/>
                  </a:lnTo>
                  <a:lnTo>
                    <a:pt x="251" y="50"/>
                  </a:lnTo>
                  <a:lnTo>
                    <a:pt x="249" y="52"/>
                  </a:lnTo>
                  <a:lnTo>
                    <a:pt x="248" y="56"/>
                  </a:lnTo>
                  <a:lnTo>
                    <a:pt x="242" y="60"/>
                  </a:lnTo>
                  <a:lnTo>
                    <a:pt x="242" y="56"/>
                  </a:lnTo>
                  <a:lnTo>
                    <a:pt x="236" y="58"/>
                  </a:lnTo>
                  <a:lnTo>
                    <a:pt x="240" y="54"/>
                  </a:lnTo>
                  <a:lnTo>
                    <a:pt x="238" y="50"/>
                  </a:lnTo>
                  <a:lnTo>
                    <a:pt x="238" y="46"/>
                  </a:lnTo>
                  <a:lnTo>
                    <a:pt x="234" y="46"/>
                  </a:lnTo>
                  <a:lnTo>
                    <a:pt x="228" y="42"/>
                  </a:lnTo>
                  <a:lnTo>
                    <a:pt x="225" y="42"/>
                  </a:lnTo>
                  <a:lnTo>
                    <a:pt x="219" y="42"/>
                  </a:lnTo>
                  <a:lnTo>
                    <a:pt x="219" y="42"/>
                  </a:lnTo>
                  <a:lnTo>
                    <a:pt x="221" y="46"/>
                  </a:lnTo>
                  <a:lnTo>
                    <a:pt x="219" y="48"/>
                  </a:lnTo>
                  <a:lnTo>
                    <a:pt x="221" y="52"/>
                  </a:lnTo>
                  <a:lnTo>
                    <a:pt x="217" y="56"/>
                  </a:lnTo>
                  <a:lnTo>
                    <a:pt x="221" y="58"/>
                  </a:lnTo>
                  <a:lnTo>
                    <a:pt x="223" y="65"/>
                  </a:lnTo>
                  <a:lnTo>
                    <a:pt x="213" y="71"/>
                  </a:lnTo>
                  <a:lnTo>
                    <a:pt x="217" y="79"/>
                  </a:lnTo>
                  <a:lnTo>
                    <a:pt x="219" y="81"/>
                  </a:lnTo>
                  <a:lnTo>
                    <a:pt x="213" y="83"/>
                  </a:lnTo>
                  <a:lnTo>
                    <a:pt x="211" y="83"/>
                  </a:lnTo>
                  <a:lnTo>
                    <a:pt x="211" y="81"/>
                  </a:lnTo>
                  <a:lnTo>
                    <a:pt x="207" y="77"/>
                  </a:lnTo>
                  <a:lnTo>
                    <a:pt x="207" y="71"/>
                  </a:lnTo>
                  <a:lnTo>
                    <a:pt x="200" y="69"/>
                  </a:lnTo>
                  <a:lnTo>
                    <a:pt x="192" y="64"/>
                  </a:lnTo>
                  <a:lnTo>
                    <a:pt x="186" y="62"/>
                  </a:lnTo>
                  <a:lnTo>
                    <a:pt x="182" y="64"/>
                  </a:lnTo>
                  <a:lnTo>
                    <a:pt x="182" y="56"/>
                  </a:lnTo>
                  <a:lnTo>
                    <a:pt x="178" y="58"/>
                  </a:lnTo>
                  <a:lnTo>
                    <a:pt x="178" y="46"/>
                  </a:lnTo>
                  <a:lnTo>
                    <a:pt x="182" y="42"/>
                  </a:lnTo>
                  <a:lnTo>
                    <a:pt x="182" y="41"/>
                  </a:lnTo>
                  <a:lnTo>
                    <a:pt x="188" y="41"/>
                  </a:lnTo>
                  <a:lnTo>
                    <a:pt x="182" y="33"/>
                  </a:lnTo>
                  <a:lnTo>
                    <a:pt x="188" y="37"/>
                  </a:lnTo>
                  <a:lnTo>
                    <a:pt x="188" y="33"/>
                  </a:lnTo>
                  <a:lnTo>
                    <a:pt x="192" y="33"/>
                  </a:lnTo>
                  <a:lnTo>
                    <a:pt x="198" y="29"/>
                  </a:lnTo>
                  <a:lnTo>
                    <a:pt x="192" y="29"/>
                  </a:lnTo>
                  <a:lnTo>
                    <a:pt x="188" y="27"/>
                  </a:lnTo>
                  <a:lnTo>
                    <a:pt x="198" y="29"/>
                  </a:lnTo>
                  <a:lnTo>
                    <a:pt x="198" y="23"/>
                  </a:lnTo>
                  <a:lnTo>
                    <a:pt x="205" y="25"/>
                  </a:lnTo>
                  <a:lnTo>
                    <a:pt x="211" y="21"/>
                  </a:lnTo>
                  <a:lnTo>
                    <a:pt x="207" y="16"/>
                  </a:lnTo>
                  <a:lnTo>
                    <a:pt x="211" y="14"/>
                  </a:lnTo>
                  <a:lnTo>
                    <a:pt x="200" y="8"/>
                  </a:lnTo>
                  <a:lnTo>
                    <a:pt x="203" y="14"/>
                  </a:lnTo>
                  <a:lnTo>
                    <a:pt x="200" y="14"/>
                  </a:lnTo>
                  <a:lnTo>
                    <a:pt x="196" y="21"/>
                  </a:lnTo>
                  <a:lnTo>
                    <a:pt x="194" y="16"/>
                  </a:lnTo>
                  <a:lnTo>
                    <a:pt x="192" y="14"/>
                  </a:lnTo>
                  <a:lnTo>
                    <a:pt x="188" y="16"/>
                  </a:lnTo>
                  <a:lnTo>
                    <a:pt x="186" y="10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86" y="8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5" y="2"/>
                  </a:lnTo>
                  <a:lnTo>
                    <a:pt x="173" y="8"/>
                  </a:lnTo>
                  <a:lnTo>
                    <a:pt x="180" y="10"/>
                  </a:lnTo>
                  <a:lnTo>
                    <a:pt x="182" y="16"/>
                  </a:lnTo>
                  <a:lnTo>
                    <a:pt x="177" y="18"/>
                  </a:lnTo>
                  <a:lnTo>
                    <a:pt x="177" y="21"/>
                  </a:lnTo>
                  <a:lnTo>
                    <a:pt x="175" y="19"/>
                  </a:lnTo>
                  <a:lnTo>
                    <a:pt x="173" y="18"/>
                  </a:lnTo>
                  <a:lnTo>
                    <a:pt x="169" y="19"/>
                  </a:lnTo>
                  <a:lnTo>
                    <a:pt x="159" y="19"/>
                  </a:lnTo>
                  <a:lnTo>
                    <a:pt x="157" y="16"/>
                  </a:lnTo>
                  <a:lnTo>
                    <a:pt x="150" y="14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50" y="14"/>
                  </a:lnTo>
                  <a:lnTo>
                    <a:pt x="148" y="21"/>
                  </a:lnTo>
                  <a:lnTo>
                    <a:pt x="140" y="18"/>
                  </a:lnTo>
                  <a:lnTo>
                    <a:pt x="127" y="18"/>
                  </a:lnTo>
                  <a:lnTo>
                    <a:pt x="130" y="16"/>
                  </a:lnTo>
                  <a:lnTo>
                    <a:pt x="121" y="14"/>
                  </a:lnTo>
                  <a:lnTo>
                    <a:pt x="109" y="8"/>
                  </a:lnTo>
                  <a:lnTo>
                    <a:pt x="105" y="10"/>
                  </a:lnTo>
                  <a:lnTo>
                    <a:pt x="105" y="8"/>
                  </a:lnTo>
                  <a:lnTo>
                    <a:pt x="100" y="10"/>
                  </a:lnTo>
                  <a:lnTo>
                    <a:pt x="98" y="8"/>
                  </a:lnTo>
                  <a:lnTo>
                    <a:pt x="88" y="14"/>
                  </a:lnTo>
                  <a:lnTo>
                    <a:pt x="88" y="10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65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3" y="8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0" y="27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72" name="Freeform 136"/>
            <p:cNvSpPr>
              <a:spLocks/>
            </p:cNvSpPr>
            <p:nvPr/>
          </p:nvSpPr>
          <p:spPr bwMode="auto">
            <a:xfrm>
              <a:off x="4773" y="3901"/>
              <a:ext cx="1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25" y="9"/>
                </a:cxn>
                <a:cxn ang="0">
                  <a:pos x="16" y="9"/>
                </a:cxn>
                <a:cxn ang="0">
                  <a:pos x="14" y="4"/>
                </a:cxn>
                <a:cxn ang="0">
                  <a:pos x="6" y="4"/>
                </a:cxn>
                <a:cxn ang="0">
                  <a:pos x="0" y="4"/>
                </a:cxn>
              </a:cxnLst>
              <a:rect l="0" t="0" r="r" b="b"/>
              <a:pathLst>
                <a:path w="25" h="9">
                  <a:moveTo>
                    <a:pt x="0" y="4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14" y="4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73" name="Freeform 137"/>
            <p:cNvSpPr>
              <a:spLocks/>
            </p:cNvSpPr>
            <p:nvPr/>
          </p:nvSpPr>
          <p:spPr bwMode="auto">
            <a:xfrm>
              <a:off x="4785" y="3906"/>
              <a:ext cx="7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0" y="2"/>
                </a:cxn>
              </a:cxnLst>
              <a:rect l="0" t="0" r="r" b="b"/>
              <a:pathLst>
                <a:path w="14" h="6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74" name="Freeform 138"/>
            <p:cNvSpPr>
              <a:spLocks/>
            </p:cNvSpPr>
            <p:nvPr/>
          </p:nvSpPr>
          <p:spPr bwMode="auto">
            <a:xfrm>
              <a:off x="4788" y="4008"/>
              <a:ext cx="8" cy="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5" y="6"/>
                </a:cxn>
                <a:cxn ang="0">
                  <a:pos x="8" y="6"/>
                </a:cxn>
                <a:cxn ang="0">
                  <a:pos x="0" y="4"/>
                </a:cxn>
              </a:cxnLst>
              <a:rect l="0" t="0" r="r" b="b"/>
              <a:pathLst>
                <a:path w="15" h="6">
                  <a:moveTo>
                    <a:pt x="0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6"/>
                  </a:lnTo>
                  <a:lnTo>
                    <a:pt x="8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75" name="Freeform 139"/>
            <p:cNvSpPr>
              <a:spLocks/>
            </p:cNvSpPr>
            <p:nvPr/>
          </p:nvSpPr>
          <p:spPr bwMode="auto">
            <a:xfrm>
              <a:off x="4803" y="3857"/>
              <a:ext cx="8" cy="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8" y="5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5" y="13"/>
                </a:cxn>
                <a:cxn ang="0">
                  <a:pos x="15" y="15"/>
                </a:cxn>
                <a:cxn ang="0">
                  <a:pos x="11" y="17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0" y="15"/>
                </a:cxn>
              </a:cxnLst>
              <a:rect l="0" t="0" r="r" b="b"/>
              <a:pathLst>
                <a:path w="15" h="17">
                  <a:moveTo>
                    <a:pt x="0" y="15"/>
                  </a:moveTo>
                  <a:lnTo>
                    <a:pt x="8" y="2"/>
                  </a:lnTo>
                  <a:lnTo>
                    <a:pt x="9" y="0"/>
                  </a:lnTo>
                  <a:lnTo>
                    <a:pt x="8" y="5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76" name="Freeform 140"/>
            <p:cNvSpPr>
              <a:spLocks/>
            </p:cNvSpPr>
            <p:nvPr/>
          </p:nvSpPr>
          <p:spPr bwMode="auto">
            <a:xfrm>
              <a:off x="4686" y="3846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2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77" name="Freeform 141"/>
            <p:cNvSpPr>
              <a:spLocks/>
            </p:cNvSpPr>
            <p:nvPr/>
          </p:nvSpPr>
          <p:spPr bwMode="auto">
            <a:xfrm>
              <a:off x="4846" y="3828"/>
              <a:ext cx="13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5" y="2"/>
                </a:cxn>
                <a:cxn ang="0">
                  <a:pos x="27" y="8"/>
                </a:cxn>
                <a:cxn ang="0">
                  <a:pos x="12" y="14"/>
                </a:cxn>
                <a:cxn ang="0">
                  <a:pos x="4" y="14"/>
                </a:cxn>
                <a:cxn ang="0">
                  <a:pos x="0" y="6"/>
                </a:cxn>
              </a:cxnLst>
              <a:rect l="0" t="0" r="r" b="b"/>
              <a:pathLst>
                <a:path w="27" h="14">
                  <a:moveTo>
                    <a:pt x="0" y="6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5" y="2"/>
                  </a:lnTo>
                  <a:lnTo>
                    <a:pt x="27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78" name="Freeform 142"/>
            <p:cNvSpPr>
              <a:spLocks/>
            </p:cNvSpPr>
            <p:nvPr/>
          </p:nvSpPr>
          <p:spPr bwMode="auto">
            <a:xfrm>
              <a:off x="4769" y="3830"/>
              <a:ext cx="8" cy="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4" y="0"/>
                </a:cxn>
                <a:cxn ang="0">
                  <a:pos x="15" y="10"/>
                </a:cxn>
                <a:cxn ang="0">
                  <a:pos x="5" y="12"/>
                </a:cxn>
                <a:cxn ang="0">
                  <a:pos x="0" y="10"/>
                </a:cxn>
              </a:cxnLst>
              <a:rect l="0" t="0" r="r" b="b"/>
              <a:pathLst>
                <a:path w="15" h="12">
                  <a:moveTo>
                    <a:pt x="0" y="10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15" y="10"/>
                  </a:lnTo>
                  <a:lnTo>
                    <a:pt x="5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79" name="Freeform 143"/>
            <p:cNvSpPr>
              <a:spLocks/>
            </p:cNvSpPr>
            <p:nvPr/>
          </p:nvSpPr>
          <p:spPr bwMode="auto">
            <a:xfrm>
              <a:off x="4721" y="3810"/>
              <a:ext cx="14" cy="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9" y="4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7" y="15"/>
                </a:cxn>
                <a:cxn ang="0">
                  <a:pos x="0" y="13"/>
                </a:cxn>
              </a:cxnLst>
              <a:rect l="0" t="0" r="r" b="b"/>
              <a:pathLst>
                <a:path w="29" h="15">
                  <a:moveTo>
                    <a:pt x="0" y="13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9" y="4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7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80" name="Freeform 144"/>
            <p:cNvSpPr>
              <a:spLocks/>
            </p:cNvSpPr>
            <p:nvPr/>
          </p:nvSpPr>
          <p:spPr bwMode="auto">
            <a:xfrm>
              <a:off x="4730" y="3813"/>
              <a:ext cx="23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2"/>
                </a:cxn>
                <a:cxn ang="0">
                  <a:pos x="17" y="5"/>
                </a:cxn>
                <a:cxn ang="0">
                  <a:pos x="25" y="0"/>
                </a:cxn>
                <a:cxn ang="0">
                  <a:pos x="33" y="3"/>
                </a:cxn>
                <a:cxn ang="0">
                  <a:pos x="34" y="11"/>
                </a:cxn>
                <a:cxn ang="0">
                  <a:pos x="44" y="15"/>
                </a:cxn>
                <a:cxn ang="0">
                  <a:pos x="38" y="21"/>
                </a:cxn>
                <a:cxn ang="0">
                  <a:pos x="31" y="17"/>
                </a:cxn>
                <a:cxn ang="0">
                  <a:pos x="13" y="23"/>
                </a:cxn>
                <a:cxn ang="0">
                  <a:pos x="4" y="15"/>
                </a:cxn>
                <a:cxn ang="0">
                  <a:pos x="4" y="13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44" h="23">
                  <a:moveTo>
                    <a:pt x="0" y="7"/>
                  </a:moveTo>
                  <a:lnTo>
                    <a:pt x="6" y="2"/>
                  </a:lnTo>
                  <a:lnTo>
                    <a:pt x="17" y="5"/>
                  </a:lnTo>
                  <a:lnTo>
                    <a:pt x="25" y="0"/>
                  </a:lnTo>
                  <a:lnTo>
                    <a:pt x="33" y="3"/>
                  </a:lnTo>
                  <a:lnTo>
                    <a:pt x="34" y="11"/>
                  </a:lnTo>
                  <a:lnTo>
                    <a:pt x="44" y="15"/>
                  </a:lnTo>
                  <a:lnTo>
                    <a:pt x="38" y="21"/>
                  </a:lnTo>
                  <a:lnTo>
                    <a:pt x="31" y="17"/>
                  </a:lnTo>
                  <a:lnTo>
                    <a:pt x="13" y="23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81" name="Freeform 145"/>
            <p:cNvSpPr>
              <a:spLocks/>
            </p:cNvSpPr>
            <p:nvPr/>
          </p:nvSpPr>
          <p:spPr bwMode="auto">
            <a:xfrm>
              <a:off x="4928" y="3948"/>
              <a:ext cx="10" cy="1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10" y="32"/>
                </a:cxn>
                <a:cxn ang="0">
                  <a:pos x="20" y="9"/>
                </a:cxn>
                <a:cxn ang="0">
                  <a:pos x="14" y="0"/>
                </a:cxn>
                <a:cxn ang="0">
                  <a:pos x="2" y="15"/>
                </a:cxn>
                <a:cxn ang="0">
                  <a:pos x="4" y="23"/>
                </a:cxn>
                <a:cxn ang="0">
                  <a:pos x="0" y="25"/>
                </a:cxn>
              </a:cxnLst>
              <a:rect l="0" t="0" r="r" b="b"/>
              <a:pathLst>
                <a:path w="20" h="34">
                  <a:moveTo>
                    <a:pt x="0" y="25"/>
                  </a:moveTo>
                  <a:lnTo>
                    <a:pt x="2" y="32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0" y="9"/>
                  </a:lnTo>
                  <a:lnTo>
                    <a:pt x="14" y="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82" name="Freeform 146"/>
            <p:cNvSpPr>
              <a:spLocks/>
            </p:cNvSpPr>
            <p:nvPr/>
          </p:nvSpPr>
          <p:spPr bwMode="auto">
            <a:xfrm>
              <a:off x="5016" y="3946"/>
              <a:ext cx="48" cy="3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0"/>
                </a:cxn>
                <a:cxn ang="0">
                  <a:pos x="8" y="27"/>
                </a:cxn>
                <a:cxn ang="0">
                  <a:pos x="17" y="27"/>
                </a:cxn>
                <a:cxn ang="0">
                  <a:pos x="19" y="19"/>
                </a:cxn>
                <a:cxn ang="0">
                  <a:pos x="31" y="9"/>
                </a:cxn>
                <a:cxn ang="0">
                  <a:pos x="35" y="11"/>
                </a:cxn>
                <a:cxn ang="0">
                  <a:pos x="39" y="6"/>
                </a:cxn>
                <a:cxn ang="0">
                  <a:pos x="44" y="2"/>
                </a:cxn>
                <a:cxn ang="0">
                  <a:pos x="56" y="6"/>
                </a:cxn>
                <a:cxn ang="0">
                  <a:pos x="54" y="13"/>
                </a:cxn>
                <a:cxn ang="0">
                  <a:pos x="63" y="19"/>
                </a:cxn>
                <a:cxn ang="0">
                  <a:pos x="65" y="15"/>
                </a:cxn>
                <a:cxn ang="0">
                  <a:pos x="67" y="4"/>
                </a:cxn>
                <a:cxn ang="0">
                  <a:pos x="71" y="0"/>
                </a:cxn>
                <a:cxn ang="0">
                  <a:pos x="75" y="13"/>
                </a:cxn>
                <a:cxn ang="0">
                  <a:pos x="81" y="21"/>
                </a:cxn>
                <a:cxn ang="0">
                  <a:pos x="85" y="27"/>
                </a:cxn>
                <a:cxn ang="0">
                  <a:pos x="90" y="34"/>
                </a:cxn>
                <a:cxn ang="0">
                  <a:pos x="94" y="38"/>
                </a:cxn>
                <a:cxn ang="0">
                  <a:pos x="96" y="48"/>
                </a:cxn>
                <a:cxn ang="0">
                  <a:pos x="96" y="55"/>
                </a:cxn>
                <a:cxn ang="0">
                  <a:pos x="92" y="63"/>
                </a:cxn>
                <a:cxn ang="0">
                  <a:pos x="87" y="74"/>
                </a:cxn>
                <a:cxn ang="0">
                  <a:pos x="81" y="78"/>
                </a:cxn>
                <a:cxn ang="0">
                  <a:pos x="75" y="74"/>
                </a:cxn>
                <a:cxn ang="0">
                  <a:pos x="71" y="78"/>
                </a:cxn>
                <a:cxn ang="0">
                  <a:pos x="63" y="73"/>
                </a:cxn>
                <a:cxn ang="0">
                  <a:pos x="63" y="67"/>
                </a:cxn>
                <a:cxn ang="0">
                  <a:pos x="58" y="59"/>
                </a:cxn>
                <a:cxn ang="0">
                  <a:pos x="54" y="67"/>
                </a:cxn>
                <a:cxn ang="0">
                  <a:pos x="48" y="59"/>
                </a:cxn>
                <a:cxn ang="0">
                  <a:pos x="42" y="55"/>
                </a:cxn>
                <a:cxn ang="0">
                  <a:pos x="29" y="59"/>
                </a:cxn>
                <a:cxn ang="0">
                  <a:pos x="23" y="63"/>
                </a:cxn>
                <a:cxn ang="0">
                  <a:pos x="15" y="63"/>
                </a:cxn>
                <a:cxn ang="0">
                  <a:pos x="8" y="67"/>
                </a:cxn>
                <a:cxn ang="0">
                  <a:pos x="2" y="63"/>
                </a:cxn>
                <a:cxn ang="0">
                  <a:pos x="2" y="55"/>
                </a:cxn>
                <a:cxn ang="0">
                  <a:pos x="0" y="40"/>
                </a:cxn>
              </a:cxnLst>
              <a:rect l="0" t="0" r="r" b="b"/>
              <a:pathLst>
                <a:path w="96" h="78">
                  <a:moveTo>
                    <a:pt x="0" y="40"/>
                  </a:moveTo>
                  <a:lnTo>
                    <a:pt x="0" y="30"/>
                  </a:lnTo>
                  <a:lnTo>
                    <a:pt x="8" y="27"/>
                  </a:lnTo>
                  <a:lnTo>
                    <a:pt x="17" y="27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35" y="11"/>
                  </a:lnTo>
                  <a:lnTo>
                    <a:pt x="39" y="6"/>
                  </a:lnTo>
                  <a:lnTo>
                    <a:pt x="44" y="2"/>
                  </a:lnTo>
                  <a:lnTo>
                    <a:pt x="56" y="6"/>
                  </a:lnTo>
                  <a:lnTo>
                    <a:pt x="54" y="13"/>
                  </a:lnTo>
                  <a:lnTo>
                    <a:pt x="63" y="19"/>
                  </a:lnTo>
                  <a:lnTo>
                    <a:pt x="65" y="15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5" y="13"/>
                  </a:lnTo>
                  <a:lnTo>
                    <a:pt x="81" y="21"/>
                  </a:lnTo>
                  <a:lnTo>
                    <a:pt x="85" y="27"/>
                  </a:lnTo>
                  <a:lnTo>
                    <a:pt x="90" y="34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55"/>
                  </a:lnTo>
                  <a:lnTo>
                    <a:pt x="92" y="63"/>
                  </a:lnTo>
                  <a:lnTo>
                    <a:pt x="87" y="74"/>
                  </a:lnTo>
                  <a:lnTo>
                    <a:pt x="81" y="78"/>
                  </a:lnTo>
                  <a:lnTo>
                    <a:pt x="75" y="74"/>
                  </a:lnTo>
                  <a:lnTo>
                    <a:pt x="71" y="78"/>
                  </a:lnTo>
                  <a:lnTo>
                    <a:pt x="63" y="73"/>
                  </a:lnTo>
                  <a:lnTo>
                    <a:pt x="63" y="67"/>
                  </a:lnTo>
                  <a:lnTo>
                    <a:pt x="58" y="59"/>
                  </a:lnTo>
                  <a:lnTo>
                    <a:pt x="54" y="67"/>
                  </a:lnTo>
                  <a:lnTo>
                    <a:pt x="48" y="59"/>
                  </a:lnTo>
                  <a:lnTo>
                    <a:pt x="42" y="55"/>
                  </a:lnTo>
                  <a:lnTo>
                    <a:pt x="29" y="59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8" y="67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83" name="Freeform 147"/>
            <p:cNvSpPr>
              <a:spLocks/>
            </p:cNvSpPr>
            <p:nvPr/>
          </p:nvSpPr>
          <p:spPr bwMode="auto">
            <a:xfrm>
              <a:off x="5053" y="3988"/>
              <a:ext cx="4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6" y="10"/>
                </a:cxn>
                <a:cxn ang="0">
                  <a:pos x="0" y="2"/>
                </a:cxn>
              </a:cxnLst>
              <a:rect l="0" t="0" r="r" b="b"/>
              <a:pathLst>
                <a:path w="8" h="10">
                  <a:moveTo>
                    <a:pt x="0" y="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6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84" name="Freeform 148"/>
            <p:cNvSpPr>
              <a:spLocks/>
            </p:cNvSpPr>
            <p:nvPr/>
          </p:nvSpPr>
          <p:spPr bwMode="auto">
            <a:xfrm>
              <a:off x="5080" y="3988"/>
              <a:ext cx="9" cy="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0"/>
                </a:cxn>
                <a:cxn ang="0">
                  <a:pos x="9" y="6"/>
                </a:cxn>
                <a:cxn ang="0">
                  <a:pos x="15" y="0"/>
                </a:cxn>
                <a:cxn ang="0">
                  <a:pos x="19" y="4"/>
                </a:cxn>
                <a:cxn ang="0">
                  <a:pos x="15" y="10"/>
                </a:cxn>
                <a:cxn ang="0">
                  <a:pos x="11" y="10"/>
                </a:cxn>
                <a:cxn ang="0">
                  <a:pos x="6" y="17"/>
                </a:cxn>
                <a:cxn ang="0">
                  <a:pos x="0" y="15"/>
                </a:cxn>
              </a:cxnLst>
              <a:rect l="0" t="0" r="r" b="b"/>
              <a:pathLst>
                <a:path w="19" h="17">
                  <a:moveTo>
                    <a:pt x="0" y="15"/>
                  </a:moveTo>
                  <a:lnTo>
                    <a:pt x="4" y="10"/>
                  </a:lnTo>
                  <a:lnTo>
                    <a:pt x="9" y="6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6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85" name="Freeform 149"/>
            <p:cNvSpPr>
              <a:spLocks/>
            </p:cNvSpPr>
            <p:nvPr/>
          </p:nvSpPr>
          <p:spPr bwMode="auto">
            <a:xfrm>
              <a:off x="5088" y="3978"/>
              <a:ext cx="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4" y="9"/>
                </a:cxn>
                <a:cxn ang="0">
                  <a:pos x="12" y="13"/>
                </a:cxn>
                <a:cxn ang="0">
                  <a:pos x="8" y="21"/>
                </a:cxn>
                <a:cxn ang="0">
                  <a:pos x="2" y="13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4" h="21">
                  <a:moveTo>
                    <a:pt x="0" y="0"/>
                  </a:moveTo>
                  <a:lnTo>
                    <a:pt x="8" y="8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8" y="21"/>
                  </a:lnTo>
                  <a:lnTo>
                    <a:pt x="2" y="13"/>
                  </a:lnTo>
                  <a:lnTo>
                    <a:pt x="4" y="9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86" name="Freeform 150"/>
            <p:cNvSpPr>
              <a:spLocks/>
            </p:cNvSpPr>
            <p:nvPr/>
          </p:nvSpPr>
          <p:spPr bwMode="auto">
            <a:xfrm>
              <a:off x="4854" y="3881"/>
              <a:ext cx="85" cy="97"/>
            </a:xfrm>
            <a:custGeom>
              <a:avLst/>
              <a:gdLst/>
              <a:ahLst/>
              <a:cxnLst>
                <a:cxn ang="0">
                  <a:pos x="5" y="70"/>
                </a:cxn>
                <a:cxn ang="0">
                  <a:pos x="7" y="74"/>
                </a:cxn>
                <a:cxn ang="0">
                  <a:pos x="11" y="78"/>
                </a:cxn>
                <a:cxn ang="0">
                  <a:pos x="15" y="84"/>
                </a:cxn>
                <a:cxn ang="0">
                  <a:pos x="25" y="92"/>
                </a:cxn>
                <a:cxn ang="0">
                  <a:pos x="38" y="90"/>
                </a:cxn>
                <a:cxn ang="0">
                  <a:pos x="53" y="86"/>
                </a:cxn>
                <a:cxn ang="0">
                  <a:pos x="59" y="92"/>
                </a:cxn>
                <a:cxn ang="0">
                  <a:pos x="63" y="90"/>
                </a:cxn>
                <a:cxn ang="0">
                  <a:pos x="65" y="103"/>
                </a:cxn>
                <a:cxn ang="0">
                  <a:pos x="73" y="116"/>
                </a:cxn>
                <a:cxn ang="0">
                  <a:pos x="76" y="130"/>
                </a:cxn>
                <a:cxn ang="0">
                  <a:pos x="73" y="149"/>
                </a:cxn>
                <a:cxn ang="0">
                  <a:pos x="78" y="160"/>
                </a:cxn>
                <a:cxn ang="0">
                  <a:pos x="80" y="174"/>
                </a:cxn>
                <a:cxn ang="0">
                  <a:pos x="86" y="195"/>
                </a:cxn>
                <a:cxn ang="0">
                  <a:pos x="109" y="193"/>
                </a:cxn>
                <a:cxn ang="0">
                  <a:pos x="122" y="178"/>
                </a:cxn>
                <a:cxn ang="0">
                  <a:pos x="124" y="168"/>
                </a:cxn>
                <a:cxn ang="0">
                  <a:pos x="130" y="164"/>
                </a:cxn>
                <a:cxn ang="0">
                  <a:pos x="128" y="157"/>
                </a:cxn>
                <a:cxn ang="0">
                  <a:pos x="142" y="143"/>
                </a:cxn>
                <a:cxn ang="0">
                  <a:pos x="142" y="130"/>
                </a:cxn>
                <a:cxn ang="0">
                  <a:pos x="138" y="118"/>
                </a:cxn>
                <a:cxn ang="0">
                  <a:pos x="145" y="107"/>
                </a:cxn>
                <a:cxn ang="0">
                  <a:pos x="161" y="92"/>
                </a:cxn>
                <a:cxn ang="0">
                  <a:pos x="169" y="76"/>
                </a:cxn>
                <a:cxn ang="0">
                  <a:pos x="167" y="70"/>
                </a:cxn>
                <a:cxn ang="0">
                  <a:pos x="153" y="74"/>
                </a:cxn>
                <a:cxn ang="0">
                  <a:pos x="149" y="67"/>
                </a:cxn>
                <a:cxn ang="0">
                  <a:pos x="142" y="61"/>
                </a:cxn>
                <a:cxn ang="0">
                  <a:pos x="138" y="55"/>
                </a:cxn>
                <a:cxn ang="0">
                  <a:pos x="130" y="40"/>
                </a:cxn>
                <a:cxn ang="0">
                  <a:pos x="121" y="21"/>
                </a:cxn>
                <a:cxn ang="0">
                  <a:pos x="119" y="17"/>
                </a:cxn>
                <a:cxn ang="0">
                  <a:pos x="113" y="19"/>
                </a:cxn>
                <a:cxn ang="0">
                  <a:pos x="105" y="17"/>
                </a:cxn>
                <a:cxn ang="0">
                  <a:pos x="92" y="15"/>
                </a:cxn>
                <a:cxn ang="0">
                  <a:pos x="90" y="21"/>
                </a:cxn>
                <a:cxn ang="0">
                  <a:pos x="80" y="13"/>
                </a:cxn>
                <a:cxn ang="0">
                  <a:pos x="67" y="9"/>
                </a:cxn>
                <a:cxn ang="0">
                  <a:pos x="69" y="0"/>
                </a:cxn>
                <a:cxn ang="0">
                  <a:pos x="65" y="2"/>
                </a:cxn>
                <a:cxn ang="0">
                  <a:pos x="48" y="3"/>
                </a:cxn>
                <a:cxn ang="0">
                  <a:pos x="38" y="7"/>
                </a:cxn>
                <a:cxn ang="0">
                  <a:pos x="28" y="3"/>
                </a:cxn>
                <a:cxn ang="0">
                  <a:pos x="21" y="13"/>
                </a:cxn>
                <a:cxn ang="0">
                  <a:pos x="17" y="23"/>
                </a:cxn>
                <a:cxn ang="0">
                  <a:pos x="11" y="26"/>
                </a:cxn>
                <a:cxn ang="0">
                  <a:pos x="2" y="46"/>
                </a:cxn>
                <a:cxn ang="0">
                  <a:pos x="3" y="51"/>
                </a:cxn>
                <a:cxn ang="0">
                  <a:pos x="0" y="63"/>
                </a:cxn>
                <a:cxn ang="0">
                  <a:pos x="5" y="70"/>
                </a:cxn>
              </a:cxnLst>
              <a:rect l="0" t="0" r="r" b="b"/>
              <a:pathLst>
                <a:path w="169" h="195">
                  <a:moveTo>
                    <a:pt x="5" y="70"/>
                  </a:moveTo>
                  <a:lnTo>
                    <a:pt x="7" y="74"/>
                  </a:lnTo>
                  <a:lnTo>
                    <a:pt x="11" y="78"/>
                  </a:lnTo>
                  <a:lnTo>
                    <a:pt x="15" y="84"/>
                  </a:lnTo>
                  <a:lnTo>
                    <a:pt x="25" y="92"/>
                  </a:lnTo>
                  <a:lnTo>
                    <a:pt x="38" y="90"/>
                  </a:lnTo>
                  <a:lnTo>
                    <a:pt x="53" y="86"/>
                  </a:lnTo>
                  <a:lnTo>
                    <a:pt x="59" y="92"/>
                  </a:lnTo>
                  <a:lnTo>
                    <a:pt x="63" y="90"/>
                  </a:lnTo>
                  <a:lnTo>
                    <a:pt x="65" y="103"/>
                  </a:lnTo>
                  <a:lnTo>
                    <a:pt x="73" y="116"/>
                  </a:lnTo>
                  <a:lnTo>
                    <a:pt x="76" y="130"/>
                  </a:lnTo>
                  <a:lnTo>
                    <a:pt x="73" y="149"/>
                  </a:lnTo>
                  <a:lnTo>
                    <a:pt x="78" y="160"/>
                  </a:lnTo>
                  <a:lnTo>
                    <a:pt x="80" y="174"/>
                  </a:lnTo>
                  <a:lnTo>
                    <a:pt x="86" y="195"/>
                  </a:lnTo>
                  <a:lnTo>
                    <a:pt x="109" y="193"/>
                  </a:lnTo>
                  <a:lnTo>
                    <a:pt x="122" y="178"/>
                  </a:lnTo>
                  <a:lnTo>
                    <a:pt x="124" y="168"/>
                  </a:lnTo>
                  <a:lnTo>
                    <a:pt x="130" y="164"/>
                  </a:lnTo>
                  <a:lnTo>
                    <a:pt x="128" y="157"/>
                  </a:lnTo>
                  <a:lnTo>
                    <a:pt x="142" y="143"/>
                  </a:lnTo>
                  <a:lnTo>
                    <a:pt x="142" y="130"/>
                  </a:lnTo>
                  <a:lnTo>
                    <a:pt x="138" y="118"/>
                  </a:lnTo>
                  <a:lnTo>
                    <a:pt x="145" y="107"/>
                  </a:lnTo>
                  <a:lnTo>
                    <a:pt x="161" y="92"/>
                  </a:lnTo>
                  <a:lnTo>
                    <a:pt x="169" y="76"/>
                  </a:lnTo>
                  <a:lnTo>
                    <a:pt x="167" y="70"/>
                  </a:lnTo>
                  <a:lnTo>
                    <a:pt x="153" y="74"/>
                  </a:lnTo>
                  <a:lnTo>
                    <a:pt x="149" y="67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0" y="40"/>
                  </a:lnTo>
                  <a:lnTo>
                    <a:pt x="121" y="21"/>
                  </a:lnTo>
                  <a:lnTo>
                    <a:pt x="119" y="17"/>
                  </a:lnTo>
                  <a:lnTo>
                    <a:pt x="113" y="19"/>
                  </a:lnTo>
                  <a:lnTo>
                    <a:pt x="105" y="17"/>
                  </a:lnTo>
                  <a:lnTo>
                    <a:pt x="92" y="15"/>
                  </a:lnTo>
                  <a:lnTo>
                    <a:pt x="90" y="21"/>
                  </a:lnTo>
                  <a:lnTo>
                    <a:pt x="80" y="13"/>
                  </a:lnTo>
                  <a:lnTo>
                    <a:pt x="67" y="9"/>
                  </a:lnTo>
                  <a:lnTo>
                    <a:pt x="69" y="0"/>
                  </a:lnTo>
                  <a:lnTo>
                    <a:pt x="65" y="2"/>
                  </a:lnTo>
                  <a:lnTo>
                    <a:pt x="48" y="3"/>
                  </a:lnTo>
                  <a:lnTo>
                    <a:pt x="38" y="7"/>
                  </a:lnTo>
                  <a:lnTo>
                    <a:pt x="28" y="3"/>
                  </a:lnTo>
                  <a:lnTo>
                    <a:pt x="21" y="13"/>
                  </a:lnTo>
                  <a:lnTo>
                    <a:pt x="17" y="23"/>
                  </a:lnTo>
                  <a:lnTo>
                    <a:pt x="11" y="26"/>
                  </a:lnTo>
                  <a:lnTo>
                    <a:pt x="2" y="46"/>
                  </a:lnTo>
                  <a:lnTo>
                    <a:pt x="3" y="51"/>
                  </a:lnTo>
                  <a:lnTo>
                    <a:pt x="0" y="63"/>
                  </a:lnTo>
                  <a:lnTo>
                    <a:pt x="5" y="7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87" name="Freeform 151"/>
            <p:cNvSpPr>
              <a:spLocks/>
            </p:cNvSpPr>
            <p:nvPr/>
          </p:nvSpPr>
          <p:spPr bwMode="auto">
            <a:xfrm>
              <a:off x="5036" y="3933"/>
              <a:ext cx="25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18" y="13"/>
                </a:cxn>
                <a:cxn ang="0">
                  <a:pos x="18" y="21"/>
                </a:cxn>
                <a:cxn ang="0">
                  <a:pos x="31" y="23"/>
                </a:cxn>
                <a:cxn ang="0">
                  <a:pos x="35" y="17"/>
                </a:cxn>
                <a:cxn ang="0">
                  <a:pos x="50" y="27"/>
                </a:cxn>
                <a:cxn ang="0">
                  <a:pos x="43" y="15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50" h="27">
                  <a:moveTo>
                    <a:pt x="0" y="4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18" y="13"/>
                  </a:lnTo>
                  <a:lnTo>
                    <a:pt x="18" y="21"/>
                  </a:lnTo>
                  <a:lnTo>
                    <a:pt x="31" y="23"/>
                  </a:lnTo>
                  <a:lnTo>
                    <a:pt x="35" y="17"/>
                  </a:lnTo>
                  <a:lnTo>
                    <a:pt x="50" y="27"/>
                  </a:lnTo>
                  <a:lnTo>
                    <a:pt x="43" y="15"/>
                  </a:lnTo>
                  <a:lnTo>
                    <a:pt x="18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88" name="Freeform 152"/>
            <p:cNvSpPr>
              <a:spLocks/>
            </p:cNvSpPr>
            <p:nvPr/>
          </p:nvSpPr>
          <p:spPr bwMode="auto">
            <a:xfrm>
              <a:off x="5025" y="3919"/>
              <a:ext cx="6" cy="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4"/>
                </a:cxn>
                <a:cxn ang="0">
                  <a:pos x="0" y="8"/>
                </a:cxn>
              </a:cxnLst>
              <a:rect l="0" t="0" r="r" b="b"/>
              <a:pathLst>
                <a:path w="12" h="12">
                  <a:moveTo>
                    <a:pt x="0" y="8"/>
                  </a:moveTo>
                  <a:lnTo>
                    <a:pt x="2" y="2"/>
                  </a:lnTo>
                  <a:lnTo>
                    <a:pt x="8" y="0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89" name="Freeform 153"/>
            <p:cNvSpPr>
              <a:spLocks/>
            </p:cNvSpPr>
            <p:nvPr/>
          </p:nvSpPr>
          <p:spPr bwMode="auto">
            <a:xfrm>
              <a:off x="5023" y="3907"/>
              <a:ext cx="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8" y="18"/>
                </a:cxn>
                <a:cxn ang="0">
                  <a:pos x="2" y="16"/>
                </a:cxn>
                <a:cxn ang="0">
                  <a:pos x="0" y="8"/>
                </a:cxn>
              </a:cxnLst>
              <a:rect l="0" t="0" r="r" b="b"/>
              <a:pathLst>
                <a:path w="8" h="18">
                  <a:moveTo>
                    <a:pt x="0" y="8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8" y="18"/>
                  </a:lnTo>
                  <a:lnTo>
                    <a:pt x="2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90" name="Freeform 154"/>
            <p:cNvSpPr>
              <a:spLocks/>
            </p:cNvSpPr>
            <p:nvPr/>
          </p:nvSpPr>
          <p:spPr bwMode="auto">
            <a:xfrm>
              <a:off x="5021" y="3930"/>
              <a:ext cx="8" cy="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9"/>
                </a:cxn>
                <a:cxn ang="0">
                  <a:pos x="5" y="19"/>
                </a:cxn>
                <a:cxn ang="0">
                  <a:pos x="9" y="17"/>
                </a:cxn>
                <a:cxn ang="0">
                  <a:pos x="5" y="10"/>
                </a:cxn>
                <a:cxn ang="0">
                  <a:pos x="13" y="4"/>
                </a:cxn>
                <a:cxn ang="0">
                  <a:pos x="1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12"/>
                </a:cxn>
              </a:cxnLst>
              <a:rect l="0" t="0" r="r" b="b"/>
              <a:pathLst>
                <a:path w="15" h="19">
                  <a:moveTo>
                    <a:pt x="0" y="12"/>
                  </a:moveTo>
                  <a:lnTo>
                    <a:pt x="2" y="19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5" y="10"/>
                  </a:lnTo>
                  <a:lnTo>
                    <a:pt x="13" y="4"/>
                  </a:lnTo>
                  <a:lnTo>
                    <a:pt x="1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91" name="Freeform 155"/>
            <p:cNvSpPr>
              <a:spLocks/>
            </p:cNvSpPr>
            <p:nvPr/>
          </p:nvSpPr>
          <p:spPr bwMode="auto">
            <a:xfrm>
              <a:off x="5009" y="3923"/>
              <a:ext cx="12" cy="1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" y="13"/>
                </a:cxn>
                <a:cxn ang="0">
                  <a:pos x="21" y="0"/>
                </a:cxn>
                <a:cxn ang="0">
                  <a:pos x="25" y="6"/>
                </a:cxn>
                <a:cxn ang="0">
                  <a:pos x="21" y="8"/>
                </a:cxn>
                <a:cxn ang="0">
                  <a:pos x="25" y="15"/>
                </a:cxn>
                <a:cxn ang="0">
                  <a:pos x="15" y="30"/>
                </a:cxn>
                <a:cxn ang="0">
                  <a:pos x="4" y="25"/>
                </a:cxn>
                <a:cxn ang="0">
                  <a:pos x="0" y="17"/>
                </a:cxn>
              </a:cxnLst>
              <a:rect l="0" t="0" r="r" b="b"/>
              <a:pathLst>
                <a:path w="25" h="30">
                  <a:moveTo>
                    <a:pt x="0" y="17"/>
                  </a:moveTo>
                  <a:lnTo>
                    <a:pt x="4" y="13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21" y="8"/>
                  </a:lnTo>
                  <a:lnTo>
                    <a:pt x="25" y="15"/>
                  </a:lnTo>
                  <a:lnTo>
                    <a:pt x="15" y="30"/>
                  </a:lnTo>
                  <a:lnTo>
                    <a:pt x="4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92" name="Freeform 156"/>
            <p:cNvSpPr>
              <a:spLocks/>
            </p:cNvSpPr>
            <p:nvPr/>
          </p:nvSpPr>
          <p:spPr bwMode="auto">
            <a:xfrm>
              <a:off x="5005" y="3940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7" y="0"/>
                </a:cxn>
                <a:cxn ang="0">
                  <a:pos x="21" y="4"/>
                </a:cxn>
                <a:cxn ang="0">
                  <a:pos x="21" y="8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93" name="Freeform 157"/>
            <p:cNvSpPr>
              <a:spLocks/>
            </p:cNvSpPr>
            <p:nvPr/>
          </p:nvSpPr>
          <p:spPr bwMode="auto">
            <a:xfrm>
              <a:off x="4993" y="3925"/>
              <a:ext cx="1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7" y="11"/>
                </a:cxn>
                <a:cxn ang="0">
                  <a:pos x="21" y="15"/>
                </a:cxn>
                <a:cxn ang="0">
                  <a:pos x="27" y="23"/>
                </a:cxn>
                <a:cxn ang="0">
                  <a:pos x="23" y="28"/>
                </a:cxn>
                <a:cxn ang="0">
                  <a:pos x="17" y="26"/>
                </a:cxn>
                <a:cxn ang="0">
                  <a:pos x="10" y="9"/>
                </a:cxn>
                <a:cxn ang="0">
                  <a:pos x="0" y="0"/>
                </a:cxn>
              </a:cxnLst>
              <a:rect l="0" t="0" r="r" b="b"/>
              <a:pathLst>
                <a:path w="27" h="28">
                  <a:moveTo>
                    <a:pt x="0" y="0"/>
                  </a:moveTo>
                  <a:lnTo>
                    <a:pt x="6" y="2"/>
                  </a:lnTo>
                  <a:lnTo>
                    <a:pt x="17" y="11"/>
                  </a:lnTo>
                  <a:lnTo>
                    <a:pt x="21" y="15"/>
                  </a:lnTo>
                  <a:lnTo>
                    <a:pt x="27" y="23"/>
                  </a:lnTo>
                  <a:lnTo>
                    <a:pt x="23" y="28"/>
                  </a:lnTo>
                  <a:lnTo>
                    <a:pt x="17" y="26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94" name="Freeform 158"/>
            <p:cNvSpPr>
              <a:spLocks/>
            </p:cNvSpPr>
            <p:nvPr/>
          </p:nvSpPr>
          <p:spPr bwMode="auto">
            <a:xfrm>
              <a:off x="5047" y="3868"/>
              <a:ext cx="7" cy="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8" y="11"/>
                </a:cxn>
                <a:cxn ang="0">
                  <a:pos x="14" y="5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0" y="9"/>
                </a:cxn>
              </a:cxnLst>
              <a:rect l="0" t="0" r="r" b="b"/>
              <a:pathLst>
                <a:path w="14" h="11">
                  <a:moveTo>
                    <a:pt x="0" y="9"/>
                  </a:moveTo>
                  <a:lnTo>
                    <a:pt x="2" y="9"/>
                  </a:lnTo>
                  <a:lnTo>
                    <a:pt x="8" y="11"/>
                  </a:lnTo>
                  <a:lnTo>
                    <a:pt x="14" y="5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95" name="Freeform 159"/>
            <p:cNvSpPr>
              <a:spLocks/>
            </p:cNvSpPr>
            <p:nvPr/>
          </p:nvSpPr>
          <p:spPr bwMode="auto">
            <a:xfrm>
              <a:off x="5049" y="3853"/>
              <a:ext cx="4" cy="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7"/>
                </a:cxn>
                <a:cxn ang="0">
                  <a:pos x="8" y="19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8" h="27">
                  <a:moveTo>
                    <a:pt x="0" y="6"/>
                  </a:moveTo>
                  <a:lnTo>
                    <a:pt x="0" y="27"/>
                  </a:lnTo>
                  <a:lnTo>
                    <a:pt x="8" y="19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96" name="Freeform 160"/>
            <p:cNvSpPr>
              <a:spLocks/>
            </p:cNvSpPr>
            <p:nvPr/>
          </p:nvSpPr>
          <p:spPr bwMode="auto">
            <a:xfrm>
              <a:off x="5036" y="3874"/>
              <a:ext cx="13" cy="1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19"/>
                </a:cxn>
                <a:cxn ang="0">
                  <a:pos x="14" y="19"/>
                </a:cxn>
                <a:cxn ang="0">
                  <a:pos x="16" y="14"/>
                </a:cxn>
                <a:cxn ang="0">
                  <a:pos x="23" y="8"/>
                </a:cxn>
                <a:cxn ang="0">
                  <a:pos x="27" y="0"/>
                </a:cxn>
                <a:cxn ang="0">
                  <a:pos x="27" y="8"/>
                </a:cxn>
                <a:cxn ang="0">
                  <a:pos x="25" y="21"/>
                </a:cxn>
                <a:cxn ang="0">
                  <a:pos x="16" y="23"/>
                </a:cxn>
                <a:cxn ang="0">
                  <a:pos x="10" y="21"/>
                </a:cxn>
                <a:cxn ang="0">
                  <a:pos x="0" y="23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lnTo>
                    <a:pt x="6" y="19"/>
                  </a:lnTo>
                  <a:lnTo>
                    <a:pt x="14" y="19"/>
                  </a:lnTo>
                  <a:lnTo>
                    <a:pt x="16" y="14"/>
                  </a:lnTo>
                  <a:lnTo>
                    <a:pt x="23" y="8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5" y="21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97" name="Freeform 161"/>
            <p:cNvSpPr>
              <a:spLocks/>
            </p:cNvSpPr>
            <p:nvPr/>
          </p:nvSpPr>
          <p:spPr bwMode="auto">
            <a:xfrm>
              <a:off x="4973" y="3919"/>
              <a:ext cx="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98" name="Freeform 162"/>
            <p:cNvSpPr>
              <a:spLocks/>
            </p:cNvSpPr>
            <p:nvPr/>
          </p:nvSpPr>
          <p:spPr bwMode="auto">
            <a:xfrm>
              <a:off x="4889" y="3795"/>
              <a:ext cx="12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5" y="12"/>
                </a:cxn>
                <a:cxn ang="0">
                  <a:pos x="13" y="8"/>
                </a:cxn>
                <a:cxn ang="0">
                  <a:pos x="7" y="12"/>
                </a:cxn>
                <a:cxn ang="0">
                  <a:pos x="13" y="16"/>
                </a:cxn>
                <a:cxn ang="0">
                  <a:pos x="7" y="16"/>
                </a:cxn>
                <a:cxn ang="0">
                  <a:pos x="15" y="19"/>
                </a:cxn>
                <a:cxn ang="0">
                  <a:pos x="25" y="8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9" y="2"/>
                </a:cxn>
                <a:cxn ang="0">
                  <a:pos x="0" y="2"/>
                </a:cxn>
              </a:cxnLst>
              <a:rect l="0" t="0" r="r" b="b"/>
              <a:pathLst>
                <a:path w="25" h="19">
                  <a:moveTo>
                    <a:pt x="0" y="2"/>
                  </a:moveTo>
                  <a:lnTo>
                    <a:pt x="0" y="6"/>
                  </a:lnTo>
                  <a:lnTo>
                    <a:pt x="5" y="12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15" y="19"/>
                  </a:lnTo>
                  <a:lnTo>
                    <a:pt x="25" y="8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699" name="Freeform 163"/>
            <p:cNvSpPr>
              <a:spLocks/>
            </p:cNvSpPr>
            <p:nvPr/>
          </p:nvSpPr>
          <p:spPr bwMode="auto">
            <a:xfrm>
              <a:off x="4897" y="3794"/>
              <a:ext cx="1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6"/>
                </a:cxn>
                <a:cxn ang="0">
                  <a:pos x="13" y="8"/>
                </a:cxn>
                <a:cxn ang="0">
                  <a:pos x="23" y="4"/>
                </a:cxn>
                <a:cxn ang="0">
                  <a:pos x="17" y="0"/>
                </a:cxn>
                <a:cxn ang="0">
                  <a:pos x="11" y="4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23" h="8">
                  <a:moveTo>
                    <a:pt x="0" y="4"/>
                  </a:moveTo>
                  <a:lnTo>
                    <a:pt x="6" y="6"/>
                  </a:lnTo>
                  <a:lnTo>
                    <a:pt x="13" y="8"/>
                  </a:lnTo>
                  <a:lnTo>
                    <a:pt x="23" y="4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00" name="Freeform 164"/>
            <p:cNvSpPr>
              <a:spLocks/>
            </p:cNvSpPr>
            <p:nvPr/>
          </p:nvSpPr>
          <p:spPr bwMode="auto">
            <a:xfrm>
              <a:off x="4901" y="3800"/>
              <a:ext cx="5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4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01" name="Freeform 165"/>
            <p:cNvSpPr>
              <a:spLocks/>
            </p:cNvSpPr>
            <p:nvPr/>
          </p:nvSpPr>
          <p:spPr bwMode="auto">
            <a:xfrm>
              <a:off x="4939" y="3814"/>
              <a:ext cx="7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5"/>
                </a:cxn>
                <a:cxn ang="0">
                  <a:pos x="5" y="9"/>
                </a:cxn>
                <a:cxn ang="0">
                  <a:pos x="15" y="9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5" h="9">
                  <a:moveTo>
                    <a:pt x="0" y="5"/>
                  </a:moveTo>
                  <a:lnTo>
                    <a:pt x="5" y="5"/>
                  </a:lnTo>
                  <a:lnTo>
                    <a:pt x="5" y="9"/>
                  </a:lnTo>
                  <a:lnTo>
                    <a:pt x="15" y="9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02" name="Freeform 166"/>
            <p:cNvSpPr>
              <a:spLocks/>
            </p:cNvSpPr>
            <p:nvPr/>
          </p:nvSpPr>
          <p:spPr bwMode="auto">
            <a:xfrm>
              <a:off x="4942" y="3802"/>
              <a:ext cx="17" cy="1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8" y="21"/>
                </a:cxn>
                <a:cxn ang="0">
                  <a:pos x="18" y="11"/>
                </a:cxn>
                <a:cxn ang="0">
                  <a:pos x="35" y="5"/>
                </a:cxn>
                <a:cxn ang="0">
                  <a:pos x="33" y="0"/>
                </a:cxn>
                <a:cxn ang="0">
                  <a:pos x="18" y="5"/>
                </a:cxn>
                <a:cxn ang="0">
                  <a:pos x="4" y="11"/>
                </a:cxn>
                <a:cxn ang="0">
                  <a:pos x="0" y="19"/>
                </a:cxn>
              </a:cxnLst>
              <a:rect l="0" t="0" r="r" b="b"/>
              <a:pathLst>
                <a:path w="35" h="21">
                  <a:moveTo>
                    <a:pt x="0" y="19"/>
                  </a:moveTo>
                  <a:lnTo>
                    <a:pt x="8" y="21"/>
                  </a:lnTo>
                  <a:lnTo>
                    <a:pt x="18" y="11"/>
                  </a:lnTo>
                  <a:lnTo>
                    <a:pt x="35" y="5"/>
                  </a:lnTo>
                  <a:lnTo>
                    <a:pt x="33" y="0"/>
                  </a:lnTo>
                  <a:lnTo>
                    <a:pt x="18" y="5"/>
                  </a:lnTo>
                  <a:lnTo>
                    <a:pt x="4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03" name="Freeform 167"/>
            <p:cNvSpPr>
              <a:spLocks/>
            </p:cNvSpPr>
            <p:nvPr/>
          </p:nvSpPr>
          <p:spPr bwMode="auto">
            <a:xfrm>
              <a:off x="4863" y="3851"/>
              <a:ext cx="6" cy="6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1" y="1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" y="12"/>
                </a:cxn>
              </a:cxnLst>
              <a:rect l="0" t="0" r="r" b="b"/>
              <a:pathLst>
                <a:path w="11" h="12">
                  <a:moveTo>
                    <a:pt x="2" y="12"/>
                  </a:moveTo>
                  <a:lnTo>
                    <a:pt x="11" y="1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04" name="Freeform 168"/>
            <p:cNvSpPr>
              <a:spLocks/>
            </p:cNvSpPr>
            <p:nvPr/>
          </p:nvSpPr>
          <p:spPr bwMode="auto">
            <a:xfrm>
              <a:off x="4869" y="3845"/>
              <a:ext cx="9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8" y="9"/>
                </a:cxn>
                <a:cxn ang="0">
                  <a:pos x="10" y="11"/>
                </a:cxn>
                <a:cxn ang="0">
                  <a:pos x="16" y="17"/>
                </a:cxn>
                <a:cxn ang="0">
                  <a:pos x="14" y="21"/>
                </a:cxn>
                <a:cxn ang="0">
                  <a:pos x="20" y="21"/>
                </a:cxn>
                <a:cxn ang="0">
                  <a:pos x="20" y="25"/>
                </a:cxn>
                <a:cxn ang="0">
                  <a:pos x="0" y="30"/>
                </a:cxn>
                <a:cxn ang="0">
                  <a:pos x="6" y="25"/>
                </a:cxn>
                <a:cxn ang="0">
                  <a:pos x="2" y="23"/>
                </a:cxn>
                <a:cxn ang="0">
                  <a:pos x="2" y="21"/>
                </a:cxn>
                <a:cxn ang="0">
                  <a:pos x="8" y="19"/>
                </a:cxn>
                <a:cxn ang="0">
                  <a:pos x="8" y="13"/>
                </a:cxn>
                <a:cxn ang="0">
                  <a:pos x="2" y="13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20" h="30">
                  <a:moveTo>
                    <a:pt x="0" y="6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10" y="4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6" y="17"/>
                  </a:lnTo>
                  <a:lnTo>
                    <a:pt x="14" y="21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0" y="30"/>
                  </a:lnTo>
                  <a:lnTo>
                    <a:pt x="6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8" y="19"/>
                  </a:lnTo>
                  <a:lnTo>
                    <a:pt x="8" y="13"/>
                  </a:lnTo>
                  <a:lnTo>
                    <a:pt x="2" y="13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05" name="Freeform 169"/>
            <p:cNvSpPr>
              <a:spLocks/>
            </p:cNvSpPr>
            <p:nvPr/>
          </p:nvSpPr>
          <p:spPr bwMode="auto">
            <a:xfrm>
              <a:off x="4886" y="3874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4" h="8">
                  <a:moveTo>
                    <a:pt x="0" y="2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06" name="Freeform 170"/>
            <p:cNvSpPr>
              <a:spLocks/>
            </p:cNvSpPr>
            <p:nvPr/>
          </p:nvSpPr>
          <p:spPr bwMode="auto">
            <a:xfrm>
              <a:off x="4891" y="3879"/>
              <a:ext cx="5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6"/>
                </a:cxn>
                <a:cxn ang="0">
                  <a:pos x="9" y="0"/>
                </a:cxn>
                <a:cxn ang="0">
                  <a:pos x="0" y="2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lnTo>
                    <a:pt x="7" y="6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07" name="Freeform 171"/>
            <p:cNvSpPr>
              <a:spLocks/>
            </p:cNvSpPr>
            <p:nvPr/>
          </p:nvSpPr>
          <p:spPr bwMode="auto">
            <a:xfrm>
              <a:off x="4865" y="3800"/>
              <a:ext cx="244" cy="130"/>
            </a:xfrm>
            <a:custGeom>
              <a:avLst/>
              <a:gdLst/>
              <a:ahLst/>
              <a:cxnLst>
                <a:cxn ang="0">
                  <a:pos x="126" y="220"/>
                </a:cxn>
                <a:cxn ang="0">
                  <a:pos x="169" y="203"/>
                </a:cxn>
                <a:cxn ang="0">
                  <a:pos x="140" y="187"/>
                </a:cxn>
                <a:cxn ang="0">
                  <a:pos x="184" y="195"/>
                </a:cxn>
                <a:cxn ang="0">
                  <a:pos x="213" y="241"/>
                </a:cxn>
                <a:cxn ang="0">
                  <a:pos x="247" y="201"/>
                </a:cxn>
                <a:cxn ang="0">
                  <a:pos x="268" y="247"/>
                </a:cxn>
                <a:cxn ang="0">
                  <a:pos x="265" y="237"/>
                </a:cxn>
                <a:cxn ang="0">
                  <a:pos x="288" y="222"/>
                </a:cxn>
                <a:cxn ang="0">
                  <a:pos x="313" y="197"/>
                </a:cxn>
                <a:cxn ang="0">
                  <a:pos x="313" y="161"/>
                </a:cxn>
                <a:cxn ang="0">
                  <a:pos x="332" y="159"/>
                </a:cxn>
                <a:cxn ang="0">
                  <a:pos x="349" y="145"/>
                </a:cxn>
                <a:cxn ang="0">
                  <a:pos x="372" y="86"/>
                </a:cxn>
                <a:cxn ang="0">
                  <a:pos x="414" y="82"/>
                </a:cxn>
                <a:cxn ang="0">
                  <a:pos x="418" y="103"/>
                </a:cxn>
                <a:cxn ang="0">
                  <a:pos x="457" y="74"/>
                </a:cxn>
                <a:cxn ang="0">
                  <a:pos x="487" y="59"/>
                </a:cxn>
                <a:cxn ang="0">
                  <a:pos x="430" y="42"/>
                </a:cxn>
                <a:cxn ang="0">
                  <a:pos x="366" y="28"/>
                </a:cxn>
                <a:cxn ang="0">
                  <a:pos x="322" y="23"/>
                </a:cxn>
                <a:cxn ang="0">
                  <a:pos x="299" y="15"/>
                </a:cxn>
                <a:cxn ang="0">
                  <a:pos x="276" y="0"/>
                </a:cxn>
                <a:cxn ang="0">
                  <a:pos x="220" y="23"/>
                </a:cxn>
                <a:cxn ang="0">
                  <a:pos x="209" y="34"/>
                </a:cxn>
                <a:cxn ang="0">
                  <a:pos x="197" y="27"/>
                </a:cxn>
                <a:cxn ang="0">
                  <a:pos x="180" y="42"/>
                </a:cxn>
                <a:cxn ang="0">
                  <a:pos x="140" y="51"/>
                </a:cxn>
                <a:cxn ang="0">
                  <a:pos x="123" y="65"/>
                </a:cxn>
                <a:cxn ang="0">
                  <a:pos x="100" y="53"/>
                </a:cxn>
                <a:cxn ang="0">
                  <a:pos x="92" y="40"/>
                </a:cxn>
                <a:cxn ang="0">
                  <a:pos x="75" y="40"/>
                </a:cxn>
                <a:cxn ang="0">
                  <a:pos x="52" y="63"/>
                </a:cxn>
                <a:cxn ang="0">
                  <a:pos x="36" y="90"/>
                </a:cxn>
                <a:cxn ang="0">
                  <a:pos x="53" y="101"/>
                </a:cxn>
                <a:cxn ang="0">
                  <a:pos x="65" y="82"/>
                </a:cxn>
                <a:cxn ang="0">
                  <a:pos x="84" y="63"/>
                </a:cxn>
                <a:cxn ang="0">
                  <a:pos x="96" y="82"/>
                </a:cxn>
                <a:cxn ang="0">
                  <a:pos x="73" y="101"/>
                </a:cxn>
                <a:cxn ang="0">
                  <a:pos x="48" y="105"/>
                </a:cxn>
                <a:cxn ang="0">
                  <a:pos x="42" y="101"/>
                </a:cxn>
                <a:cxn ang="0">
                  <a:pos x="27" y="118"/>
                </a:cxn>
                <a:cxn ang="0">
                  <a:pos x="11" y="128"/>
                </a:cxn>
                <a:cxn ang="0">
                  <a:pos x="2" y="140"/>
                </a:cxn>
                <a:cxn ang="0">
                  <a:pos x="17" y="163"/>
                </a:cxn>
                <a:cxn ang="0">
                  <a:pos x="29" y="141"/>
                </a:cxn>
                <a:cxn ang="0">
                  <a:pos x="46" y="140"/>
                </a:cxn>
                <a:cxn ang="0">
                  <a:pos x="63" y="151"/>
                </a:cxn>
                <a:cxn ang="0">
                  <a:pos x="57" y="136"/>
                </a:cxn>
                <a:cxn ang="0">
                  <a:pos x="73" y="157"/>
                </a:cxn>
                <a:cxn ang="0">
                  <a:pos x="80" y="157"/>
                </a:cxn>
                <a:cxn ang="0">
                  <a:pos x="88" y="145"/>
                </a:cxn>
                <a:cxn ang="0">
                  <a:pos x="100" y="132"/>
                </a:cxn>
                <a:cxn ang="0">
                  <a:pos x="109" y="136"/>
                </a:cxn>
                <a:cxn ang="0">
                  <a:pos x="111" y="136"/>
                </a:cxn>
                <a:cxn ang="0">
                  <a:pos x="98" y="149"/>
                </a:cxn>
                <a:cxn ang="0">
                  <a:pos x="88" y="163"/>
                </a:cxn>
                <a:cxn ang="0">
                  <a:pos x="111" y="168"/>
                </a:cxn>
              </a:cxnLst>
              <a:rect l="0" t="0" r="r" b="b"/>
              <a:pathLst>
                <a:path w="487" h="258">
                  <a:moveTo>
                    <a:pt x="100" y="182"/>
                  </a:moveTo>
                  <a:lnTo>
                    <a:pt x="107" y="184"/>
                  </a:lnTo>
                  <a:lnTo>
                    <a:pt x="117" y="201"/>
                  </a:lnTo>
                  <a:lnTo>
                    <a:pt x="123" y="212"/>
                  </a:lnTo>
                  <a:lnTo>
                    <a:pt x="126" y="220"/>
                  </a:lnTo>
                  <a:lnTo>
                    <a:pt x="128" y="230"/>
                  </a:lnTo>
                  <a:lnTo>
                    <a:pt x="140" y="228"/>
                  </a:lnTo>
                  <a:lnTo>
                    <a:pt x="157" y="218"/>
                  </a:lnTo>
                  <a:lnTo>
                    <a:pt x="163" y="212"/>
                  </a:lnTo>
                  <a:lnTo>
                    <a:pt x="169" y="203"/>
                  </a:lnTo>
                  <a:lnTo>
                    <a:pt x="159" y="193"/>
                  </a:lnTo>
                  <a:lnTo>
                    <a:pt x="153" y="197"/>
                  </a:lnTo>
                  <a:lnTo>
                    <a:pt x="149" y="197"/>
                  </a:lnTo>
                  <a:lnTo>
                    <a:pt x="146" y="197"/>
                  </a:lnTo>
                  <a:lnTo>
                    <a:pt x="140" y="187"/>
                  </a:lnTo>
                  <a:lnTo>
                    <a:pt x="140" y="182"/>
                  </a:lnTo>
                  <a:lnTo>
                    <a:pt x="146" y="182"/>
                  </a:lnTo>
                  <a:lnTo>
                    <a:pt x="148" y="187"/>
                  </a:lnTo>
                  <a:lnTo>
                    <a:pt x="163" y="193"/>
                  </a:lnTo>
                  <a:lnTo>
                    <a:pt x="184" y="195"/>
                  </a:lnTo>
                  <a:lnTo>
                    <a:pt x="196" y="208"/>
                  </a:lnTo>
                  <a:lnTo>
                    <a:pt x="197" y="207"/>
                  </a:lnTo>
                  <a:lnTo>
                    <a:pt x="203" y="220"/>
                  </a:lnTo>
                  <a:lnTo>
                    <a:pt x="207" y="230"/>
                  </a:lnTo>
                  <a:lnTo>
                    <a:pt x="213" y="241"/>
                  </a:lnTo>
                  <a:lnTo>
                    <a:pt x="217" y="237"/>
                  </a:lnTo>
                  <a:lnTo>
                    <a:pt x="219" y="220"/>
                  </a:lnTo>
                  <a:lnTo>
                    <a:pt x="238" y="205"/>
                  </a:lnTo>
                  <a:lnTo>
                    <a:pt x="242" y="205"/>
                  </a:lnTo>
                  <a:lnTo>
                    <a:pt x="247" y="201"/>
                  </a:lnTo>
                  <a:lnTo>
                    <a:pt x="253" y="216"/>
                  </a:lnTo>
                  <a:lnTo>
                    <a:pt x="253" y="220"/>
                  </a:lnTo>
                  <a:lnTo>
                    <a:pt x="257" y="218"/>
                  </a:lnTo>
                  <a:lnTo>
                    <a:pt x="263" y="239"/>
                  </a:lnTo>
                  <a:lnTo>
                    <a:pt x="268" y="247"/>
                  </a:lnTo>
                  <a:lnTo>
                    <a:pt x="270" y="254"/>
                  </a:lnTo>
                  <a:lnTo>
                    <a:pt x="276" y="258"/>
                  </a:lnTo>
                  <a:lnTo>
                    <a:pt x="276" y="251"/>
                  </a:lnTo>
                  <a:lnTo>
                    <a:pt x="268" y="245"/>
                  </a:lnTo>
                  <a:lnTo>
                    <a:pt x="265" y="237"/>
                  </a:lnTo>
                  <a:lnTo>
                    <a:pt x="267" y="228"/>
                  </a:lnTo>
                  <a:lnTo>
                    <a:pt x="276" y="235"/>
                  </a:lnTo>
                  <a:lnTo>
                    <a:pt x="280" y="239"/>
                  </a:lnTo>
                  <a:lnTo>
                    <a:pt x="290" y="231"/>
                  </a:lnTo>
                  <a:lnTo>
                    <a:pt x="288" y="222"/>
                  </a:lnTo>
                  <a:lnTo>
                    <a:pt x="282" y="212"/>
                  </a:lnTo>
                  <a:lnTo>
                    <a:pt x="286" y="205"/>
                  </a:lnTo>
                  <a:lnTo>
                    <a:pt x="292" y="210"/>
                  </a:lnTo>
                  <a:lnTo>
                    <a:pt x="299" y="205"/>
                  </a:lnTo>
                  <a:lnTo>
                    <a:pt x="313" y="197"/>
                  </a:lnTo>
                  <a:lnTo>
                    <a:pt x="320" y="178"/>
                  </a:lnTo>
                  <a:lnTo>
                    <a:pt x="315" y="168"/>
                  </a:lnTo>
                  <a:lnTo>
                    <a:pt x="322" y="161"/>
                  </a:lnTo>
                  <a:lnTo>
                    <a:pt x="318" y="159"/>
                  </a:lnTo>
                  <a:lnTo>
                    <a:pt x="313" y="161"/>
                  </a:lnTo>
                  <a:lnTo>
                    <a:pt x="309" y="157"/>
                  </a:lnTo>
                  <a:lnTo>
                    <a:pt x="320" y="149"/>
                  </a:lnTo>
                  <a:lnTo>
                    <a:pt x="320" y="157"/>
                  </a:lnTo>
                  <a:lnTo>
                    <a:pt x="330" y="155"/>
                  </a:lnTo>
                  <a:lnTo>
                    <a:pt x="332" y="159"/>
                  </a:lnTo>
                  <a:lnTo>
                    <a:pt x="332" y="170"/>
                  </a:lnTo>
                  <a:lnTo>
                    <a:pt x="340" y="164"/>
                  </a:lnTo>
                  <a:lnTo>
                    <a:pt x="334" y="153"/>
                  </a:lnTo>
                  <a:lnTo>
                    <a:pt x="345" y="141"/>
                  </a:lnTo>
                  <a:lnTo>
                    <a:pt x="349" y="145"/>
                  </a:lnTo>
                  <a:lnTo>
                    <a:pt x="366" y="124"/>
                  </a:lnTo>
                  <a:lnTo>
                    <a:pt x="368" y="113"/>
                  </a:lnTo>
                  <a:lnTo>
                    <a:pt x="364" y="105"/>
                  </a:lnTo>
                  <a:lnTo>
                    <a:pt x="353" y="103"/>
                  </a:lnTo>
                  <a:lnTo>
                    <a:pt x="372" y="86"/>
                  </a:lnTo>
                  <a:lnTo>
                    <a:pt x="386" y="86"/>
                  </a:lnTo>
                  <a:lnTo>
                    <a:pt x="401" y="86"/>
                  </a:lnTo>
                  <a:lnTo>
                    <a:pt x="407" y="74"/>
                  </a:lnTo>
                  <a:lnTo>
                    <a:pt x="414" y="74"/>
                  </a:lnTo>
                  <a:lnTo>
                    <a:pt x="414" y="82"/>
                  </a:lnTo>
                  <a:lnTo>
                    <a:pt x="424" y="74"/>
                  </a:lnTo>
                  <a:lnTo>
                    <a:pt x="407" y="92"/>
                  </a:lnTo>
                  <a:lnTo>
                    <a:pt x="403" y="96"/>
                  </a:lnTo>
                  <a:lnTo>
                    <a:pt x="407" y="118"/>
                  </a:lnTo>
                  <a:lnTo>
                    <a:pt x="418" y="103"/>
                  </a:lnTo>
                  <a:lnTo>
                    <a:pt x="418" y="92"/>
                  </a:lnTo>
                  <a:lnTo>
                    <a:pt x="422" y="82"/>
                  </a:lnTo>
                  <a:lnTo>
                    <a:pt x="434" y="82"/>
                  </a:lnTo>
                  <a:lnTo>
                    <a:pt x="439" y="82"/>
                  </a:lnTo>
                  <a:lnTo>
                    <a:pt x="457" y="74"/>
                  </a:lnTo>
                  <a:lnTo>
                    <a:pt x="460" y="71"/>
                  </a:lnTo>
                  <a:lnTo>
                    <a:pt x="459" y="65"/>
                  </a:lnTo>
                  <a:lnTo>
                    <a:pt x="466" y="61"/>
                  </a:lnTo>
                  <a:lnTo>
                    <a:pt x="482" y="65"/>
                  </a:lnTo>
                  <a:lnTo>
                    <a:pt x="487" y="59"/>
                  </a:lnTo>
                  <a:lnTo>
                    <a:pt x="476" y="51"/>
                  </a:lnTo>
                  <a:lnTo>
                    <a:pt x="459" y="42"/>
                  </a:lnTo>
                  <a:lnTo>
                    <a:pt x="439" y="40"/>
                  </a:lnTo>
                  <a:lnTo>
                    <a:pt x="439" y="46"/>
                  </a:lnTo>
                  <a:lnTo>
                    <a:pt x="430" y="42"/>
                  </a:lnTo>
                  <a:lnTo>
                    <a:pt x="418" y="42"/>
                  </a:lnTo>
                  <a:lnTo>
                    <a:pt x="411" y="36"/>
                  </a:lnTo>
                  <a:lnTo>
                    <a:pt x="395" y="36"/>
                  </a:lnTo>
                  <a:lnTo>
                    <a:pt x="388" y="30"/>
                  </a:lnTo>
                  <a:lnTo>
                    <a:pt x="366" y="28"/>
                  </a:lnTo>
                  <a:lnTo>
                    <a:pt x="359" y="34"/>
                  </a:lnTo>
                  <a:lnTo>
                    <a:pt x="347" y="32"/>
                  </a:lnTo>
                  <a:lnTo>
                    <a:pt x="345" y="36"/>
                  </a:lnTo>
                  <a:lnTo>
                    <a:pt x="340" y="27"/>
                  </a:lnTo>
                  <a:lnTo>
                    <a:pt x="322" y="23"/>
                  </a:lnTo>
                  <a:lnTo>
                    <a:pt x="322" y="27"/>
                  </a:lnTo>
                  <a:lnTo>
                    <a:pt x="305" y="23"/>
                  </a:lnTo>
                  <a:lnTo>
                    <a:pt x="293" y="23"/>
                  </a:lnTo>
                  <a:lnTo>
                    <a:pt x="282" y="27"/>
                  </a:lnTo>
                  <a:lnTo>
                    <a:pt x="299" y="15"/>
                  </a:lnTo>
                  <a:lnTo>
                    <a:pt x="301" y="11"/>
                  </a:lnTo>
                  <a:lnTo>
                    <a:pt x="295" y="6"/>
                  </a:lnTo>
                  <a:lnTo>
                    <a:pt x="282" y="9"/>
                  </a:lnTo>
                  <a:lnTo>
                    <a:pt x="284" y="4"/>
                  </a:lnTo>
                  <a:lnTo>
                    <a:pt x="276" y="0"/>
                  </a:lnTo>
                  <a:lnTo>
                    <a:pt x="265" y="9"/>
                  </a:lnTo>
                  <a:lnTo>
                    <a:pt x="249" y="11"/>
                  </a:lnTo>
                  <a:lnTo>
                    <a:pt x="236" y="15"/>
                  </a:lnTo>
                  <a:lnTo>
                    <a:pt x="234" y="23"/>
                  </a:lnTo>
                  <a:lnTo>
                    <a:pt x="220" y="23"/>
                  </a:lnTo>
                  <a:lnTo>
                    <a:pt x="220" y="30"/>
                  </a:lnTo>
                  <a:lnTo>
                    <a:pt x="226" y="32"/>
                  </a:lnTo>
                  <a:lnTo>
                    <a:pt x="215" y="30"/>
                  </a:lnTo>
                  <a:lnTo>
                    <a:pt x="215" y="36"/>
                  </a:lnTo>
                  <a:lnTo>
                    <a:pt x="209" y="34"/>
                  </a:lnTo>
                  <a:lnTo>
                    <a:pt x="205" y="30"/>
                  </a:lnTo>
                  <a:lnTo>
                    <a:pt x="201" y="32"/>
                  </a:lnTo>
                  <a:lnTo>
                    <a:pt x="203" y="36"/>
                  </a:lnTo>
                  <a:lnTo>
                    <a:pt x="201" y="51"/>
                  </a:lnTo>
                  <a:lnTo>
                    <a:pt x="197" y="27"/>
                  </a:lnTo>
                  <a:lnTo>
                    <a:pt x="192" y="27"/>
                  </a:lnTo>
                  <a:lnTo>
                    <a:pt x="184" y="42"/>
                  </a:lnTo>
                  <a:lnTo>
                    <a:pt x="192" y="46"/>
                  </a:lnTo>
                  <a:lnTo>
                    <a:pt x="188" y="48"/>
                  </a:lnTo>
                  <a:lnTo>
                    <a:pt x="180" y="42"/>
                  </a:lnTo>
                  <a:lnTo>
                    <a:pt x="171" y="40"/>
                  </a:lnTo>
                  <a:lnTo>
                    <a:pt x="171" y="46"/>
                  </a:lnTo>
                  <a:lnTo>
                    <a:pt x="157" y="48"/>
                  </a:lnTo>
                  <a:lnTo>
                    <a:pt x="153" y="46"/>
                  </a:lnTo>
                  <a:lnTo>
                    <a:pt x="140" y="51"/>
                  </a:lnTo>
                  <a:lnTo>
                    <a:pt x="130" y="48"/>
                  </a:lnTo>
                  <a:lnTo>
                    <a:pt x="130" y="59"/>
                  </a:lnTo>
                  <a:lnTo>
                    <a:pt x="126" y="55"/>
                  </a:lnTo>
                  <a:lnTo>
                    <a:pt x="121" y="61"/>
                  </a:lnTo>
                  <a:lnTo>
                    <a:pt x="123" y="65"/>
                  </a:lnTo>
                  <a:lnTo>
                    <a:pt x="111" y="65"/>
                  </a:lnTo>
                  <a:lnTo>
                    <a:pt x="115" y="69"/>
                  </a:lnTo>
                  <a:lnTo>
                    <a:pt x="107" y="65"/>
                  </a:lnTo>
                  <a:lnTo>
                    <a:pt x="107" y="59"/>
                  </a:lnTo>
                  <a:lnTo>
                    <a:pt x="100" y="53"/>
                  </a:lnTo>
                  <a:lnTo>
                    <a:pt x="117" y="59"/>
                  </a:lnTo>
                  <a:lnTo>
                    <a:pt x="123" y="51"/>
                  </a:lnTo>
                  <a:lnTo>
                    <a:pt x="109" y="46"/>
                  </a:lnTo>
                  <a:lnTo>
                    <a:pt x="100" y="40"/>
                  </a:lnTo>
                  <a:lnTo>
                    <a:pt x="92" y="40"/>
                  </a:lnTo>
                  <a:lnTo>
                    <a:pt x="98" y="40"/>
                  </a:lnTo>
                  <a:lnTo>
                    <a:pt x="88" y="36"/>
                  </a:lnTo>
                  <a:lnTo>
                    <a:pt x="84" y="36"/>
                  </a:lnTo>
                  <a:lnTo>
                    <a:pt x="78" y="40"/>
                  </a:lnTo>
                  <a:lnTo>
                    <a:pt x="75" y="40"/>
                  </a:lnTo>
                  <a:lnTo>
                    <a:pt x="71" y="46"/>
                  </a:lnTo>
                  <a:lnTo>
                    <a:pt x="65" y="42"/>
                  </a:lnTo>
                  <a:lnTo>
                    <a:pt x="65" y="46"/>
                  </a:lnTo>
                  <a:lnTo>
                    <a:pt x="61" y="50"/>
                  </a:lnTo>
                  <a:lnTo>
                    <a:pt x="52" y="63"/>
                  </a:lnTo>
                  <a:lnTo>
                    <a:pt x="46" y="67"/>
                  </a:lnTo>
                  <a:lnTo>
                    <a:pt x="34" y="74"/>
                  </a:lnTo>
                  <a:lnTo>
                    <a:pt x="40" y="78"/>
                  </a:lnTo>
                  <a:lnTo>
                    <a:pt x="34" y="80"/>
                  </a:lnTo>
                  <a:lnTo>
                    <a:pt x="36" y="90"/>
                  </a:lnTo>
                  <a:lnTo>
                    <a:pt x="42" y="90"/>
                  </a:lnTo>
                  <a:lnTo>
                    <a:pt x="48" y="82"/>
                  </a:lnTo>
                  <a:lnTo>
                    <a:pt x="52" y="94"/>
                  </a:lnTo>
                  <a:lnTo>
                    <a:pt x="53" y="96"/>
                  </a:lnTo>
                  <a:lnTo>
                    <a:pt x="53" y="101"/>
                  </a:lnTo>
                  <a:lnTo>
                    <a:pt x="61" y="99"/>
                  </a:lnTo>
                  <a:lnTo>
                    <a:pt x="63" y="90"/>
                  </a:lnTo>
                  <a:lnTo>
                    <a:pt x="61" y="90"/>
                  </a:lnTo>
                  <a:lnTo>
                    <a:pt x="69" y="82"/>
                  </a:lnTo>
                  <a:lnTo>
                    <a:pt x="65" y="82"/>
                  </a:lnTo>
                  <a:lnTo>
                    <a:pt x="65" y="74"/>
                  </a:lnTo>
                  <a:lnTo>
                    <a:pt x="75" y="65"/>
                  </a:lnTo>
                  <a:lnTo>
                    <a:pt x="75" y="59"/>
                  </a:lnTo>
                  <a:lnTo>
                    <a:pt x="80" y="59"/>
                  </a:lnTo>
                  <a:lnTo>
                    <a:pt x="84" y="63"/>
                  </a:lnTo>
                  <a:lnTo>
                    <a:pt x="73" y="73"/>
                  </a:lnTo>
                  <a:lnTo>
                    <a:pt x="73" y="82"/>
                  </a:lnTo>
                  <a:lnTo>
                    <a:pt x="78" y="82"/>
                  </a:lnTo>
                  <a:lnTo>
                    <a:pt x="88" y="82"/>
                  </a:lnTo>
                  <a:lnTo>
                    <a:pt x="96" y="82"/>
                  </a:lnTo>
                  <a:lnTo>
                    <a:pt x="80" y="86"/>
                  </a:lnTo>
                  <a:lnTo>
                    <a:pt x="80" y="96"/>
                  </a:lnTo>
                  <a:lnTo>
                    <a:pt x="78" y="92"/>
                  </a:lnTo>
                  <a:lnTo>
                    <a:pt x="73" y="96"/>
                  </a:lnTo>
                  <a:lnTo>
                    <a:pt x="73" y="101"/>
                  </a:lnTo>
                  <a:lnTo>
                    <a:pt x="71" y="103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53" y="103"/>
                  </a:lnTo>
                  <a:lnTo>
                    <a:pt x="48" y="105"/>
                  </a:lnTo>
                  <a:lnTo>
                    <a:pt x="46" y="103"/>
                  </a:lnTo>
                  <a:lnTo>
                    <a:pt x="48" y="97"/>
                  </a:lnTo>
                  <a:lnTo>
                    <a:pt x="48" y="92"/>
                  </a:lnTo>
                  <a:lnTo>
                    <a:pt x="42" y="96"/>
                  </a:lnTo>
                  <a:lnTo>
                    <a:pt x="42" y="101"/>
                  </a:lnTo>
                  <a:lnTo>
                    <a:pt x="42" y="109"/>
                  </a:lnTo>
                  <a:lnTo>
                    <a:pt x="40" y="107"/>
                  </a:lnTo>
                  <a:lnTo>
                    <a:pt x="36" y="109"/>
                  </a:lnTo>
                  <a:lnTo>
                    <a:pt x="32" y="113"/>
                  </a:lnTo>
                  <a:lnTo>
                    <a:pt x="27" y="118"/>
                  </a:lnTo>
                  <a:lnTo>
                    <a:pt x="25" y="120"/>
                  </a:lnTo>
                  <a:lnTo>
                    <a:pt x="17" y="120"/>
                  </a:lnTo>
                  <a:lnTo>
                    <a:pt x="19" y="124"/>
                  </a:lnTo>
                  <a:lnTo>
                    <a:pt x="11" y="124"/>
                  </a:lnTo>
                  <a:lnTo>
                    <a:pt x="11" y="128"/>
                  </a:lnTo>
                  <a:lnTo>
                    <a:pt x="17" y="128"/>
                  </a:lnTo>
                  <a:lnTo>
                    <a:pt x="17" y="130"/>
                  </a:lnTo>
                  <a:lnTo>
                    <a:pt x="21" y="136"/>
                  </a:lnTo>
                  <a:lnTo>
                    <a:pt x="17" y="141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0" y="155"/>
                  </a:lnTo>
                  <a:lnTo>
                    <a:pt x="2" y="161"/>
                  </a:lnTo>
                  <a:lnTo>
                    <a:pt x="5" y="161"/>
                  </a:lnTo>
                  <a:lnTo>
                    <a:pt x="17" y="163"/>
                  </a:lnTo>
                  <a:lnTo>
                    <a:pt x="23" y="157"/>
                  </a:lnTo>
                  <a:lnTo>
                    <a:pt x="21" y="155"/>
                  </a:lnTo>
                  <a:lnTo>
                    <a:pt x="25" y="151"/>
                  </a:lnTo>
                  <a:lnTo>
                    <a:pt x="29" y="147"/>
                  </a:lnTo>
                  <a:lnTo>
                    <a:pt x="29" y="141"/>
                  </a:lnTo>
                  <a:lnTo>
                    <a:pt x="32" y="141"/>
                  </a:lnTo>
                  <a:lnTo>
                    <a:pt x="38" y="141"/>
                  </a:lnTo>
                  <a:lnTo>
                    <a:pt x="40" y="140"/>
                  </a:lnTo>
                  <a:lnTo>
                    <a:pt x="44" y="138"/>
                  </a:lnTo>
                  <a:lnTo>
                    <a:pt x="46" y="140"/>
                  </a:lnTo>
                  <a:lnTo>
                    <a:pt x="50" y="145"/>
                  </a:lnTo>
                  <a:lnTo>
                    <a:pt x="61" y="151"/>
                  </a:lnTo>
                  <a:lnTo>
                    <a:pt x="61" y="159"/>
                  </a:lnTo>
                  <a:lnTo>
                    <a:pt x="63" y="155"/>
                  </a:lnTo>
                  <a:lnTo>
                    <a:pt x="63" y="151"/>
                  </a:lnTo>
                  <a:lnTo>
                    <a:pt x="65" y="151"/>
                  </a:lnTo>
                  <a:lnTo>
                    <a:pt x="57" y="145"/>
                  </a:lnTo>
                  <a:lnTo>
                    <a:pt x="53" y="140"/>
                  </a:lnTo>
                  <a:lnTo>
                    <a:pt x="52" y="136"/>
                  </a:lnTo>
                  <a:lnTo>
                    <a:pt x="57" y="136"/>
                  </a:lnTo>
                  <a:lnTo>
                    <a:pt x="61" y="141"/>
                  </a:lnTo>
                  <a:lnTo>
                    <a:pt x="71" y="147"/>
                  </a:lnTo>
                  <a:lnTo>
                    <a:pt x="71" y="151"/>
                  </a:lnTo>
                  <a:lnTo>
                    <a:pt x="73" y="153"/>
                  </a:lnTo>
                  <a:lnTo>
                    <a:pt x="73" y="157"/>
                  </a:lnTo>
                  <a:lnTo>
                    <a:pt x="78" y="157"/>
                  </a:lnTo>
                  <a:lnTo>
                    <a:pt x="73" y="159"/>
                  </a:lnTo>
                  <a:lnTo>
                    <a:pt x="75" y="163"/>
                  </a:lnTo>
                  <a:lnTo>
                    <a:pt x="78" y="164"/>
                  </a:lnTo>
                  <a:lnTo>
                    <a:pt x="80" y="157"/>
                  </a:lnTo>
                  <a:lnTo>
                    <a:pt x="78" y="155"/>
                  </a:lnTo>
                  <a:lnTo>
                    <a:pt x="80" y="155"/>
                  </a:lnTo>
                  <a:lnTo>
                    <a:pt x="78" y="151"/>
                  </a:lnTo>
                  <a:lnTo>
                    <a:pt x="88" y="149"/>
                  </a:lnTo>
                  <a:lnTo>
                    <a:pt x="88" y="145"/>
                  </a:lnTo>
                  <a:lnTo>
                    <a:pt x="92" y="140"/>
                  </a:lnTo>
                  <a:lnTo>
                    <a:pt x="94" y="136"/>
                  </a:lnTo>
                  <a:lnTo>
                    <a:pt x="96" y="132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03" y="136"/>
                  </a:lnTo>
                  <a:lnTo>
                    <a:pt x="105" y="138"/>
                  </a:lnTo>
                  <a:lnTo>
                    <a:pt x="111" y="136"/>
                  </a:lnTo>
                  <a:lnTo>
                    <a:pt x="109" y="136"/>
                  </a:lnTo>
                  <a:lnTo>
                    <a:pt x="107" y="134"/>
                  </a:lnTo>
                  <a:lnTo>
                    <a:pt x="109" y="132"/>
                  </a:lnTo>
                  <a:lnTo>
                    <a:pt x="117" y="128"/>
                  </a:lnTo>
                  <a:lnTo>
                    <a:pt x="115" y="132"/>
                  </a:lnTo>
                  <a:lnTo>
                    <a:pt x="111" y="136"/>
                  </a:lnTo>
                  <a:lnTo>
                    <a:pt x="124" y="145"/>
                  </a:lnTo>
                  <a:lnTo>
                    <a:pt x="124" y="147"/>
                  </a:lnTo>
                  <a:lnTo>
                    <a:pt x="117" y="149"/>
                  </a:lnTo>
                  <a:lnTo>
                    <a:pt x="109" y="145"/>
                  </a:lnTo>
                  <a:lnTo>
                    <a:pt x="98" y="149"/>
                  </a:lnTo>
                  <a:lnTo>
                    <a:pt x="92" y="147"/>
                  </a:lnTo>
                  <a:lnTo>
                    <a:pt x="96" y="151"/>
                  </a:lnTo>
                  <a:lnTo>
                    <a:pt x="86" y="153"/>
                  </a:lnTo>
                  <a:lnTo>
                    <a:pt x="88" y="157"/>
                  </a:lnTo>
                  <a:lnTo>
                    <a:pt x="88" y="163"/>
                  </a:lnTo>
                  <a:lnTo>
                    <a:pt x="96" y="164"/>
                  </a:lnTo>
                  <a:lnTo>
                    <a:pt x="98" y="163"/>
                  </a:lnTo>
                  <a:lnTo>
                    <a:pt x="103" y="164"/>
                  </a:lnTo>
                  <a:lnTo>
                    <a:pt x="111" y="163"/>
                  </a:lnTo>
                  <a:lnTo>
                    <a:pt x="111" y="168"/>
                  </a:lnTo>
                  <a:lnTo>
                    <a:pt x="105" y="178"/>
                  </a:lnTo>
                  <a:lnTo>
                    <a:pt x="98" y="178"/>
                  </a:lnTo>
                  <a:lnTo>
                    <a:pt x="100" y="18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08" name="Freeform 172"/>
            <p:cNvSpPr>
              <a:spLocks/>
            </p:cNvSpPr>
            <p:nvPr/>
          </p:nvSpPr>
          <p:spPr bwMode="auto">
            <a:xfrm>
              <a:off x="4787" y="3785"/>
              <a:ext cx="74" cy="5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6" y="25"/>
                </a:cxn>
                <a:cxn ang="0">
                  <a:pos x="16" y="21"/>
                </a:cxn>
                <a:cxn ang="0">
                  <a:pos x="21" y="14"/>
                </a:cxn>
                <a:cxn ang="0">
                  <a:pos x="27" y="8"/>
                </a:cxn>
                <a:cxn ang="0">
                  <a:pos x="29" y="8"/>
                </a:cxn>
                <a:cxn ang="0">
                  <a:pos x="46" y="6"/>
                </a:cxn>
                <a:cxn ang="0">
                  <a:pos x="52" y="4"/>
                </a:cxn>
                <a:cxn ang="0">
                  <a:pos x="77" y="6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108" y="0"/>
                </a:cxn>
                <a:cxn ang="0">
                  <a:pos x="125" y="4"/>
                </a:cxn>
                <a:cxn ang="0">
                  <a:pos x="96" y="8"/>
                </a:cxn>
                <a:cxn ang="0">
                  <a:pos x="110" y="12"/>
                </a:cxn>
                <a:cxn ang="0">
                  <a:pos x="121" y="12"/>
                </a:cxn>
                <a:cxn ang="0">
                  <a:pos x="129" y="12"/>
                </a:cxn>
                <a:cxn ang="0">
                  <a:pos x="140" y="8"/>
                </a:cxn>
                <a:cxn ang="0">
                  <a:pos x="142" y="14"/>
                </a:cxn>
                <a:cxn ang="0">
                  <a:pos x="138" y="17"/>
                </a:cxn>
                <a:cxn ang="0">
                  <a:pos x="133" y="25"/>
                </a:cxn>
                <a:cxn ang="0">
                  <a:pos x="129" y="31"/>
                </a:cxn>
                <a:cxn ang="0">
                  <a:pos x="135" y="35"/>
                </a:cxn>
                <a:cxn ang="0">
                  <a:pos x="129" y="42"/>
                </a:cxn>
                <a:cxn ang="0">
                  <a:pos x="125" y="44"/>
                </a:cxn>
                <a:cxn ang="0">
                  <a:pos x="133" y="50"/>
                </a:cxn>
                <a:cxn ang="0">
                  <a:pos x="129" y="54"/>
                </a:cxn>
                <a:cxn ang="0">
                  <a:pos x="119" y="54"/>
                </a:cxn>
                <a:cxn ang="0">
                  <a:pos x="115" y="63"/>
                </a:cxn>
                <a:cxn ang="0">
                  <a:pos x="127" y="63"/>
                </a:cxn>
                <a:cxn ang="0">
                  <a:pos x="117" y="65"/>
                </a:cxn>
                <a:cxn ang="0">
                  <a:pos x="110" y="67"/>
                </a:cxn>
                <a:cxn ang="0">
                  <a:pos x="110" y="71"/>
                </a:cxn>
                <a:cxn ang="0">
                  <a:pos x="113" y="77"/>
                </a:cxn>
                <a:cxn ang="0">
                  <a:pos x="96" y="82"/>
                </a:cxn>
                <a:cxn ang="0">
                  <a:pos x="85" y="88"/>
                </a:cxn>
                <a:cxn ang="0">
                  <a:pos x="79" y="92"/>
                </a:cxn>
                <a:cxn ang="0">
                  <a:pos x="79" y="100"/>
                </a:cxn>
                <a:cxn ang="0">
                  <a:pos x="75" y="105"/>
                </a:cxn>
                <a:cxn ang="0">
                  <a:pos x="67" y="113"/>
                </a:cxn>
                <a:cxn ang="0">
                  <a:pos x="56" y="105"/>
                </a:cxn>
                <a:cxn ang="0">
                  <a:pos x="48" y="90"/>
                </a:cxn>
                <a:cxn ang="0">
                  <a:pos x="48" y="79"/>
                </a:cxn>
                <a:cxn ang="0">
                  <a:pos x="54" y="71"/>
                </a:cxn>
                <a:cxn ang="0">
                  <a:pos x="44" y="69"/>
                </a:cxn>
                <a:cxn ang="0">
                  <a:pos x="48" y="63"/>
                </a:cxn>
                <a:cxn ang="0">
                  <a:pos x="44" y="63"/>
                </a:cxn>
                <a:cxn ang="0">
                  <a:pos x="42" y="63"/>
                </a:cxn>
                <a:cxn ang="0">
                  <a:pos x="41" y="50"/>
                </a:cxn>
                <a:cxn ang="0">
                  <a:pos x="29" y="42"/>
                </a:cxn>
                <a:cxn ang="0">
                  <a:pos x="8" y="40"/>
                </a:cxn>
                <a:cxn ang="0">
                  <a:pos x="2" y="35"/>
                </a:cxn>
                <a:cxn ang="0">
                  <a:pos x="10" y="35"/>
                </a:cxn>
              </a:cxnLst>
              <a:rect l="0" t="0" r="r" b="b"/>
              <a:pathLst>
                <a:path w="148" h="113">
                  <a:moveTo>
                    <a:pt x="0" y="31"/>
                  </a:moveTo>
                  <a:lnTo>
                    <a:pt x="0" y="27"/>
                  </a:lnTo>
                  <a:lnTo>
                    <a:pt x="10" y="25"/>
                  </a:lnTo>
                  <a:lnTo>
                    <a:pt x="16" y="25"/>
                  </a:lnTo>
                  <a:lnTo>
                    <a:pt x="21" y="17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21" y="14"/>
                  </a:lnTo>
                  <a:lnTo>
                    <a:pt x="27" y="14"/>
                  </a:lnTo>
                  <a:lnTo>
                    <a:pt x="27" y="8"/>
                  </a:lnTo>
                  <a:lnTo>
                    <a:pt x="37" y="12"/>
                  </a:lnTo>
                  <a:lnTo>
                    <a:pt x="29" y="8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54" y="8"/>
                  </a:lnTo>
                  <a:lnTo>
                    <a:pt x="52" y="4"/>
                  </a:lnTo>
                  <a:lnTo>
                    <a:pt x="67" y="8"/>
                  </a:lnTo>
                  <a:lnTo>
                    <a:pt x="77" y="6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81" y="4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108" y="0"/>
                  </a:lnTo>
                  <a:lnTo>
                    <a:pt x="117" y="2"/>
                  </a:lnTo>
                  <a:lnTo>
                    <a:pt x="125" y="4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115" y="8"/>
                  </a:lnTo>
                  <a:lnTo>
                    <a:pt x="110" y="12"/>
                  </a:lnTo>
                  <a:lnTo>
                    <a:pt x="121" y="6"/>
                  </a:lnTo>
                  <a:lnTo>
                    <a:pt x="121" y="12"/>
                  </a:lnTo>
                  <a:lnTo>
                    <a:pt x="117" y="17"/>
                  </a:lnTo>
                  <a:lnTo>
                    <a:pt x="129" y="12"/>
                  </a:lnTo>
                  <a:lnTo>
                    <a:pt x="135" y="8"/>
                  </a:lnTo>
                  <a:lnTo>
                    <a:pt x="140" y="8"/>
                  </a:lnTo>
                  <a:lnTo>
                    <a:pt x="148" y="12"/>
                  </a:lnTo>
                  <a:lnTo>
                    <a:pt x="142" y="14"/>
                  </a:lnTo>
                  <a:lnTo>
                    <a:pt x="127" y="17"/>
                  </a:lnTo>
                  <a:lnTo>
                    <a:pt x="138" y="17"/>
                  </a:lnTo>
                  <a:lnTo>
                    <a:pt x="127" y="19"/>
                  </a:lnTo>
                  <a:lnTo>
                    <a:pt x="133" y="25"/>
                  </a:lnTo>
                  <a:lnTo>
                    <a:pt x="127" y="27"/>
                  </a:lnTo>
                  <a:lnTo>
                    <a:pt x="129" y="31"/>
                  </a:lnTo>
                  <a:lnTo>
                    <a:pt x="127" y="35"/>
                  </a:lnTo>
                  <a:lnTo>
                    <a:pt x="135" y="35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9" y="46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33" y="50"/>
                  </a:lnTo>
                  <a:lnTo>
                    <a:pt x="121" y="52"/>
                  </a:lnTo>
                  <a:lnTo>
                    <a:pt x="129" y="54"/>
                  </a:lnTo>
                  <a:lnTo>
                    <a:pt x="121" y="56"/>
                  </a:lnTo>
                  <a:lnTo>
                    <a:pt x="119" y="54"/>
                  </a:lnTo>
                  <a:lnTo>
                    <a:pt x="112" y="56"/>
                  </a:lnTo>
                  <a:lnTo>
                    <a:pt x="115" y="63"/>
                  </a:lnTo>
                  <a:lnTo>
                    <a:pt x="117" y="61"/>
                  </a:lnTo>
                  <a:lnTo>
                    <a:pt x="127" y="63"/>
                  </a:lnTo>
                  <a:lnTo>
                    <a:pt x="127" y="71"/>
                  </a:lnTo>
                  <a:lnTo>
                    <a:pt x="117" y="65"/>
                  </a:lnTo>
                  <a:lnTo>
                    <a:pt x="110" y="63"/>
                  </a:lnTo>
                  <a:lnTo>
                    <a:pt x="110" y="67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25" y="71"/>
                  </a:lnTo>
                  <a:lnTo>
                    <a:pt x="113" y="77"/>
                  </a:lnTo>
                  <a:lnTo>
                    <a:pt x="104" y="81"/>
                  </a:lnTo>
                  <a:lnTo>
                    <a:pt x="96" y="82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85" y="92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9" y="100"/>
                  </a:lnTo>
                  <a:lnTo>
                    <a:pt x="73" y="104"/>
                  </a:lnTo>
                  <a:lnTo>
                    <a:pt x="75" y="105"/>
                  </a:lnTo>
                  <a:lnTo>
                    <a:pt x="73" y="113"/>
                  </a:lnTo>
                  <a:lnTo>
                    <a:pt x="67" y="113"/>
                  </a:lnTo>
                  <a:lnTo>
                    <a:pt x="62" y="109"/>
                  </a:lnTo>
                  <a:lnTo>
                    <a:pt x="56" y="105"/>
                  </a:lnTo>
                  <a:lnTo>
                    <a:pt x="50" y="96"/>
                  </a:lnTo>
                  <a:lnTo>
                    <a:pt x="48" y="90"/>
                  </a:lnTo>
                  <a:lnTo>
                    <a:pt x="46" y="84"/>
                  </a:lnTo>
                  <a:lnTo>
                    <a:pt x="48" y="79"/>
                  </a:lnTo>
                  <a:lnTo>
                    <a:pt x="54" y="77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4" y="69"/>
                  </a:lnTo>
                  <a:lnTo>
                    <a:pt x="54" y="69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4" y="59"/>
                  </a:lnTo>
                  <a:lnTo>
                    <a:pt x="41" y="50"/>
                  </a:lnTo>
                  <a:lnTo>
                    <a:pt x="35" y="44"/>
                  </a:lnTo>
                  <a:lnTo>
                    <a:pt x="29" y="42"/>
                  </a:lnTo>
                  <a:lnTo>
                    <a:pt x="17" y="42"/>
                  </a:lnTo>
                  <a:lnTo>
                    <a:pt x="8" y="40"/>
                  </a:lnTo>
                  <a:lnTo>
                    <a:pt x="12" y="37"/>
                  </a:lnTo>
                  <a:lnTo>
                    <a:pt x="2" y="35"/>
                  </a:lnTo>
                  <a:lnTo>
                    <a:pt x="17" y="33"/>
                  </a:lnTo>
                  <a:lnTo>
                    <a:pt x="10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09" name="Freeform 173"/>
            <p:cNvSpPr>
              <a:spLocks/>
            </p:cNvSpPr>
            <p:nvPr/>
          </p:nvSpPr>
          <p:spPr bwMode="auto">
            <a:xfrm>
              <a:off x="4759" y="3811"/>
              <a:ext cx="6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9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11" h="9">
                  <a:moveTo>
                    <a:pt x="0" y="7"/>
                  </a:moveTo>
                  <a:lnTo>
                    <a:pt x="5" y="9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10" name="Freeform 174"/>
            <p:cNvSpPr>
              <a:spLocks/>
            </p:cNvSpPr>
            <p:nvPr/>
          </p:nvSpPr>
          <p:spPr bwMode="auto">
            <a:xfrm>
              <a:off x="4751" y="3804"/>
              <a:ext cx="6" cy="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4" y="8"/>
                </a:cxn>
                <a:cxn ang="0">
                  <a:pos x="0" y="6"/>
                </a:cxn>
              </a:cxnLst>
              <a:rect l="0" t="0" r="r" b="b"/>
              <a:pathLst>
                <a:path w="14" h="8">
                  <a:moveTo>
                    <a:pt x="0" y="6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4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11" name="Freeform 175"/>
            <p:cNvSpPr>
              <a:spLocks/>
            </p:cNvSpPr>
            <p:nvPr/>
          </p:nvSpPr>
          <p:spPr bwMode="auto">
            <a:xfrm>
              <a:off x="4751" y="3811"/>
              <a:ext cx="6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14" y="7"/>
                </a:cxn>
                <a:cxn ang="0">
                  <a:pos x="14" y="11"/>
                </a:cxn>
                <a:cxn ang="0">
                  <a:pos x="8" y="13"/>
                </a:cxn>
                <a:cxn ang="0">
                  <a:pos x="0" y="7"/>
                </a:cxn>
              </a:cxnLst>
              <a:rect l="0" t="0" r="r" b="b"/>
              <a:pathLst>
                <a:path w="14" h="13">
                  <a:moveTo>
                    <a:pt x="0" y="7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8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12" name="Freeform 176"/>
            <p:cNvSpPr>
              <a:spLocks/>
            </p:cNvSpPr>
            <p:nvPr/>
          </p:nvSpPr>
          <p:spPr bwMode="auto">
            <a:xfrm>
              <a:off x="4732" y="3803"/>
              <a:ext cx="15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1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9" y="7"/>
                </a:cxn>
                <a:cxn ang="0">
                  <a:pos x="17" y="3"/>
                </a:cxn>
                <a:cxn ang="0">
                  <a:pos x="21" y="0"/>
                </a:cxn>
                <a:cxn ang="0">
                  <a:pos x="21" y="3"/>
                </a:cxn>
                <a:cxn ang="0">
                  <a:pos x="27" y="5"/>
                </a:cxn>
                <a:cxn ang="0">
                  <a:pos x="29" y="7"/>
                </a:cxn>
                <a:cxn ang="0">
                  <a:pos x="27" y="9"/>
                </a:cxn>
                <a:cxn ang="0">
                  <a:pos x="21" y="9"/>
                </a:cxn>
                <a:cxn ang="0">
                  <a:pos x="13" y="13"/>
                </a:cxn>
                <a:cxn ang="0">
                  <a:pos x="0" y="7"/>
                </a:cxn>
              </a:cxnLst>
              <a:rect l="0" t="0" r="r" b="b"/>
              <a:pathLst>
                <a:path w="29" h="13">
                  <a:moveTo>
                    <a:pt x="0" y="7"/>
                  </a:moveTo>
                  <a:lnTo>
                    <a:pt x="6" y="1"/>
                  </a:lnTo>
                  <a:lnTo>
                    <a:pt x="13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1" y="9"/>
                  </a:lnTo>
                  <a:lnTo>
                    <a:pt x="13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13" name="Freeform 177"/>
            <p:cNvSpPr>
              <a:spLocks/>
            </p:cNvSpPr>
            <p:nvPr/>
          </p:nvSpPr>
          <p:spPr bwMode="auto">
            <a:xfrm>
              <a:off x="4726" y="3801"/>
              <a:ext cx="8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9"/>
                </a:cxn>
                <a:cxn ang="0">
                  <a:pos x="12" y="4"/>
                </a:cxn>
                <a:cxn ang="0">
                  <a:pos x="14" y="7"/>
                </a:cxn>
                <a:cxn ang="0">
                  <a:pos x="16" y="4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0" y="7"/>
                </a:cxn>
              </a:cxnLst>
              <a:rect l="0" t="0" r="r" b="b"/>
              <a:pathLst>
                <a:path w="18" h="9">
                  <a:moveTo>
                    <a:pt x="0" y="7"/>
                  </a:moveTo>
                  <a:lnTo>
                    <a:pt x="4" y="9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14" name="Freeform 178"/>
            <p:cNvSpPr>
              <a:spLocks/>
            </p:cNvSpPr>
            <p:nvPr/>
          </p:nvSpPr>
          <p:spPr bwMode="auto">
            <a:xfrm>
              <a:off x="4747" y="3798"/>
              <a:ext cx="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5" y="6"/>
                </a:cxn>
                <a:cxn ang="0">
                  <a:pos x="15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5" y="6"/>
                  </a:lnTo>
                  <a:lnTo>
                    <a:pt x="1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15" name="Freeform 179"/>
            <p:cNvSpPr>
              <a:spLocks/>
            </p:cNvSpPr>
            <p:nvPr/>
          </p:nvSpPr>
          <p:spPr bwMode="auto">
            <a:xfrm>
              <a:off x="4757" y="3802"/>
              <a:ext cx="21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9" y="7"/>
                </a:cxn>
                <a:cxn ang="0">
                  <a:pos x="27" y="9"/>
                </a:cxn>
                <a:cxn ang="0">
                  <a:pos x="34" y="7"/>
                </a:cxn>
                <a:cxn ang="0">
                  <a:pos x="40" y="9"/>
                </a:cxn>
                <a:cxn ang="0">
                  <a:pos x="38" y="15"/>
                </a:cxn>
                <a:cxn ang="0">
                  <a:pos x="11" y="15"/>
                </a:cxn>
                <a:cxn ang="0">
                  <a:pos x="4" y="5"/>
                </a:cxn>
                <a:cxn ang="0">
                  <a:pos x="0" y="2"/>
                </a:cxn>
              </a:cxnLst>
              <a:rect l="0" t="0" r="r" b="b"/>
              <a:pathLst>
                <a:path w="40" h="15">
                  <a:moveTo>
                    <a:pt x="0" y="2"/>
                  </a:moveTo>
                  <a:lnTo>
                    <a:pt x="2" y="0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4" y="7"/>
                  </a:lnTo>
                  <a:lnTo>
                    <a:pt x="40" y="9"/>
                  </a:lnTo>
                  <a:lnTo>
                    <a:pt x="38" y="15"/>
                  </a:lnTo>
                  <a:lnTo>
                    <a:pt x="11" y="15"/>
                  </a:lnTo>
                  <a:lnTo>
                    <a:pt x="4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16" name="Freeform 180"/>
            <p:cNvSpPr>
              <a:spLocks/>
            </p:cNvSpPr>
            <p:nvPr/>
          </p:nvSpPr>
          <p:spPr bwMode="auto">
            <a:xfrm>
              <a:off x="4763" y="3785"/>
              <a:ext cx="38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14"/>
                </a:cxn>
                <a:cxn ang="0">
                  <a:pos x="12" y="17"/>
                </a:cxn>
                <a:cxn ang="0">
                  <a:pos x="35" y="12"/>
                </a:cxn>
                <a:cxn ang="0">
                  <a:pos x="21" y="17"/>
                </a:cxn>
                <a:cxn ang="0">
                  <a:pos x="14" y="17"/>
                </a:cxn>
                <a:cxn ang="0">
                  <a:pos x="14" y="21"/>
                </a:cxn>
                <a:cxn ang="0">
                  <a:pos x="21" y="25"/>
                </a:cxn>
                <a:cxn ang="0">
                  <a:pos x="27" y="25"/>
                </a:cxn>
                <a:cxn ang="0">
                  <a:pos x="21" y="27"/>
                </a:cxn>
                <a:cxn ang="0">
                  <a:pos x="17" y="27"/>
                </a:cxn>
                <a:cxn ang="0">
                  <a:pos x="14" y="27"/>
                </a:cxn>
                <a:cxn ang="0">
                  <a:pos x="12" y="31"/>
                </a:cxn>
                <a:cxn ang="0">
                  <a:pos x="16" y="31"/>
                </a:cxn>
                <a:cxn ang="0">
                  <a:pos x="8" y="31"/>
                </a:cxn>
                <a:cxn ang="0">
                  <a:pos x="14" y="35"/>
                </a:cxn>
                <a:cxn ang="0">
                  <a:pos x="8" y="37"/>
                </a:cxn>
                <a:cxn ang="0">
                  <a:pos x="8" y="40"/>
                </a:cxn>
                <a:cxn ang="0">
                  <a:pos x="14" y="38"/>
                </a:cxn>
                <a:cxn ang="0">
                  <a:pos x="16" y="40"/>
                </a:cxn>
                <a:cxn ang="0">
                  <a:pos x="17" y="38"/>
                </a:cxn>
                <a:cxn ang="0">
                  <a:pos x="27" y="42"/>
                </a:cxn>
                <a:cxn ang="0">
                  <a:pos x="33" y="38"/>
                </a:cxn>
                <a:cxn ang="0">
                  <a:pos x="35" y="33"/>
                </a:cxn>
                <a:cxn ang="0">
                  <a:pos x="35" y="31"/>
                </a:cxn>
                <a:cxn ang="0">
                  <a:pos x="41" y="31"/>
                </a:cxn>
                <a:cxn ang="0">
                  <a:pos x="44" y="27"/>
                </a:cxn>
                <a:cxn ang="0">
                  <a:pos x="35" y="27"/>
                </a:cxn>
                <a:cxn ang="0">
                  <a:pos x="44" y="23"/>
                </a:cxn>
                <a:cxn ang="0">
                  <a:pos x="44" y="21"/>
                </a:cxn>
                <a:cxn ang="0">
                  <a:pos x="50" y="21"/>
                </a:cxn>
                <a:cxn ang="0">
                  <a:pos x="54" y="17"/>
                </a:cxn>
                <a:cxn ang="0">
                  <a:pos x="67" y="12"/>
                </a:cxn>
                <a:cxn ang="0">
                  <a:pos x="54" y="14"/>
                </a:cxn>
                <a:cxn ang="0">
                  <a:pos x="64" y="12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5" y="6"/>
                </a:cxn>
                <a:cxn ang="0">
                  <a:pos x="69" y="2"/>
                </a:cxn>
                <a:cxn ang="0">
                  <a:pos x="58" y="4"/>
                </a:cxn>
                <a:cxn ang="0">
                  <a:pos x="64" y="0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2" y="6"/>
                </a:cxn>
                <a:cxn ang="0">
                  <a:pos x="8" y="6"/>
                </a:cxn>
                <a:cxn ang="0">
                  <a:pos x="0" y="8"/>
                </a:cxn>
              </a:cxnLst>
              <a:rect l="0" t="0" r="r" b="b"/>
              <a:pathLst>
                <a:path w="75" h="42">
                  <a:moveTo>
                    <a:pt x="0" y="8"/>
                  </a:moveTo>
                  <a:lnTo>
                    <a:pt x="8" y="8"/>
                  </a:lnTo>
                  <a:lnTo>
                    <a:pt x="8" y="14"/>
                  </a:lnTo>
                  <a:lnTo>
                    <a:pt x="12" y="17"/>
                  </a:lnTo>
                  <a:lnTo>
                    <a:pt x="35" y="12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27" y="25"/>
                  </a:lnTo>
                  <a:lnTo>
                    <a:pt x="21" y="27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14" y="35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14" y="38"/>
                  </a:lnTo>
                  <a:lnTo>
                    <a:pt x="16" y="40"/>
                  </a:lnTo>
                  <a:lnTo>
                    <a:pt x="17" y="38"/>
                  </a:lnTo>
                  <a:lnTo>
                    <a:pt x="27" y="42"/>
                  </a:lnTo>
                  <a:lnTo>
                    <a:pt x="33" y="38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41" y="31"/>
                  </a:lnTo>
                  <a:lnTo>
                    <a:pt x="44" y="27"/>
                  </a:lnTo>
                  <a:lnTo>
                    <a:pt x="35" y="27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50" y="21"/>
                  </a:lnTo>
                  <a:lnTo>
                    <a:pt x="54" y="17"/>
                  </a:lnTo>
                  <a:lnTo>
                    <a:pt x="67" y="12"/>
                  </a:lnTo>
                  <a:lnTo>
                    <a:pt x="54" y="14"/>
                  </a:lnTo>
                  <a:lnTo>
                    <a:pt x="64" y="12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5" y="6"/>
                  </a:lnTo>
                  <a:lnTo>
                    <a:pt x="69" y="2"/>
                  </a:lnTo>
                  <a:lnTo>
                    <a:pt x="58" y="4"/>
                  </a:lnTo>
                  <a:lnTo>
                    <a:pt x="64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8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17" name="Freeform 181"/>
            <p:cNvSpPr>
              <a:spLocks/>
            </p:cNvSpPr>
            <p:nvPr/>
          </p:nvSpPr>
          <p:spPr bwMode="auto">
            <a:xfrm>
              <a:off x="4758" y="3792"/>
              <a:ext cx="1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3" y="3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5" y="7"/>
                </a:cxn>
                <a:cxn ang="0">
                  <a:pos x="26" y="11"/>
                </a:cxn>
                <a:cxn ang="0">
                  <a:pos x="17" y="11"/>
                </a:cxn>
                <a:cxn ang="0">
                  <a:pos x="17" y="17"/>
                </a:cxn>
                <a:cxn ang="0">
                  <a:pos x="9" y="17"/>
                </a:cxn>
                <a:cxn ang="0">
                  <a:pos x="5" y="11"/>
                </a:cxn>
                <a:cxn ang="0">
                  <a:pos x="13" y="11"/>
                </a:cxn>
                <a:cxn ang="0">
                  <a:pos x="3" y="11"/>
                </a:cxn>
                <a:cxn ang="0">
                  <a:pos x="0" y="3"/>
                </a:cxn>
              </a:cxnLst>
              <a:rect l="0" t="0" r="r" b="b"/>
              <a:pathLst>
                <a:path w="26" h="17">
                  <a:moveTo>
                    <a:pt x="0" y="3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5" y="11"/>
                  </a:lnTo>
                  <a:lnTo>
                    <a:pt x="13" y="11"/>
                  </a:lnTo>
                  <a:lnTo>
                    <a:pt x="3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18" name="Freeform 182"/>
            <p:cNvSpPr>
              <a:spLocks/>
            </p:cNvSpPr>
            <p:nvPr/>
          </p:nvSpPr>
          <p:spPr bwMode="auto">
            <a:xfrm>
              <a:off x="4765" y="3812"/>
              <a:ext cx="36" cy="2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0" y="7"/>
                </a:cxn>
                <a:cxn ang="0">
                  <a:pos x="13" y="9"/>
                </a:cxn>
                <a:cxn ang="0">
                  <a:pos x="15" y="7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37" y="5"/>
                </a:cxn>
                <a:cxn ang="0">
                  <a:pos x="40" y="9"/>
                </a:cxn>
                <a:cxn ang="0">
                  <a:pos x="42" y="11"/>
                </a:cxn>
                <a:cxn ang="0">
                  <a:pos x="44" y="9"/>
                </a:cxn>
                <a:cxn ang="0">
                  <a:pos x="48" y="13"/>
                </a:cxn>
                <a:cxn ang="0">
                  <a:pos x="48" y="15"/>
                </a:cxn>
                <a:cxn ang="0">
                  <a:pos x="56" y="17"/>
                </a:cxn>
                <a:cxn ang="0">
                  <a:pos x="56" y="17"/>
                </a:cxn>
                <a:cxn ang="0">
                  <a:pos x="54" y="19"/>
                </a:cxn>
                <a:cxn ang="0">
                  <a:pos x="60" y="23"/>
                </a:cxn>
                <a:cxn ang="0">
                  <a:pos x="54" y="25"/>
                </a:cxn>
                <a:cxn ang="0">
                  <a:pos x="60" y="27"/>
                </a:cxn>
                <a:cxn ang="0">
                  <a:pos x="63" y="27"/>
                </a:cxn>
                <a:cxn ang="0">
                  <a:pos x="71" y="32"/>
                </a:cxn>
                <a:cxn ang="0">
                  <a:pos x="67" y="36"/>
                </a:cxn>
                <a:cxn ang="0">
                  <a:pos x="67" y="40"/>
                </a:cxn>
                <a:cxn ang="0">
                  <a:pos x="60" y="32"/>
                </a:cxn>
                <a:cxn ang="0">
                  <a:pos x="56" y="34"/>
                </a:cxn>
                <a:cxn ang="0">
                  <a:pos x="60" y="42"/>
                </a:cxn>
                <a:cxn ang="0">
                  <a:pos x="63" y="42"/>
                </a:cxn>
                <a:cxn ang="0">
                  <a:pos x="63" y="51"/>
                </a:cxn>
                <a:cxn ang="0">
                  <a:pos x="54" y="46"/>
                </a:cxn>
                <a:cxn ang="0">
                  <a:pos x="60" y="51"/>
                </a:cxn>
                <a:cxn ang="0">
                  <a:pos x="46" y="50"/>
                </a:cxn>
                <a:cxn ang="0">
                  <a:pos x="40" y="42"/>
                </a:cxn>
                <a:cxn ang="0">
                  <a:pos x="35" y="42"/>
                </a:cxn>
                <a:cxn ang="0">
                  <a:pos x="33" y="38"/>
                </a:cxn>
                <a:cxn ang="0">
                  <a:pos x="40" y="38"/>
                </a:cxn>
                <a:cxn ang="0">
                  <a:pos x="40" y="36"/>
                </a:cxn>
                <a:cxn ang="0">
                  <a:pos x="44" y="30"/>
                </a:cxn>
                <a:cxn ang="0">
                  <a:pos x="40" y="23"/>
                </a:cxn>
                <a:cxn ang="0">
                  <a:pos x="35" y="23"/>
                </a:cxn>
                <a:cxn ang="0">
                  <a:pos x="35" y="23"/>
                </a:cxn>
                <a:cxn ang="0">
                  <a:pos x="37" y="23"/>
                </a:cxn>
                <a:cxn ang="0">
                  <a:pos x="31" y="17"/>
                </a:cxn>
                <a:cxn ang="0">
                  <a:pos x="27" y="17"/>
                </a:cxn>
                <a:cxn ang="0">
                  <a:pos x="29" y="17"/>
                </a:cxn>
                <a:cxn ang="0">
                  <a:pos x="23" y="17"/>
                </a:cxn>
                <a:cxn ang="0">
                  <a:pos x="4" y="17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0" y="9"/>
                </a:cxn>
              </a:cxnLst>
              <a:rect l="0" t="0" r="r" b="b"/>
              <a:pathLst>
                <a:path w="71" h="51">
                  <a:moveTo>
                    <a:pt x="0" y="9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0" y="7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37" y="5"/>
                  </a:lnTo>
                  <a:lnTo>
                    <a:pt x="40" y="9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4" y="19"/>
                  </a:lnTo>
                  <a:lnTo>
                    <a:pt x="60" y="23"/>
                  </a:lnTo>
                  <a:lnTo>
                    <a:pt x="54" y="25"/>
                  </a:lnTo>
                  <a:lnTo>
                    <a:pt x="60" y="27"/>
                  </a:lnTo>
                  <a:lnTo>
                    <a:pt x="63" y="27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7" y="4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3" y="51"/>
                  </a:lnTo>
                  <a:lnTo>
                    <a:pt x="54" y="46"/>
                  </a:lnTo>
                  <a:lnTo>
                    <a:pt x="60" y="51"/>
                  </a:lnTo>
                  <a:lnTo>
                    <a:pt x="46" y="50"/>
                  </a:lnTo>
                  <a:lnTo>
                    <a:pt x="40" y="42"/>
                  </a:lnTo>
                  <a:lnTo>
                    <a:pt x="35" y="42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4" y="30"/>
                  </a:lnTo>
                  <a:lnTo>
                    <a:pt x="40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3" y="17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9719" name="Line 183"/>
            <p:cNvSpPr>
              <a:spLocks noChangeShapeType="1"/>
            </p:cNvSpPr>
            <p:nvPr/>
          </p:nvSpPr>
          <p:spPr bwMode="auto">
            <a:xfrm>
              <a:off x="5152" y="3832"/>
              <a:ext cx="191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9" name="Rectangle 4"/>
          <p:cNvSpPr txBox="1">
            <a:spLocks noChangeArrowheads="1"/>
          </p:cNvSpPr>
          <p:nvPr/>
        </p:nvSpPr>
        <p:spPr bwMode="auto">
          <a:xfrm>
            <a:off x="1143000" y="2362200"/>
            <a:ext cx="791051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3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Progress</a:t>
            </a:r>
          </a:p>
          <a:p>
            <a:pPr marL="609600" indent="-60960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3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Still Work to Do</a:t>
            </a: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85" name="Rectangle 61"/>
          <p:cNvSpPr>
            <a:spLocks noChangeArrowheads="1"/>
          </p:cNvSpPr>
          <p:nvPr/>
        </p:nvSpPr>
        <p:spPr bwMode="auto">
          <a:xfrm>
            <a:off x="1143000" y="609600"/>
            <a:ext cx="6953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4000" dirty="0">
                <a:solidFill>
                  <a:srgbClr val="FFED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ydian" pitchFamily="34" charset="0"/>
              </a:rPr>
              <a:t>Risk</a:t>
            </a:r>
          </a:p>
        </p:txBody>
      </p:sp>
      <p:sp>
        <p:nvSpPr>
          <p:cNvPr id="359486" name="Rectangle 62"/>
          <p:cNvSpPr>
            <a:spLocks noChangeArrowheads="1"/>
          </p:cNvSpPr>
          <p:nvPr/>
        </p:nvSpPr>
        <p:spPr bwMode="auto">
          <a:xfrm>
            <a:off x="1143000" y="1397000"/>
            <a:ext cx="7696200" cy="4414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Term is all inclusive, many components</a:t>
            </a:r>
          </a:p>
          <a:p>
            <a:pPr lvl="2">
              <a:lnSpc>
                <a:spcPct val="125000"/>
              </a:lnSpc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Biological</a:t>
            </a:r>
          </a:p>
          <a:p>
            <a:pPr lvl="2">
              <a:lnSpc>
                <a:spcPct val="125000"/>
              </a:lnSpc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Radiological</a:t>
            </a:r>
          </a:p>
          <a:p>
            <a:pPr lvl="2">
              <a:lnSpc>
                <a:spcPct val="125000"/>
              </a:lnSpc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Financial</a:t>
            </a:r>
          </a:p>
          <a:p>
            <a:pPr lvl="2">
              <a:lnSpc>
                <a:spcPct val="125000"/>
              </a:lnSpc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Corporate Liability</a:t>
            </a:r>
          </a:p>
          <a:p>
            <a:pPr lvl="2">
              <a:lnSpc>
                <a:spcPct val="125000"/>
              </a:lnSpc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Others</a:t>
            </a:r>
          </a:p>
        </p:txBody>
      </p:sp>
      <p:sp>
        <p:nvSpPr>
          <p:cNvPr id="359490" name="AutoShape 66"/>
          <p:cNvSpPr>
            <a:spLocks noChangeAspect="1" noChangeArrowheads="1" noTextEdit="1"/>
          </p:cNvSpPr>
          <p:nvPr/>
        </p:nvSpPr>
        <p:spPr bwMode="auto">
          <a:xfrm>
            <a:off x="1409700" y="5975350"/>
            <a:ext cx="7105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492" name="Rectangle 68"/>
          <p:cNvSpPr>
            <a:spLocks noChangeArrowheads="1"/>
          </p:cNvSpPr>
          <p:nvPr/>
        </p:nvSpPr>
        <p:spPr bwMode="auto">
          <a:xfrm>
            <a:off x="1900238" y="6075363"/>
            <a:ext cx="16065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tabLst>
                <a:tab pos="739775" algn="l"/>
              </a:tabLst>
              <a:defRPr/>
            </a:pPr>
            <a:r>
              <a:rPr lang="en-US" sz="900" i="1" dirty="0">
                <a:solidFill>
                  <a:srgbClr val="FFFFFF"/>
                </a:solidFill>
                <a:latin typeface="Arial" charset="0"/>
              </a:rPr>
              <a:t>“</a:t>
            </a:r>
            <a:r>
              <a:rPr lang="en-US" sz="900" i="1" dirty="0" err="1">
                <a:solidFill>
                  <a:srgbClr val="FFFFFF"/>
                </a:solidFill>
                <a:latin typeface="Arial" charset="0"/>
              </a:rPr>
              <a:t>Rets-Remp</a:t>
            </a:r>
            <a:r>
              <a:rPr lang="en-US" sz="900" i="1" dirty="0">
                <a:solidFill>
                  <a:srgbClr val="FFFFFF"/>
                </a:solidFill>
                <a:latin typeface="Arial" charset="0"/>
              </a:rPr>
              <a:t> Workshop 2008”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9493" name="Rectangle 69"/>
          <p:cNvSpPr>
            <a:spLocks noChangeArrowheads="1"/>
          </p:cNvSpPr>
          <p:nvPr/>
        </p:nvSpPr>
        <p:spPr bwMode="auto">
          <a:xfrm>
            <a:off x="6842125" y="6200775"/>
            <a:ext cx="533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tabLst>
                <a:tab pos="739775" algn="l"/>
              </a:tabLst>
              <a:defRPr/>
            </a:pPr>
            <a:r>
              <a:rPr lang="en-US" sz="700" dirty="0">
                <a:solidFill>
                  <a:srgbClr val="FFFFFF"/>
                </a:solidFill>
                <a:latin typeface="Arial" charset="0"/>
              </a:rPr>
              <a:t>AMERICAN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9494" name="Rectangle 70"/>
          <p:cNvSpPr>
            <a:spLocks noChangeArrowheads="1"/>
          </p:cNvSpPr>
          <p:nvPr/>
        </p:nvSpPr>
        <p:spPr bwMode="auto">
          <a:xfrm>
            <a:off x="6842125" y="6288088"/>
            <a:ext cx="4873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tabLst>
                <a:tab pos="739775" algn="l"/>
              </a:tabLst>
              <a:defRPr/>
            </a:pPr>
            <a:r>
              <a:rPr lang="en-US" sz="700" dirty="0">
                <a:solidFill>
                  <a:srgbClr val="FFFFFF"/>
                </a:solidFill>
                <a:latin typeface="Arial" charset="0"/>
              </a:rPr>
              <a:t>NUCLEAR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9495" name="Rectangle 71"/>
          <p:cNvSpPr>
            <a:spLocks noChangeArrowheads="1"/>
          </p:cNvSpPr>
          <p:nvPr/>
        </p:nvSpPr>
        <p:spPr bwMode="auto">
          <a:xfrm>
            <a:off x="6842125" y="6383338"/>
            <a:ext cx="5127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tabLst>
                <a:tab pos="739775" algn="l"/>
              </a:tabLst>
              <a:defRPr/>
            </a:pPr>
            <a:r>
              <a:rPr lang="en-US" sz="700" dirty="0">
                <a:solidFill>
                  <a:srgbClr val="FFFFFF"/>
                </a:solidFill>
                <a:latin typeface="Arial" charset="0"/>
              </a:rPr>
              <a:t>INSURERS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9496" name="Freeform 72"/>
          <p:cNvSpPr>
            <a:spLocks/>
          </p:cNvSpPr>
          <p:nvPr/>
        </p:nvSpPr>
        <p:spPr bwMode="auto">
          <a:xfrm>
            <a:off x="6643688" y="6316663"/>
            <a:ext cx="31750" cy="9207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0" y="115"/>
              </a:cxn>
              <a:cxn ang="0">
                <a:pos x="41" y="115"/>
              </a:cxn>
              <a:cxn ang="0">
                <a:pos x="41" y="0"/>
              </a:cxn>
            </a:cxnLst>
            <a:rect l="0" t="0" r="r" b="b"/>
            <a:pathLst>
              <a:path w="41" h="115">
                <a:moveTo>
                  <a:pt x="41" y="0"/>
                </a:moveTo>
                <a:lnTo>
                  <a:pt x="0" y="115"/>
                </a:lnTo>
                <a:lnTo>
                  <a:pt x="41" y="115"/>
                </a:lnTo>
                <a:lnTo>
                  <a:pt x="41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497" name="Freeform 73"/>
          <p:cNvSpPr>
            <a:spLocks/>
          </p:cNvSpPr>
          <p:nvPr/>
        </p:nvSpPr>
        <p:spPr bwMode="auto">
          <a:xfrm>
            <a:off x="6591300" y="6243638"/>
            <a:ext cx="215900" cy="225425"/>
          </a:xfrm>
          <a:custGeom>
            <a:avLst/>
            <a:gdLst/>
            <a:ahLst/>
            <a:cxnLst>
              <a:cxn ang="0">
                <a:pos x="56" y="245"/>
              </a:cxn>
              <a:cxn ang="0">
                <a:pos x="44" y="285"/>
              </a:cxn>
              <a:cxn ang="0">
                <a:pos x="0" y="285"/>
              </a:cxn>
              <a:cxn ang="0">
                <a:pos x="96" y="0"/>
              </a:cxn>
              <a:cxn ang="0">
                <a:pos x="165" y="0"/>
              </a:cxn>
              <a:cxn ang="0">
                <a:pos x="231" y="199"/>
              </a:cxn>
              <a:cxn ang="0">
                <a:pos x="231" y="0"/>
              </a:cxn>
              <a:cxn ang="0">
                <a:pos x="273" y="0"/>
              </a:cxn>
              <a:cxn ang="0">
                <a:pos x="273" y="285"/>
              </a:cxn>
              <a:cxn ang="0">
                <a:pos x="215" y="285"/>
              </a:cxn>
              <a:cxn ang="0">
                <a:pos x="150" y="88"/>
              </a:cxn>
              <a:cxn ang="0">
                <a:pos x="150" y="285"/>
              </a:cxn>
              <a:cxn ang="0">
                <a:pos x="108" y="285"/>
              </a:cxn>
              <a:cxn ang="0">
                <a:pos x="108" y="245"/>
              </a:cxn>
              <a:cxn ang="0">
                <a:pos x="56" y="245"/>
              </a:cxn>
            </a:cxnLst>
            <a:rect l="0" t="0" r="r" b="b"/>
            <a:pathLst>
              <a:path w="273" h="285">
                <a:moveTo>
                  <a:pt x="56" y="245"/>
                </a:moveTo>
                <a:lnTo>
                  <a:pt x="44" y="285"/>
                </a:lnTo>
                <a:lnTo>
                  <a:pt x="0" y="285"/>
                </a:lnTo>
                <a:lnTo>
                  <a:pt x="96" y="0"/>
                </a:lnTo>
                <a:lnTo>
                  <a:pt x="165" y="0"/>
                </a:lnTo>
                <a:lnTo>
                  <a:pt x="231" y="199"/>
                </a:lnTo>
                <a:lnTo>
                  <a:pt x="231" y="0"/>
                </a:lnTo>
                <a:lnTo>
                  <a:pt x="273" y="0"/>
                </a:lnTo>
                <a:lnTo>
                  <a:pt x="273" y="285"/>
                </a:lnTo>
                <a:lnTo>
                  <a:pt x="215" y="285"/>
                </a:lnTo>
                <a:lnTo>
                  <a:pt x="150" y="88"/>
                </a:lnTo>
                <a:lnTo>
                  <a:pt x="150" y="285"/>
                </a:lnTo>
                <a:lnTo>
                  <a:pt x="108" y="285"/>
                </a:lnTo>
                <a:lnTo>
                  <a:pt x="108" y="245"/>
                </a:lnTo>
                <a:lnTo>
                  <a:pt x="56" y="245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498" name="Rectangle 74"/>
          <p:cNvSpPr>
            <a:spLocks noChangeArrowheads="1"/>
          </p:cNvSpPr>
          <p:nvPr/>
        </p:nvSpPr>
        <p:spPr bwMode="auto">
          <a:xfrm>
            <a:off x="6778625" y="6184900"/>
            <a:ext cx="23813" cy="301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499" name="Line 75"/>
          <p:cNvSpPr>
            <a:spLocks noChangeShapeType="1"/>
          </p:cNvSpPr>
          <p:nvPr/>
        </p:nvSpPr>
        <p:spPr bwMode="auto">
          <a:xfrm>
            <a:off x="1438275" y="6140450"/>
            <a:ext cx="412750" cy="1588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00" name="Line 76"/>
          <p:cNvSpPr>
            <a:spLocks noChangeShapeType="1"/>
          </p:cNvSpPr>
          <p:nvPr/>
        </p:nvSpPr>
        <p:spPr bwMode="auto">
          <a:xfrm flipV="1">
            <a:off x="3581400" y="6142038"/>
            <a:ext cx="3763963" cy="1905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01" name="Freeform 77"/>
          <p:cNvSpPr>
            <a:spLocks/>
          </p:cNvSpPr>
          <p:nvPr/>
        </p:nvSpPr>
        <p:spPr bwMode="auto">
          <a:xfrm>
            <a:off x="7415213" y="6059488"/>
            <a:ext cx="255587" cy="304800"/>
          </a:xfrm>
          <a:custGeom>
            <a:avLst/>
            <a:gdLst/>
            <a:ahLst/>
            <a:cxnLst>
              <a:cxn ang="0">
                <a:pos x="13" y="33"/>
              </a:cxn>
              <a:cxn ang="0">
                <a:pos x="10" y="48"/>
              </a:cxn>
              <a:cxn ang="0">
                <a:pos x="13" y="58"/>
              </a:cxn>
              <a:cxn ang="0">
                <a:pos x="17" y="67"/>
              </a:cxn>
              <a:cxn ang="0">
                <a:pos x="23" y="64"/>
              </a:cxn>
              <a:cxn ang="0">
                <a:pos x="38" y="48"/>
              </a:cxn>
              <a:cxn ang="0">
                <a:pos x="52" y="46"/>
              </a:cxn>
              <a:cxn ang="0">
                <a:pos x="75" y="58"/>
              </a:cxn>
              <a:cxn ang="0">
                <a:pos x="98" y="79"/>
              </a:cxn>
              <a:cxn ang="0">
                <a:pos x="105" y="100"/>
              </a:cxn>
              <a:cxn ang="0">
                <a:pos x="127" y="150"/>
              </a:cxn>
              <a:cxn ang="0">
                <a:pos x="129" y="144"/>
              </a:cxn>
              <a:cxn ang="0">
                <a:pos x="152" y="175"/>
              </a:cxn>
              <a:cxn ang="0">
                <a:pos x="188" y="196"/>
              </a:cxn>
              <a:cxn ang="0">
                <a:pos x="211" y="213"/>
              </a:cxn>
              <a:cxn ang="0">
                <a:pos x="213" y="228"/>
              </a:cxn>
              <a:cxn ang="0">
                <a:pos x="238" y="288"/>
              </a:cxn>
              <a:cxn ang="0">
                <a:pos x="232" y="355"/>
              </a:cxn>
              <a:cxn ang="0">
                <a:pos x="230" y="383"/>
              </a:cxn>
              <a:cxn ang="0">
                <a:pos x="244" y="372"/>
              </a:cxn>
              <a:cxn ang="0">
                <a:pos x="257" y="343"/>
              </a:cxn>
              <a:cxn ang="0">
                <a:pos x="278" y="322"/>
              </a:cxn>
              <a:cxn ang="0">
                <a:pos x="315" y="266"/>
              </a:cxn>
              <a:cxn ang="0">
                <a:pos x="294" y="232"/>
              </a:cxn>
              <a:cxn ang="0">
                <a:pos x="269" y="215"/>
              </a:cxn>
              <a:cxn ang="0">
                <a:pos x="234" y="203"/>
              </a:cxn>
              <a:cxn ang="0">
                <a:pos x="211" y="207"/>
              </a:cxn>
              <a:cxn ang="0">
                <a:pos x="194" y="184"/>
              </a:cxn>
              <a:cxn ang="0">
                <a:pos x="169" y="173"/>
              </a:cxn>
              <a:cxn ang="0">
                <a:pos x="192" y="150"/>
              </a:cxn>
              <a:cxn ang="0">
                <a:pos x="211" y="163"/>
              </a:cxn>
              <a:cxn ang="0">
                <a:pos x="225" y="129"/>
              </a:cxn>
              <a:cxn ang="0">
                <a:pos x="248" y="106"/>
              </a:cxn>
              <a:cxn ang="0">
                <a:pos x="249" y="109"/>
              </a:cxn>
              <a:cxn ang="0">
                <a:pos x="253" y="100"/>
              </a:cxn>
              <a:cxn ang="0">
                <a:pos x="242" y="90"/>
              </a:cxn>
              <a:cxn ang="0">
                <a:pos x="269" y="73"/>
              </a:cxn>
              <a:cxn ang="0">
                <a:pos x="259" y="60"/>
              </a:cxn>
              <a:cxn ang="0">
                <a:pos x="248" y="56"/>
              </a:cxn>
              <a:cxn ang="0">
                <a:pos x="238" y="46"/>
              </a:cxn>
              <a:cxn ang="0">
                <a:pos x="221" y="46"/>
              </a:cxn>
              <a:cxn ang="0">
                <a:pos x="213" y="71"/>
              </a:cxn>
              <a:cxn ang="0">
                <a:pos x="207" y="77"/>
              </a:cxn>
              <a:cxn ang="0">
                <a:pos x="182" y="56"/>
              </a:cxn>
              <a:cxn ang="0">
                <a:pos x="182" y="33"/>
              </a:cxn>
              <a:cxn ang="0">
                <a:pos x="188" y="27"/>
              </a:cxn>
              <a:cxn ang="0">
                <a:pos x="211" y="14"/>
              </a:cxn>
              <a:cxn ang="0">
                <a:pos x="192" y="14"/>
              </a:cxn>
              <a:cxn ang="0">
                <a:pos x="182" y="2"/>
              </a:cxn>
              <a:cxn ang="0">
                <a:pos x="177" y="18"/>
              </a:cxn>
              <a:cxn ang="0">
                <a:pos x="157" y="16"/>
              </a:cxn>
              <a:cxn ang="0">
                <a:pos x="140" y="18"/>
              </a:cxn>
              <a:cxn ang="0">
                <a:pos x="105" y="8"/>
              </a:cxn>
              <a:cxn ang="0">
                <a:pos x="81" y="16"/>
              </a:cxn>
              <a:cxn ang="0">
                <a:pos x="23" y="4"/>
              </a:cxn>
              <a:cxn ang="0">
                <a:pos x="10" y="21"/>
              </a:cxn>
              <a:cxn ang="0">
                <a:pos x="0" y="29"/>
              </a:cxn>
            </a:cxnLst>
            <a:rect l="0" t="0" r="r" b="b"/>
            <a:pathLst>
              <a:path w="322" h="385">
                <a:moveTo>
                  <a:pt x="0" y="29"/>
                </a:moveTo>
                <a:lnTo>
                  <a:pt x="4" y="29"/>
                </a:lnTo>
                <a:lnTo>
                  <a:pt x="2" y="31"/>
                </a:lnTo>
                <a:lnTo>
                  <a:pt x="4" y="33"/>
                </a:lnTo>
                <a:lnTo>
                  <a:pt x="11" y="33"/>
                </a:lnTo>
                <a:lnTo>
                  <a:pt x="13" y="33"/>
                </a:lnTo>
                <a:lnTo>
                  <a:pt x="15" y="33"/>
                </a:lnTo>
                <a:lnTo>
                  <a:pt x="15" y="37"/>
                </a:lnTo>
                <a:lnTo>
                  <a:pt x="6" y="42"/>
                </a:lnTo>
                <a:lnTo>
                  <a:pt x="4" y="46"/>
                </a:lnTo>
                <a:lnTo>
                  <a:pt x="6" y="46"/>
                </a:lnTo>
                <a:lnTo>
                  <a:pt x="10" y="48"/>
                </a:lnTo>
                <a:lnTo>
                  <a:pt x="8" y="50"/>
                </a:lnTo>
                <a:lnTo>
                  <a:pt x="10" y="52"/>
                </a:lnTo>
                <a:lnTo>
                  <a:pt x="11" y="52"/>
                </a:lnTo>
                <a:lnTo>
                  <a:pt x="13" y="50"/>
                </a:lnTo>
                <a:lnTo>
                  <a:pt x="13" y="54"/>
                </a:lnTo>
                <a:lnTo>
                  <a:pt x="13" y="58"/>
                </a:lnTo>
                <a:lnTo>
                  <a:pt x="17" y="54"/>
                </a:lnTo>
                <a:lnTo>
                  <a:pt x="21" y="58"/>
                </a:lnTo>
                <a:lnTo>
                  <a:pt x="27" y="54"/>
                </a:lnTo>
                <a:lnTo>
                  <a:pt x="21" y="64"/>
                </a:lnTo>
                <a:lnTo>
                  <a:pt x="17" y="64"/>
                </a:lnTo>
                <a:lnTo>
                  <a:pt x="17" y="67"/>
                </a:lnTo>
                <a:lnTo>
                  <a:pt x="13" y="67"/>
                </a:lnTo>
                <a:lnTo>
                  <a:pt x="10" y="71"/>
                </a:lnTo>
                <a:lnTo>
                  <a:pt x="13" y="69"/>
                </a:lnTo>
                <a:lnTo>
                  <a:pt x="19" y="69"/>
                </a:lnTo>
                <a:lnTo>
                  <a:pt x="21" y="65"/>
                </a:lnTo>
                <a:lnTo>
                  <a:pt x="23" y="64"/>
                </a:lnTo>
                <a:lnTo>
                  <a:pt x="33" y="58"/>
                </a:lnTo>
                <a:lnTo>
                  <a:pt x="33" y="56"/>
                </a:lnTo>
                <a:lnTo>
                  <a:pt x="33" y="54"/>
                </a:lnTo>
                <a:lnTo>
                  <a:pt x="40" y="46"/>
                </a:lnTo>
                <a:lnTo>
                  <a:pt x="42" y="46"/>
                </a:lnTo>
                <a:lnTo>
                  <a:pt x="38" y="48"/>
                </a:lnTo>
                <a:lnTo>
                  <a:pt x="38" y="52"/>
                </a:lnTo>
                <a:lnTo>
                  <a:pt x="40" y="52"/>
                </a:lnTo>
                <a:lnTo>
                  <a:pt x="38" y="54"/>
                </a:lnTo>
                <a:lnTo>
                  <a:pt x="46" y="50"/>
                </a:lnTo>
                <a:lnTo>
                  <a:pt x="48" y="48"/>
                </a:lnTo>
                <a:lnTo>
                  <a:pt x="52" y="46"/>
                </a:lnTo>
                <a:lnTo>
                  <a:pt x="50" y="50"/>
                </a:lnTo>
                <a:lnTo>
                  <a:pt x="56" y="50"/>
                </a:lnTo>
                <a:lnTo>
                  <a:pt x="69" y="50"/>
                </a:lnTo>
                <a:lnTo>
                  <a:pt x="69" y="54"/>
                </a:lnTo>
                <a:lnTo>
                  <a:pt x="73" y="58"/>
                </a:lnTo>
                <a:lnTo>
                  <a:pt x="75" y="58"/>
                </a:lnTo>
                <a:lnTo>
                  <a:pt x="81" y="58"/>
                </a:lnTo>
                <a:lnTo>
                  <a:pt x="84" y="60"/>
                </a:lnTo>
                <a:lnTo>
                  <a:pt x="82" y="64"/>
                </a:lnTo>
                <a:lnTo>
                  <a:pt x="88" y="67"/>
                </a:lnTo>
                <a:lnTo>
                  <a:pt x="90" y="71"/>
                </a:lnTo>
                <a:lnTo>
                  <a:pt x="98" y="79"/>
                </a:lnTo>
                <a:lnTo>
                  <a:pt x="98" y="83"/>
                </a:lnTo>
                <a:lnTo>
                  <a:pt x="105" y="88"/>
                </a:lnTo>
                <a:lnTo>
                  <a:pt x="107" y="88"/>
                </a:lnTo>
                <a:lnTo>
                  <a:pt x="109" y="94"/>
                </a:lnTo>
                <a:lnTo>
                  <a:pt x="105" y="94"/>
                </a:lnTo>
                <a:lnTo>
                  <a:pt x="105" y="100"/>
                </a:lnTo>
                <a:lnTo>
                  <a:pt x="105" y="119"/>
                </a:lnTo>
                <a:lnTo>
                  <a:pt x="109" y="129"/>
                </a:lnTo>
                <a:lnTo>
                  <a:pt x="113" y="136"/>
                </a:lnTo>
                <a:lnTo>
                  <a:pt x="119" y="138"/>
                </a:lnTo>
                <a:lnTo>
                  <a:pt x="123" y="142"/>
                </a:lnTo>
                <a:lnTo>
                  <a:pt x="127" y="150"/>
                </a:lnTo>
                <a:lnTo>
                  <a:pt x="132" y="159"/>
                </a:lnTo>
                <a:lnTo>
                  <a:pt x="136" y="165"/>
                </a:lnTo>
                <a:lnTo>
                  <a:pt x="140" y="169"/>
                </a:lnTo>
                <a:lnTo>
                  <a:pt x="142" y="169"/>
                </a:lnTo>
                <a:lnTo>
                  <a:pt x="130" y="150"/>
                </a:lnTo>
                <a:lnTo>
                  <a:pt x="129" y="144"/>
                </a:lnTo>
                <a:lnTo>
                  <a:pt x="130" y="146"/>
                </a:lnTo>
                <a:lnTo>
                  <a:pt x="136" y="153"/>
                </a:lnTo>
                <a:lnTo>
                  <a:pt x="142" y="161"/>
                </a:lnTo>
                <a:lnTo>
                  <a:pt x="142" y="161"/>
                </a:lnTo>
                <a:lnTo>
                  <a:pt x="152" y="171"/>
                </a:lnTo>
                <a:lnTo>
                  <a:pt x="152" y="175"/>
                </a:lnTo>
                <a:lnTo>
                  <a:pt x="152" y="178"/>
                </a:lnTo>
                <a:lnTo>
                  <a:pt x="153" y="180"/>
                </a:lnTo>
                <a:lnTo>
                  <a:pt x="173" y="188"/>
                </a:lnTo>
                <a:lnTo>
                  <a:pt x="178" y="188"/>
                </a:lnTo>
                <a:lnTo>
                  <a:pt x="182" y="194"/>
                </a:lnTo>
                <a:lnTo>
                  <a:pt x="188" y="196"/>
                </a:lnTo>
                <a:lnTo>
                  <a:pt x="194" y="196"/>
                </a:lnTo>
                <a:lnTo>
                  <a:pt x="200" y="203"/>
                </a:lnTo>
                <a:lnTo>
                  <a:pt x="200" y="205"/>
                </a:lnTo>
                <a:lnTo>
                  <a:pt x="201" y="205"/>
                </a:lnTo>
                <a:lnTo>
                  <a:pt x="205" y="207"/>
                </a:lnTo>
                <a:lnTo>
                  <a:pt x="211" y="213"/>
                </a:lnTo>
                <a:lnTo>
                  <a:pt x="211" y="209"/>
                </a:lnTo>
                <a:lnTo>
                  <a:pt x="215" y="207"/>
                </a:lnTo>
                <a:lnTo>
                  <a:pt x="219" y="207"/>
                </a:lnTo>
                <a:lnTo>
                  <a:pt x="219" y="213"/>
                </a:lnTo>
                <a:lnTo>
                  <a:pt x="221" y="221"/>
                </a:lnTo>
                <a:lnTo>
                  <a:pt x="213" y="228"/>
                </a:lnTo>
                <a:lnTo>
                  <a:pt x="211" y="238"/>
                </a:lnTo>
                <a:lnTo>
                  <a:pt x="211" y="247"/>
                </a:lnTo>
                <a:lnTo>
                  <a:pt x="217" y="253"/>
                </a:lnTo>
                <a:lnTo>
                  <a:pt x="223" y="268"/>
                </a:lnTo>
                <a:lnTo>
                  <a:pt x="236" y="278"/>
                </a:lnTo>
                <a:lnTo>
                  <a:pt x="238" y="288"/>
                </a:lnTo>
                <a:lnTo>
                  <a:pt x="234" y="307"/>
                </a:lnTo>
                <a:lnTo>
                  <a:pt x="234" y="318"/>
                </a:lnTo>
                <a:lnTo>
                  <a:pt x="228" y="332"/>
                </a:lnTo>
                <a:lnTo>
                  <a:pt x="228" y="345"/>
                </a:lnTo>
                <a:lnTo>
                  <a:pt x="232" y="347"/>
                </a:lnTo>
                <a:lnTo>
                  <a:pt x="232" y="355"/>
                </a:lnTo>
                <a:lnTo>
                  <a:pt x="228" y="362"/>
                </a:lnTo>
                <a:lnTo>
                  <a:pt x="228" y="366"/>
                </a:lnTo>
                <a:lnTo>
                  <a:pt x="228" y="372"/>
                </a:lnTo>
                <a:lnTo>
                  <a:pt x="228" y="376"/>
                </a:lnTo>
                <a:lnTo>
                  <a:pt x="230" y="378"/>
                </a:lnTo>
                <a:lnTo>
                  <a:pt x="230" y="383"/>
                </a:lnTo>
                <a:lnTo>
                  <a:pt x="232" y="385"/>
                </a:lnTo>
                <a:lnTo>
                  <a:pt x="236" y="385"/>
                </a:lnTo>
                <a:lnTo>
                  <a:pt x="236" y="383"/>
                </a:lnTo>
                <a:lnTo>
                  <a:pt x="242" y="379"/>
                </a:lnTo>
                <a:lnTo>
                  <a:pt x="240" y="378"/>
                </a:lnTo>
                <a:lnTo>
                  <a:pt x="244" y="372"/>
                </a:lnTo>
                <a:lnTo>
                  <a:pt x="249" y="364"/>
                </a:lnTo>
                <a:lnTo>
                  <a:pt x="244" y="358"/>
                </a:lnTo>
                <a:lnTo>
                  <a:pt x="249" y="356"/>
                </a:lnTo>
                <a:lnTo>
                  <a:pt x="253" y="347"/>
                </a:lnTo>
                <a:lnTo>
                  <a:pt x="249" y="343"/>
                </a:lnTo>
                <a:lnTo>
                  <a:pt x="257" y="343"/>
                </a:lnTo>
                <a:lnTo>
                  <a:pt x="257" y="337"/>
                </a:lnTo>
                <a:lnTo>
                  <a:pt x="267" y="335"/>
                </a:lnTo>
                <a:lnTo>
                  <a:pt x="271" y="332"/>
                </a:lnTo>
                <a:lnTo>
                  <a:pt x="267" y="322"/>
                </a:lnTo>
                <a:lnTo>
                  <a:pt x="274" y="326"/>
                </a:lnTo>
                <a:lnTo>
                  <a:pt x="278" y="322"/>
                </a:lnTo>
                <a:lnTo>
                  <a:pt x="292" y="307"/>
                </a:lnTo>
                <a:lnTo>
                  <a:pt x="292" y="297"/>
                </a:lnTo>
                <a:lnTo>
                  <a:pt x="299" y="289"/>
                </a:lnTo>
                <a:lnTo>
                  <a:pt x="309" y="288"/>
                </a:lnTo>
                <a:lnTo>
                  <a:pt x="313" y="278"/>
                </a:lnTo>
                <a:lnTo>
                  <a:pt x="315" y="266"/>
                </a:lnTo>
                <a:lnTo>
                  <a:pt x="322" y="255"/>
                </a:lnTo>
                <a:lnTo>
                  <a:pt x="322" y="245"/>
                </a:lnTo>
                <a:lnTo>
                  <a:pt x="313" y="240"/>
                </a:lnTo>
                <a:lnTo>
                  <a:pt x="299" y="238"/>
                </a:lnTo>
                <a:lnTo>
                  <a:pt x="299" y="236"/>
                </a:lnTo>
                <a:lnTo>
                  <a:pt x="294" y="232"/>
                </a:lnTo>
                <a:lnTo>
                  <a:pt x="284" y="236"/>
                </a:lnTo>
                <a:lnTo>
                  <a:pt x="284" y="232"/>
                </a:lnTo>
                <a:lnTo>
                  <a:pt x="288" y="226"/>
                </a:lnTo>
                <a:lnTo>
                  <a:pt x="284" y="221"/>
                </a:lnTo>
                <a:lnTo>
                  <a:pt x="276" y="217"/>
                </a:lnTo>
                <a:lnTo>
                  <a:pt x="269" y="215"/>
                </a:lnTo>
                <a:lnTo>
                  <a:pt x="261" y="207"/>
                </a:lnTo>
                <a:lnTo>
                  <a:pt x="259" y="207"/>
                </a:lnTo>
                <a:lnTo>
                  <a:pt x="255" y="203"/>
                </a:lnTo>
                <a:lnTo>
                  <a:pt x="244" y="203"/>
                </a:lnTo>
                <a:lnTo>
                  <a:pt x="238" y="198"/>
                </a:lnTo>
                <a:lnTo>
                  <a:pt x="234" y="203"/>
                </a:lnTo>
                <a:lnTo>
                  <a:pt x="234" y="198"/>
                </a:lnTo>
                <a:lnTo>
                  <a:pt x="225" y="203"/>
                </a:lnTo>
                <a:lnTo>
                  <a:pt x="223" y="209"/>
                </a:lnTo>
                <a:lnTo>
                  <a:pt x="221" y="207"/>
                </a:lnTo>
                <a:lnTo>
                  <a:pt x="215" y="205"/>
                </a:lnTo>
                <a:lnTo>
                  <a:pt x="211" y="207"/>
                </a:lnTo>
                <a:lnTo>
                  <a:pt x="207" y="205"/>
                </a:lnTo>
                <a:lnTo>
                  <a:pt x="205" y="203"/>
                </a:lnTo>
                <a:lnTo>
                  <a:pt x="205" y="190"/>
                </a:lnTo>
                <a:lnTo>
                  <a:pt x="201" y="188"/>
                </a:lnTo>
                <a:lnTo>
                  <a:pt x="192" y="188"/>
                </a:lnTo>
                <a:lnTo>
                  <a:pt x="194" y="184"/>
                </a:lnTo>
                <a:lnTo>
                  <a:pt x="198" y="175"/>
                </a:lnTo>
                <a:lnTo>
                  <a:pt x="194" y="173"/>
                </a:lnTo>
                <a:lnTo>
                  <a:pt x="188" y="175"/>
                </a:lnTo>
                <a:lnTo>
                  <a:pt x="184" y="180"/>
                </a:lnTo>
                <a:lnTo>
                  <a:pt x="175" y="180"/>
                </a:lnTo>
                <a:lnTo>
                  <a:pt x="169" y="173"/>
                </a:lnTo>
                <a:lnTo>
                  <a:pt x="173" y="161"/>
                </a:lnTo>
                <a:lnTo>
                  <a:pt x="173" y="155"/>
                </a:lnTo>
                <a:lnTo>
                  <a:pt x="177" y="150"/>
                </a:lnTo>
                <a:lnTo>
                  <a:pt x="184" y="150"/>
                </a:lnTo>
                <a:lnTo>
                  <a:pt x="192" y="153"/>
                </a:lnTo>
                <a:lnTo>
                  <a:pt x="192" y="150"/>
                </a:lnTo>
                <a:lnTo>
                  <a:pt x="194" y="148"/>
                </a:lnTo>
                <a:lnTo>
                  <a:pt x="205" y="150"/>
                </a:lnTo>
                <a:lnTo>
                  <a:pt x="207" y="153"/>
                </a:lnTo>
                <a:lnTo>
                  <a:pt x="207" y="157"/>
                </a:lnTo>
                <a:lnTo>
                  <a:pt x="211" y="163"/>
                </a:lnTo>
                <a:lnTo>
                  <a:pt x="211" y="163"/>
                </a:lnTo>
                <a:lnTo>
                  <a:pt x="211" y="159"/>
                </a:lnTo>
                <a:lnTo>
                  <a:pt x="211" y="148"/>
                </a:lnTo>
                <a:lnTo>
                  <a:pt x="211" y="142"/>
                </a:lnTo>
                <a:lnTo>
                  <a:pt x="225" y="134"/>
                </a:lnTo>
                <a:lnTo>
                  <a:pt x="223" y="127"/>
                </a:lnTo>
                <a:lnTo>
                  <a:pt x="225" y="129"/>
                </a:lnTo>
                <a:lnTo>
                  <a:pt x="228" y="123"/>
                </a:lnTo>
                <a:lnTo>
                  <a:pt x="228" y="119"/>
                </a:lnTo>
                <a:lnTo>
                  <a:pt x="238" y="115"/>
                </a:lnTo>
                <a:lnTo>
                  <a:pt x="236" y="113"/>
                </a:lnTo>
                <a:lnTo>
                  <a:pt x="238" y="108"/>
                </a:lnTo>
                <a:lnTo>
                  <a:pt x="248" y="106"/>
                </a:lnTo>
                <a:lnTo>
                  <a:pt x="248" y="104"/>
                </a:lnTo>
                <a:lnTo>
                  <a:pt x="251" y="100"/>
                </a:lnTo>
                <a:lnTo>
                  <a:pt x="251" y="104"/>
                </a:lnTo>
                <a:lnTo>
                  <a:pt x="255" y="104"/>
                </a:lnTo>
                <a:lnTo>
                  <a:pt x="248" y="106"/>
                </a:lnTo>
                <a:lnTo>
                  <a:pt x="249" y="109"/>
                </a:lnTo>
                <a:lnTo>
                  <a:pt x="253" y="106"/>
                </a:lnTo>
                <a:lnTo>
                  <a:pt x="259" y="104"/>
                </a:lnTo>
                <a:lnTo>
                  <a:pt x="261" y="100"/>
                </a:lnTo>
                <a:lnTo>
                  <a:pt x="261" y="98"/>
                </a:lnTo>
                <a:lnTo>
                  <a:pt x="259" y="104"/>
                </a:lnTo>
                <a:lnTo>
                  <a:pt x="253" y="100"/>
                </a:lnTo>
                <a:lnTo>
                  <a:pt x="249" y="98"/>
                </a:lnTo>
                <a:lnTo>
                  <a:pt x="251" y="96"/>
                </a:lnTo>
                <a:lnTo>
                  <a:pt x="248" y="94"/>
                </a:lnTo>
                <a:lnTo>
                  <a:pt x="253" y="92"/>
                </a:lnTo>
                <a:lnTo>
                  <a:pt x="249" y="90"/>
                </a:lnTo>
                <a:lnTo>
                  <a:pt x="242" y="90"/>
                </a:lnTo>
                <a:lnTo>
                  <a:pt x="248" y="86"/>
                </a:lnTo>
                <a:lnTo>
                  <a:pt x="261" y="86"/>
                </a:lnTo>
                <a:lnTo>
                  <a:pt x="274" y="81"/>
                </a:lnTo>
                <a:lnTo>
                  <a:pt x="273" y="75"/>
                </a:lnTo>
                <a:lnTo>
                  <a:pt x="269" y="77"/>
                </a:lnTo>
                <a:lnTo>
                  <a:pt x="269" y="73"/>
                </a:lnTo>
                <a:lnTo>
                  <a:pt x="261" y="77"/>
                </a:lnTo>
                <a:lnTo>
                  <a:pt x="259" y="75"/>
                </a:lnTo>
                <a:lnTo>
                  <a:pt x="269" y="71"/>
                </a:lnTo>
                <a:lnTo>
                  <a:pt x="261" y="67"/>
                </a:lnTo>
                <a:lnTo>
                  <a:pt x="259" y="64"/>
                </a:lnTo>
                <a:lnTo>
                  <a:pt x="259" y="60"/>
                </a:lnTo>
                <a:lnTo>
                  <a:pt x="255" y="60"/>
                </a:lnTo>
                <a:lnTo>
                  <a:pt x="255" y="58"/>
                </a:lnTo>
                <a:lnTo>
                  <a:pt x="255" y="54"/>
                </a:lnTo>
                <a:lnTo>
                  <a:pt x="251" y="50"/>
                </a:lnTo>
                <a:lnTo>
                  <a:pt x="249" y="52"/>
                </a:lnTo>
                <a:lnTo>
                  <a:pt x="248" y="56"/>
                </a:lnTo>
                <a:lnTo>
                  <a:pt x="242" y="60"/>
                </a:lnTo>
                <a:lnTo>
                  <a:pt x="242" y="56"/>
                </a:lnTo>
                <a:lnTo>
                  <a:pt x="236" y="58"/>
                </a:lnTo>
                <a:lnTo>
                  <a:pt x="240" y="54"/>
                </a:lnTo>
                <a:lnTo>
                  <a:pt x="238" y="50"/>
                </a:lnTo>
                <a:lnTo>
                  <a:pt x="238" y="46"/>
                </a:lnTo>
                <a:lnTo>
                  <a:pt x="234" y="46"/>
                </a:lnTo>
                <a:lnTo>
                  <a:pt x="228" y="42"/>
                </a:lnTo>
                <a:lnTo>
                  <a:pt x="225" y="42"/>
                </a:lnTo>
                <a:lnTo>
                  <a:pt x="219" y="42"/>
                </a:lnTo>
                <a:lnTo>
                  <a:pt x="219" y="42"/>
                </a:lnTo>
                <a:lnTo>
                  <a:pt x="221" y="46"/>
                </a:lnTo>
                <a:lnTo>
                  <a:pt x="219" y="48"/>
                </a:lnTo>
                <a:lnTo>
                  <a:pt x="221" y="52"/>
                </a:lnTo>
                <a:lnTo>
                  <a:pt x="217" y="56"/>
                </a:lnTo>
                <a:lnTo>
                  <a:pt x="221" y="58"/>
                </a:lnTo>
                <a:lnTo>
                  <a:pt x="223" y="65"/>
                </a:lnTo>
                <a:lnTo>
                  <a:pt x="213" y="71"/>
                </a:lnTo>
                <a:lnTo>
                  <a:pt x="217" y="79"/>
                </a:lnTo>
                <a:lnTo>
                  <a:pt x="219" y="81"/>
                </a:lnTo>
                <a:lnTo>
                  <a:pt x="213" y="83"/>
                </a:lnTo>
                <a:lnTo>
                  <a:pt x="211" y="83"/>
                </a:lnTo>
                <a:lnTo>
                  <a:pt x="211" y="81"/>
                </a:lnTo>
                <a:lnTo>
                  <a:pt x="207" y="77"/>
                </a:lnTo>
                <a:lnTo>
                  <a:pt x="207" y="71"/>
                </a:lnTo>
                <a:lnTo>
                  <a:pt x="200" y="69"/>
                </a:lnTo>
                <a:lnTo>
                  <a:pt x="192" y="64"/>
                </a:lnTo>
                <a:lnTo>
                  <a:pt x="186" y="62"/>
                </a:lnTo>
                <a:lnTo>
                  <a:pt x="182" y="64"/>
                </a:lnTo>
                <a:lnTo>
                  <a:pt x="182" y="56"/>
                </a:lnTo>
                <a:lnTo>
                  <a:pt x="178" y="58"/>
                </a:lnTo>
                <a:lnTo>
                  <a:pt x="178" y="46"/>
                </a:lnTo>
                <a:lnTo>
                  <a:pt x="182" y="42"/>
                </a:lnTo>
                <a:lnTo>
                  <a:pt x="182" y="41"/>
                </a:lnTo>
                <a:lnTo>
                  <a:pt x="188" y="41"/>
                </a:lnTo>
                <a:lnTo>
                  <a:pt x="182" y="33"/>
                </a:lnTo>
                <a:lnTo>
                  <a:pt x="188" y="37"/>
                </a:lnTo>
                <a:lnTo>
                  <a:pt x="188" y="33"/>
                </a:lnTo>
                <a:lnTo>
                  <a:pt x="192" y="33"/>
                </a:lnTo>
                <a:lnTo>
                  <a:pt x="198" y="29"/>
                </a:lnTo>
                <a:lnTo>
                  <a:pt x="192" y="29"/>
                </a:lnTo>
                <a:lnTo>
                  <a:pt x="188" y="27"/>
                </a:lnTo>
                <a:lnTo>
                  <a:pt x="198" y="29"/>
                </a:lnTo>
                <a:lnTo>
                  <a:pt x="198" y="23"/>
                </a:lnTo>
                <a:lnTo>
                  <a:pt x="205" y="25"/>
                </a:lnTo>
                <a:lnTo>
                  <a:pt x="211" y="21"/>
                </a:lnTo>
                <a:lnTo>
                  <a:pt x="207" y="16"/>
                </a:lnTo>
                <a:lnTo>
                  <a:pt x="211" y="14"/>
                </a:lnTo>
                <a:lnTo>
                  <a:pt x="200" y="8"/>
                </a:lnTo>
                <a:lnTo>
                  <a:pt x="203" y="14"/>
                </a:lnTo>
                <a:lnTo>
                  <a:pt x="200" y="14"/>
                </a:lnTo>
                <a:lnTo>
                  <a:pt x="196" y="21"/>
                </a:lnTo>
                <a:lnTo>
                  <a:pt x="194" y="16"/>
                </a:lnTo>
                <a:lnTo>
                  <a:pt x="192" y="14"/>
                </a:lnTo>
                <a:lnTo>
                  <a:pt x="188" y="16"/>
                </a:lnTo>
                <a:lnTo>
                  <a:pt x="186" y="10"/>
                </a:lnTo>
                <a:lnTo>
                  <a:pt x="182" y="8"/>
                </a:lnTo>
                <a:lnTo>
                  <a:pt x="182" y="8"/>
                </a:lnTo>
                <a:lnTo>
                  <a:pt x="186" y="8"/>
                </a:lnTo>
                <a:lnTo>
                  <a:pt x="182" y="2"/>
                </a:lnTo>
                <a:lnTo>
                  <a:pt x="177" y="0"/>
                </a:lnTo>
                <a:lnTo>
                  <a:pt x="175" y="2"/>
                </a:lnTo>
                <a:lnTo>
                  <a:pt x="173" y="8"/>
                </a:lnTo>
                <a:lnTo>
                  <a:pt x="180" y="10"/>
                </a:lnTo>
                <a:lnTo>
                  <a:pt x="182" y="16"/>
                </a:lnTo>
                <a:lnTo>
                  <a:pt x="177" y="18"/>
                </a:lnTo>
                <a:lnTo>
                  <a:pt x="177" y="21"/>
                </a:lnTo>
                <a:lnTo>
                  <a:pt x="175" y="19"/>
                </a:lnTo>
                <a:lnTo>
                  <a:pt x="173" y="18"/>
                </a:lnTo>
                <a:lnTo>
                  <a:pt x="169" y="19"/>
                </a:lnTo>
                <a:lnTo>
                  <a:pt x="159" y="19"/>
                </a:lnTo>
                <a:lnTo>
                  <a:pt x="157" y="16"/>
                </a:lnTo>
                <a:lnTo>
                  <a:pt x="150" y="14"/>
                </a:lnTo>
                <a:lnTo>
                  <a:pt x="144" y="16"/>
                </a:lnTo>
                <a:lnTo>
                  <a:pt x="144" y="16"/>
                </a:lnTo>
                <a:lnTo>
                  <a:pt x="150" y="14"/>
                </a:lnTo>
                <a:lnTo>
                  <a:pt x="148" y="21"/>
                </a:lnTo>
                <a:lnTo>
                  <a:pt x="140" y="18"/>
                </a:lnTo>
                <a:lnTo>
                  <a:pt x="127" y="18"/>
                </a:lnTo>
                <a:lnTo>
                  <a:pt x="130" y="16"/>
                </a:lnTo>
                <a:lnTo>
                  <a:pt x="121" y="14"/>
                </a:lnTo>
                <a:lnTo>
                  <a:pt x="109" y="8"/>
                </a:lnTo>
                <a:lnTo>
                  <a:pt x="105" y="10"/>
                </a:lnTo>
                <a:lnTo>
                  <a:pt x="105" y="8"/>
                </a:lnTo>
                <a:lnTo>
                  <a:pt x="100" y="10"/>
                </a:lnTo>
                <a:lnTo>
                  <a:pt x="98" y="8"/>
                </a:lnTo>
                <a:lnTo>
                  <a:pt x="88" y="14"/>
                </a:lnTo>
                <a:lnTo>
                  <a:pt x="88" y="10"/>
                </a:lnTo>
                <a:lnTo>
                  <a:pt x="81" y="14"/>
                </a:lnTo>
                <a:lnTo>
                  <a:pt x="81" y="16"/>
                </a:lnTo>
                <a:lnTo>
                  <a:pt x="65" y="8"/>
                </a:lnTo>
                <a:lnTo>
                  <a:pt x="38" y="6"/>
                </a:lnTo>
                <a:lnTo>
                  <a:pt x="36" y="4"/>
                </a:lnTo>
                <a:lnTo>
                  <a:pt x="29" y="2"/>
                </a:lnTo>
                <a:lnTo>
                  <a:pt x="27" y="0"/>
                </a:lnTo>
                <a:lnTo>
                  <a:pt x="23" y="4"/>
                </a:lnTo>
                <a:lnTo>
                  <a:pt x="17" y="6"/>
                </a:lnTo>
                <a:lnTo>
                  <a:pt x="13" y="8"/>
                </a:lnTo>
                <a:lnTo>
                  <a:pt x="10" y="14"/>
                </a:lnTo>
                <a:lnTo>
                  <a:pt x="4" y="14"/>
                </a:lnTo>
                <a:lnTo>
                  <a:pt x="2" y="16"/>
                </a:lnTo>
                <a:lnTo>
                  <a:pt x="10" y="21"/>
                </a:lnTo>
                <a:lnTo>
                  <a:pt x="13" y="23"/>
                </a:lnTo>
                <a:lnTo>
                  <a:pt x="15" y="25"/>
                </a:lnTo>
                <a:lnTo>
                  <a:pt x="10" y="27"/>
                </a:lnTo>
                <a:lnTo>
                  <a:pt x="10" y="23"/>
                </a:lnTo>
                <a:lnTo>
                  <a:pt x="8" y="23"/>
                </a:lnTo>
                <a:lnTo>
                  <a:pt x="0" y="29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02" name="Freeform 78"/>
          <p:cNvSpPr>
            <a:spLocks/>
          </p:cNvSpPr>
          <p:nvPr/>
        </p:nvSpPr>
        <p:spPr bwMode="auto">
          <a:xfrm>
            <a:off x="7577138" y="6192838"/>
            <a:ext cx="19050" cy="79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0"/>
              </a:cxn>
              <a:cxn ang="0">
                <a:pos x="8" y="0"/>
              </a:cxn>
              <a:cxn ang="0">
                <a:pos x="25" y="9"/>
              </a:cxn>
              <a:cxn ang="0">
                <a:pos x="16" y="9"/>
              </a:cxn>
              <a:cxn ang="0">
                <a:pos x="14" y="4"/>
              </a:cxn>
              <a:cxn ang="0">
                <a:pos x="6" y="4"/>
              </a:cxn>
              <a:cxn ang="0">
                <a:pos x="0" y="4"/>
              </a:cxn>
            </a:cxnLst>
            <a:rect l="0" t="0" r="r" b="b"/>
            <a:pathLst>
              <a:path w="25" h="9">
                <a:moveTo>
                  <a:pt x="0" y="4"/>
                </a:moveTo>
                <a:lnTo>
                  <a:pt x="2" y="0"/>
                </a:lnTo>
                <a:lnTo>
                  <a:pt x="8" y="0"/>
                </a:lnTo>
                <a:lnTo>
                  <a:pt x="25" y="9"/>
                </a:lnTo>
                <a:lnTo>
                  <a:pt x="16" y="9"/>
                </a:lnTo>
                <a:lnTo>
                  <a:pt x="14" y="4"/>
                </a:lnTo>
                <a:lnTo>
                  <a:pt x="6" y="4"/>
                </a:lnTo>
                <a:lnTo>
                  <a:pt x="0" y="4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03" name="Freeform 79"/>
          <p:cNvSpPr>
            <a:spLocks/>
          </p:cNvSpPr>
          <p:nvPr/>
        </p:nvSpPr>
        <p:spPr bwMode="auto">
          <a:xfrm>
            <a:off x="7596188" y="6200775"/>
            <a:ext cx="11112" cy="476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2"/>
              </a:cxn>
              <a:cxn ang="0">
                <a:pos x="2" y="0"/>
              </a:cxn>
              <a:cxn ang="0">
                <a:pos x="10" y="0"/>
              </a:cxn>
              <a:cxn ang="0">
                <a:pos x="14" y="2"/>
              </a:cxn>
              <a:cxn ang="0">
                <a:pos x="6" y="6"/>
              </a:cxn>
              <a:cxn ang="0">
                <a:pos x="0" y="2"/>
              </a:cxn>
            </a:cxnLst>
            <a:rect l="0" t="0" r="r" b="b"/>
            <a:pathLst>
              <a:path w="14" h="6">
                <a:moveTo>
                  <a:pt x="0" y="2"/>
                </a:moveTo>
                <a:lnTo>
                  <a:pt x="4" y="2"/>
                </a:lnTo>
                <a:lnTo>
                  <a:pt x="2" y="0"/>
                </a:lnTo>
                <a:lnTo>
                  <a:pt x="10" y="0"/>
                </a:lnTo>
                <a:lnTo>
                  <a:pt x="14" y="2"/>
                </a:lnTo>
                <a:lnTo>
                  <a:pt x="6" y="6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04" name="Freeform 80"/>
          <p:cNvSpPr>
            <a:spLocks/>
          </p:cNvSpPr>
          <p:nvPr/>
        </p:nvSpPr>
        <p:spPr bwMode="auto">
          <a:xfrm>
            <a:off x="7600950" y="6362700"/>
            <a:ext cx="12700" cy="47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4"/>
              </a:cxn>
              <a:cxn ang="0">
                <a:pos x="2" y="2"/>
              </a:cxn>
              <a:cxn ang="0">
                <a:pos x="8" y="0"/>
              </a:cxn>
              <a:cxn ang="0">
                <a:pos x="10" y="2"/>
              </a:cxn>
              <a:cxn ang="0">
                <a:pos x="15" y="6"/>
              </a:cxn>
              <a:cxn ang="0">
                <a:pos x="8" y="6"/>
              </a:cxn>
              <a:cxn ang="0">
                <a:pos x="0" y="4"/>
              </a:cxn>
            </a:cxnLst>
            <a:rect l="0" t="0" r="r" b="b"/>
            <a:pathLst>
              <a:path w="15" h="6">
                <a:moveTo>
                  <a:pt x="0" y="4"/>
                </a:moveTo>
                <a:lnTo>
                  <a:pt x="2" y="4"/>
                </a:lnTo>
                <a:lnTo>
                  <a:pt x="2" y="2"/>
                </a:lnTo>
                <a:lnTo>
                  <a:pt x="8" y="0"/>
                </a:lnTo>
                <a:lnTo>
                  <a:pt x="10" y="2"/>
                </a:lnTo>
                <a:lnTo>
                  <a:pt x="15" y="6"/>
                </a:lnTo>
                <a:lnTo>
                  <a:pt x="8" y="6"/>
                </a:lnTo>
                <a:lnTo>
                  <a:pt x="0" y="4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05" name="Freeform 81"/>
          <p:cNvSpPr>
            <a:spLocks/>
          </p:cNvSpPr>
          <p:nvPr/>
        </p:nvSpPr>
        <p:spPr bwMode="auto">
          <a:xfrm>
            <a:off x="7624763" y="6122988"/>
            <a:ext cx="12700" cy="1270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8" y="2"/>
              </a:cxn>
              <a:cxn ang="0">
                <a:pos x="9" y="0"/>
              </a:cxn>
              <a:cxn ang="0">
                <a:pos x="8" y="5"/>
              </a:cxn>
              <a:cxn ang="0">
                <a:pos x="9" y="9"/>
              </a:cxn>
              <a:cxn ang="0">
                <a:pos x="13" y="9"/>
              </a:cxn>
              <a:cxn ang="0">
                <a:pos x="15" y="13"/>
              </a:cxn>
              <a:cxn ang="0">
                <a:pos x="15" y="15"/>
              </a:cxn>
              <a:cxn ang="0">
                <a:pos x="11" y="17"/>
              </a:cxn>
              <a:cxn ang="0">
                <a:pos x="11" y="15"/>
              </a:cxn>
              <a:cxn ang="0">
                <a:pos x="8" y="15"/>
              </a:cxn>
              <a:cxn ang="0">
                <a:pos x="0" y="15"/>
              </a:cxn>
            </a:cxnLst>
            <a:rect l="0" t="0" r="r" b="b"/>
            <a:pathLst>
              <a:path w="15" h="17">
                <a:moveTo>
                  <a:pt x="0" y="15"/>
                </a:moveTo>
                <a:lnTo>
                  <a:pt x="8" y="2"/>
                </a:lnTo>
                <a:lnTo>
                  <a:pt x="9" y="0"/>
                </a:lnTo>
                <a:lnTo>
                  <a:pt x="8" y="5"/>
                </a:lnTo>
                <a:lnTo>
                  <a:pt x="9" y="9"/>
                </a:lnTo>
                <a:lnTo>
                  <a:pt x="13" y="9"/>
                </a:lnTo>
                <a:lnTo>
                  <a:pt x="15" y="13"/>
                </a:lnTo>
                <a:lnTo>
                  <a:pt x="15" y="15"/>
                </a:lnTo>
                <a:lnTo>
                  <a:pt x="11" y="17"/>
                </a:lnTo>
                <a:lnTo>
                  <a:pt x="11" y="15"/>
                </a:lnTo>
                <a:lnTo>
                  <a:pt x="8" y="15"/>
                </a:lnTo>
                <a:lnTo>
                  <a:pt x="0" y="15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06" name="Freeform 82"/>
          <p:cNvSpPr>
            <a:spLocks/>
          </p:cNvSpPr>
          <p:nvPr/>
        </p:nvSpPr>
        <p:spPr bwMode="auto">
          <a:xfrm>
            <a:off x="7439025" y="6105525"/>
            <a:ext cx="476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4"/>
              </a:cxn>
              <a:cxn ang="0">
                <a:pos x="5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</a:cxnLst>
            <a:rect l="0" t="0" r="r" b="b"/>
            <a:pathLst>
              <a:path w="5" h="4">
                <a:moveTo>
                  <a:pt x="0" y="2"/>
                </a:moveTo>
                <a:lnTo>
                  <a:pt x="2" y="4"/>
                </a:lnTo>
                <a:lnTo>
                  <a:pt x="5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07" name="Freeform 83"/>
          <p:cNvSpPr>
            <a:spLocks/>
          </p:cNvSpPr>
          <p:nvPr/>
        </p:nvSpPr>
        <p:spPr bwMode="auto">
          <a:xfrm>
            <a:off x="7693025" y="6076950"/>
            <a:ext cx="20638" cy="1111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0"/>
              </a:cxn>
              <a:cxn ang="0">
                <a:pos x="10" y="6"/>
              </a:cxn>
              <a:cxn ang="0">
                <a:pos x="16" y="4"/>
              </a:cxn>
              <a:cxn ang="0">
                <a:pos x="25" y="2"/>
              </a:cxn>
              <a:cxn ang="0">
                <a:pos x="27" y="8"/>
              </a:cxn>
              <a:cxn ang="0">
                <a:pos x="12" y="14"/>
              </a:cxn>
              <a:cxn ang="0">
                <a:pos x="4" y="14"/>
              </a:cxn>
              <a:cxn ang="0">
                <a:pos x="0" y="6"/>
              </a:cxn>
            </a:cxnLst>
            <a:rect l="0" t="0" r="r" b="b"/>
            <a:pathLst>
              <a:path w="27" h="14">
                <a:moveTo>
                  <a:pt x="0" y="6"/>
                </a:moveTo>
                <a:lnTo>
                  <a:pt x="4" y="0"/>
                </a:lnTo>
                <a:lnTo>
                  <a:pt x="10" y="6"/>
                </a:lnTo>
                <a:lnTo>
                  <a:pt x="16" y="4"/>
                </a:lnTo>
                <a:lnTo>
                  <a:pt x="25" y="2"/>
                </a:lnTo>
                <a:lnTo>
                  <a:pt x="27" y="8"/>
                </a:lnTo>
                <a:lnTo>
                  <a:pt x="12" y="14"/>
                </a:lnTo>
                <a:lnTo>
                  <a:pt x="4" y="14"/>
                </a:lnTo>
                <a:lnTo>
                  <a:pt x="0" y="6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08" name="Freeform 84"/>
          <p:cNvSpPr>
            <a:spLocks/>
          </p:cNvSpPr>
          <p:nvPr/>
        </p:nvSpPr>
        <p:spPr bwMode="auto">
          <a:xfrm>
            <a:off x="7570788" y="6080125"/>
            <a:ext cx="12700" cy="95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" y="6"/>
              </a:cxn>
              <a:cxn ang="0">
                <a:pos x="4" y="0"/>
              </a:cxn>
              <a:cxn ang="0">
                <a:pos x="15" y="10"/>
              </a:cxn>
              <a:cxn ang="0">
                <a:pos x="5" y="12"/>
              </a:cxn>
              <a:cxn ang="0">
                <a:pos x="0" y="10"/>
              </a:cxn>
            </a:cxnLst>
            <a:rect l="0" t="0" r="r" b="b"/>
            <a:pathLst>
              <a:path w="15" h="12">
                <a:moveTo>
                  <a:pt x="0" y="10"/>
                </a:moveTo>
                <a:lnTo>
                  <a:pt x="2" y="6"/>
                </a:lnTo>
                <a:lnTo>
                  <a:pt x="4" y="0"/>
                </a:lnTo>
                <a:lnTo>
                  <a:pt x="15" y="10"/>
                </a:lnTo>
                <a:lnTo>
                  <a:pt x="5" y="12"/>
                </a:lnTo>
                <a:lnTo>
                  <a:pt x="0" y="1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09" name="Freeform 85"/>
          <p:cNvSpPr>
            <a:spLocks/>
          </p:cNvSpPr>
          <p:nvPr/>
        </p:nvSpPr>
        <p:spPr bwMode="auto">
          <a:xfrm>
            <a:off x="7494588" y="6048375"/>
            <a:ext cx="22225" cy="12700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5" y="4"/>
              </a:cxn>
              <a:cxn ang="0">
                <a:pos x="5" y="0"/>
              </a:cxn>
              <a:cxn ang="0">
                <a:pos x="11" y="0"/>
              </a:cxn>
              <a:cxn ang="0">
                <a:pos x="17" y="2"/>
              </a:cxn>
              <a:cxn ang="0">
                <a:pos x="21" y="2"/>
              </a:cxn>
              <a:cxn ang="0">
                <a:pos x="29" y="4"/>
              </a:cxn>
              <a:cxn ang="0">
                <a:pos x="15" y="11"/>
              </a:cxn>
              <a:cxn ang="0">
                <a:pos x="13" y="13"/>
              </a:cxn>
              <a:cxn ang="0">
                <a:pos x="7" y="15"/>
              </a:cxn>
              <a:cxn ang="0">
                <a:pos x="0" y="13"/>
              </a:cxn>
            </a:cxnLst>
            <a:rect l="0" t="0" r="r" b="b"/>
            <a:pathLst>
              <a:path w="29" h="15">
                <a:moveTo>
                  <a:pt x="0" y="13"/>
                </a:moveTo>
                <a:lnTo>
                  <a:pt x="5" y="4"/>
                </a:lnTo>
                <a:lnTo>
                  <a:pt x="5" y="0"/>
                </a:lnTo>
                <a:lnTo>
                  <a:pt x="11" y="0"/>
                </a:lnTo>
                <a:lnTo>
                  <a:pt x="17" y="2"/>
                </a:lnTo>
                <a:lnTo>
                  <a:pt x="21" y="2"/>
                </a:lnTo>
                <a:lnTo>
                  <a:pt x="29" y="4"/>
                </a:lnTo>
                <a:lnTo>
                  <a:pt x="15" y="11"/>
                </a:lnTo>
                <a:lnTo>
                  <a:pt x="13" y="13"/>
                </a:lnTo>
                <a:lnTo>
                  <a:pt x="7" y="15"/>
                </a:lnTo>
                <a:lnTo>
                  <a:pt x="0" y="13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10" name="Freeform 86"/>
          <p:cNvSpPr>
            <a:spLocks/>
          </p:cNvSpPr>
          <p:nvPr/>
        </p:nvSpPr>
        <p:spPr bwMode="auto">
          <a:xfrm>
            <a:off x="7508875" y="6053138"/>
            <a:ext cx="36513" cy="1746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6" y="2"/>
              </a:cxn>
              <a:cxn ang="0">
                <a:pos x="17" y="5"/>
              </a:cxn>
              <a:cxn ang="0">
                <a:pos x="25" y="0"/>
              </a:cxn>
              <a:cxn ang="0">
                <a:pos x="33" y="3"/>
              </a:cxn>
              <a:cxn ang="0">
                <a:pos x="34" y="11"/>
              </a:cxn>
              <a:cxn ang="0">
                <a:pos x="44" y="15"/>
              </a:cxn>
              <a:cxn ang="0">
                <a:pos x="38" y="21"/>
              </a:cxn>
              <a:cxn ang="0">
                <a:pos x="31" y="17"/>
              </a:cxn>
              <a:cxn ang="0">
                <a:pos x="13" y="23"/>
              </a:cxn>
              <a:cxn ang="0">
                <a:pos x="4" y="15"/>
              </a:cxn>
              <a:cxn ang="0">
                <a:pos x="4" y="13"/>
              </a:cxn>
              <a:cxn ang="0">
                <a:pos x="8" y="7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44" h="23">
                <a:moveTo>
                  <a:pt x="0" y="7"/>
                </a:moveTo>
                <a:lnTo>
                  <a:pt x="6" y="2"/>
                </a:lnTo>
                <a:lnTo>
                  <a:pt x="17" y="5"/>
                </a:lnTo>
                <a:lnTo>
                  <a:pt x="25" y="0"/>
                </a:lnTo>
                <a:lnTo>
                  <a:pt x="33" y="3"/>
                </a:lnTo>
                <a:lnTo>
                  <a:pt x="34" y="11"/>
                </a:lnTo>
                <a:lnTo>
                  <a:pt x="44" y="15"/>
                </a:lnTo>
                <a:lnTo>
                  <a:pt x="38" y="21"/>
                </a:lnTo>
                <a:lnTo>
                  <a:pt x="31" y="17"/>
                </a:lnTo>
                <a:lnTo>
                  <a:pt x="13" y="23"/>
                </a:lnTo>
                <a:lnTo>
                  <a:pt x="4" y="15"/>
                </a:lnTo>
                <a:lnTo>
                  <a:pt x="4" y="13"/>
                </a:lnTo>
                <a:lnTo>
                  <a:pt x="8" y="7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11" name="Freeform 87"/>
          <p:cNvSpPr>
            <a:spLocks/>
          </p:cNvSpPr>
          <p:nvPr/>
        </p:nvSpPr>
        <p:spPr bwMode="auto">
          <a:xfrm>
            <a:off x="7823200" y="6267450"/>
            <a:ext cx="15875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" y="32"/>
              </a:cxn>
              <a:cxn ang="0">
                <a:pos x="6" y="34"/>
              </a:cxn>
              <a:cxn ang="0">
                <a:pos x="10" y="32"/>
              </a:cxn>
              <a:cxn ang="0">
                <a:pos x="20" y="9"/>
              </a:cxn>
              <a:cxn ang="0">
                <a:pos x="14" y="0"/>
              </a:cxn>
              <a:cxn ang="0">
                <a:pos x="2" y="15"/>
              </a:cxn>
              <a:cxn ang="0">
                <a:pos x="4" y="23"/>
              </a:cxn>
              <a:cxn ang="0">
                <a:pos x="0" y="25"/>
              </a:cxn>
            </a:cxnLst>
            <a:rect l="0" t="0" r="r" b="b"/>
            <a:pathLst>
              <a:path w="20" h="34">
                <a:moveTo>
                  <a:pt x="0" y="25"/>
                </a:moveTo>
                <a:lnTo>
                  <a:pt x="2" y="32"/>
                </a:lnTo>
                <a:lnTo>
                  <a:pt x="6" y="34"/>
                </a:lnTo>
                <a:lnTo>
                  <a:pt x="10" y="32"/>
                </a:lnTo>
                <a:lnTo>
                  <a:pt x="20" y="9"/>
                </a:lnTo>
                <a:lnTo>
                  <a:pt x="14" y="0"/>
                </a:lnTo>
                <a:lnTo>
                  <a:pt x="2" y="15"/>
                </a:lnTo>
                <a:lnTo>
                  <a:pt x="4" y="23"/>
                </a:lnTo>
                <a:lnTo>
                  <a:pt x="0" y="25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12" name="Freeform 88"/>
          <p:cNvSpPr>
            <a:spLocks/>
          </p:cNvSpPr>
          <p:nvPr/>
        </p:nvSpPr>
        <p:spPr bwMode="auto">
          <a:xfrm>
            <a:off x="7962900" y="6264275"/>
            <a:ext cx="76200" cy="61913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30"/>
              </a:cxn>
              <a:cxn ang="0">
                <a:pos x="8" y="27"/>
              </a:cxn>
              <a:cxn ang="0">
                <a:pos x="17" y="27"/>
              </a:cxn>
              <a:cxn ang="0">
                <a:pos x="19" y="19"/>
              </a:cxn>
              <a:cxn ang="0">
                <a:pos x="31" y="9"/>
              </a:cxn>
              <a:cxn ang="0">
                <a:pos x="35" y="11"/>
              </a:cxn>
              <a:cxn ang="0">
                <a:pos x="39" y="6"/>
              </a:cxn>
              <a:cxn ang="0">
                <a:pos x="44" y="2"/>
              </a:cxn>
              <a:cxn ang="0">
                <a:pos x="56" y="6"/>
              </a:cxn>
              <a:cxn ang="0">
                <a:pos x="54" y="13"/>
              </a:cxn>
              <a:cxn ang="0">
                <a:pos x="63" y="19"/>
              </a:cxn>
              <a:cxn ang="0">
                <a:pos x="65" y="15"/>
              </a:cxn>
              <a:cxn ang="0">
                <a:pos x="67" y="4"/>
              </a:cxn>
              <a:cxn ang="0">
                <a:pos x="71" y="0"/>
              </a:cxn>
              <a:cxn ang="0">
                <a:pos x="75" y="13"/>
              </a:cxn>
              <a:cxn ang="0">
                <a:pos x="81" y="21"/>
              </a:cxn>
              <a:cxn ang="0">
                <a:pos x="85" y="27"/>
              </a:cxn>
              <a:cxn ang="0">
                <a:pos x="90" y="34"/>
              </a:cxn>
              <a:cxn ang="0">
                <a:pos x="94" y="38"/>
              </a:cxn>
              <a:cxn ang="0">
                <a:pos x="96" y="48"/>
              </a:cxn>
              <a:cxn ang="0">
                <a:pos x="96" y="55"/>
              </a:cxn>
              <a:cxn ang="0">
                <a:pos x="92" y="63"/>
              </a:cxn>
              <a:cxn ang="0">
                <a:pos x="87" y="74"/>
              </a:cxn>
              <a:cxn ang="0">
                <a:pos x="81" y="78"/>
              </a:cxn>
              <a:cxn ang="0">
                <a:pos x="75" y="74"/>
              </a:cxn>
              <a:cxn ang="0">
                <a:pos x="71" y="78"/>
              </a:cxn>
              <a:cxn ang="0">
                <a:pos x="63" y="73"/>
              </a:cxn>
              <a:cxn ang="0">
                <a:pos x="63" y="67"/>
              </a:cxn>
              <a:cxn ang="0">
                <a:pos x="58" y="59"/>
              </a:cxn>
              <a:cxn ang="0">
                <a:pos x="54" y="67"/>
              </a:cxn>
              <a:cxn ang="0">
                <a:pos x="48" y="59"/>
              </a:cxn>
              <a:cxn ang="0">
                <a:pos x="42" y="55"/>
              </a:cxn>
              <a:cxn ang="0">
                <a:pos x="29" y="59"/>
              </a:cxn>
              <a:cxn ang="0">
                <a:pos x="23" y="63"/>
              </a:cxn>
              <a:cxn ang="0">
                <a:pos x="15" y="63"/>
              </a:cxn>
              <a:cxn ang="0">
                <a:pos x="8" y="67"/>
              </a:cxn>
              <a:cxn ang="0">
                <a:pos x="2" y="63"/>
              </a:cxn>
              <a:cxn ang="0">
                <a:pos x="2" y="55"/>
              </a:cxn>
              <a:cxn ang="0">
                <a:pos x="0" y="40"/>
              </a:cxn>
            </a:cxnLst>
            <a:rect l="0" t="0" r="r" b="b"/>
            <a:pathLst>
              <a:path w="96" h="78">
                <a:moveTo>
                  <a:pt x="0" y="40"/>
                </a:moveTo>
                <a:lnTo>
                  <a:pt x="0" y="30"/>
                </a:lnTo>
                <a:lnTo>
                  <a:pt x="8" y="27"/>
                </a:lnTo>
                <a:lnTo>
                  <a:pt x="17" y="27"/>
                </a:lnTo>
                <a:lnTo>
                  <a:pt x="19" y="19"/>
                </a:lnTo>
                <a:lnTo>
                  <a:pt x="31" y="9"/>
                </a:lnTo>
                <a:lnTo>
                  <a:pt x="35" y="11"/>
                </a:lnTo>
                <a:lnTo>
                  <a:pt x="39" y="6"/>
                </a:lnTo>
                <a:lnTo>
                  <a:pt x="44" y="2"/>
                </a:lnTo>
                <a:lnTo>
                  <a:pt x="56" y="6"/>
                </a:lnTo>
                <a:lnTo>
                  <a:pt x="54" y="13"/>
                </a:lnTo>
                <a:lnTo>
                  <a:pt x="63" y="19"/>
                </a:lnTo>
                <a:lnTo>
                  <a:pt x="65" y="15"/>
                </a:lnTo>
                <a:lnTo>
                  <a:pt x="67" y="4"/>
                </a:lnTo>
                <a:lnTo>
                  <a:pt x="71" y="0"/>
                </a:lnTo>
                <a:lnTo>
                  <a:pt x="75" y="13"/>
                </a:lnTo>
                <a:lnTo>
                  <a:pt x="81" y="21"/>
                </a:lnTo>
                <a:lnTo>
                  <a:pt x="85" y="27"/>
                </a:lnTo>
                <a:lnTo>
                  <a:pt x="90" y="34"/>
                </a:lnTo>
                <a:lnTo>
                  <a:pt x="94" y="38"/>
                </a:lnTo>
                <a:lnTo>
                  <a:pt x="96" y="48"/>
                </a:lnTo>
                <a:lnTo>
                  <a:pt x="96" y="55"/>
                </a:lnTo>
                <a:lnTo>
                  <a:pt x="92" y="63"/>
                </a:lnTo>
                <a:lnTo>
                  <a:pt x="87" y="74"/>
                </a:lnTo>
                <a:lnTo>
                  <a:pt x="81" y="78"/>
                </a:lnTo>
                <a:lnTo>
                  <a:pt x="75" y="74"/>
                </a:lnTo>
                <a:lnTo>
                  <a:pt x="71" y="78"/>
                </a:lnTo>
                <a:lnTo>
                  <a:pt x="63" y="73"/>
                </a:lnTo>
                <a:lnTo>
                  <a:pt x="63" y="67"/>
                </a:lnTo>
                <a:lnTo>
                  <a:pt x="58" y="59"/>
                </a:lnTo>
                <a:lnTo>
                  <a:pt x="54" y="67"/>
                </a:lnTo>
                <a:lnTo>
                  <a:pt x="48" y="59"/>
                </a:lnTo>
                <a:lnTo>
                  <a:pt x="42" y="55"/>
                </a:lnTo>
                <a:lnTo>
                  <a:pt x="29" y="59"/>
                </a:lnTo>
                <a:lnTo>
                  <a:pt x="23" y="63"/>
                </a:lnTo>
                <a:lnTo>
                  <a:pt x="15" y="63"/>
                </a:lnTo>
                <a:lnTo>
                  <a:pt x="8" y="67"/>
                </a:lnTo>
                <a:lnTo>
                  <a:pt x="2" y="63"/>
                </a:lnTo>
                <a:lnTo>
                  <a:pt x="2" y="55"/>
                </a:lnTo>
                <a:lnTo>
                  <a:pt x="0" y="4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13" name="Freeform 89"/>
          <p:cNvSpPr>
            <a:spLocks/>
          </p:cNvSpPr>
          <p:nvPr/>
        </p:nvSpPr>
        <p:spPr bwMode="auto">
          <a:xfrm>
            <a:off x="8021638" y="6330950"/>
            <a:ext cx="6350" cy="793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8" y="0"/>
              </a:cxn>
              <a:cxn ang="0">
                <a:pos x="8" y="4"/>
              </a:cxn>
              <a:cxn ang="0">
                <a:pos x="6" y="10"/>
              </a:cxn>
              <a:cxn ang="0">
                <a:pos x="0" y="2"/>
              </a:cxn>
            </a:cxnLst>
            <a:rect l="0" t="0" r="r" b="b"/>
            <a:pathLst>
              <a:path w="8" h="10">
                <a:moveTo>
                  <a:pt x="0" y="2"/>
                </a:moveTo>
                <a:lnTo>
                  <a:pt x="0" y="0"/>
                </a:lnTo>
                <a:lnTo>
                  <a:pt x="8" y="0"/>
                </a:lnTo>
                <a:lnTo>
                  <a:pt x="8" y="4"/>
                </a:lnTo>
                <a:lnTo>
                  <a:pt x="6" y="10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14" name="Freeform 90"/>
          <p:cNvSpPr>
            <a:spLocks/>
          </p:cNvSpPr>
          <p:nvPr/>
        </p:nvSpPr>
        <p:spPr bwMode="auto">
          <a:xfrm>
            <a:off x="8064500" y="6330950"/>
            <a:ext cx="14288" cy="14288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4" y="10"/>
              </a:cxn>
              <a:cxn ang="0">
                <a:pos x="9" y="6"/>
              </a:cxn>
              <a:cxn ang="0">
                <a:pos x="15" y="0"/>
              </a:cxn>
              <a:cxn ang="0">
                <a:pos x="19" y="4"/>
              </a:cxn>
              <a:cxn ang="0">
                <a:pos x="15" y="10"/>
              </a:cxn>
              <a:cxn ang="0">
                <a:pos x="11" y="10"/>
              </a:cxn>
              <a:cxn ang="0">
                <a:pos x="6" y="17"/>
              </a:cxn>
              <a:cxn ang="0">
                <a:pos x="0" y="15"/>
              </a:cxn>
            </a:cxnLst>
            <a:rect l="0" t="0" r="r" b="b"/>
            <a:pathLst>
              <a:path w="19" h="17">
                <a:moveTo>
                  <a:pt x="0" y="15"/>
                </a:moveTo>
                <a:lnTo>
                  <a:pt x="4" y="10"/>
                </a:lnTo>
                <a:lnTo>
                  <a:pt x="9" y="6"/>
                </a:lnTo>
                <a:lnTo>
                  <a:pt x="15" y="0"/>
                </a:lnTo>
                <a:lnTo>
                  <a:pt x="19" y="4"/>
                </a:lnTo>
                <a:lnTo>
                  <a:pt x="15" y="10"/>
                </a:lnTo>
                <a:lnTo>
                  <a:pt x="11" y="10"/>
                </a:lnTo>
                <a:lnTo>
                  <a:pt x="6" y="17"/>
                </a:lnTo>
                <a:lnTo>
                  <a:pt x="0" y="15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15" name="Freeform 91"/>
          <p:cNvSpPr>
            <a:spLocks/>
          </p:cNvSpPr>
          <p:nvPr/>
        </p:nvSpPr>
        <p:spPr bwMode="auto">
          <a:xfrm>
            <a:off x="8077200" y="6315075"/>
            <a:ext cx="9525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8"/>
              </a:cxn>
              <a:cxn ang="0">
                <a:pos x="14" y="9"/>
              </a:cxn>
              <a:cxn ang="0">
                <a:pos x="12" y="13"/>
              </a:cxn>
              <a:cxn ang="0">
                <a:pos x="8" y="21"/>
              </a:cxn>
              <a:cxn ang="0">
                <a:pos x="2" y="13"/>
              </a:cxn>
              <a:cxn ang="0">
                <a:pos x="4" y="9"/>
              </a:cxn>
              <a:cxn ang="0">
                <a:pos x="4" y="8"/>
              </a:cxn>
              <a:cxn ang="0">
                <a:pos x="0" y="0"/>
              </a:cxn>
            </a:cxnLst>
            <a:rect l="0" t="0" r="r" b="b"/>
            <a:pathLst>
              <a:path w="14" h="21">
                <a:moveTo>
                  <a:pt x="0" y="0"/>
                </a:moveTo>
                <a:lnTo>
                  <a:pt x="8" y="8"/>
                </a:lnTo>
                <a:lnTo>
                  <a:pt x="14" y="9"/>
                </a:lnTo>
                <a:lnTo>
                  <a:pt x="12" y="13"/>
                </a:lnTo>
                <a:lnTo>
                  <a:pt x="8" y="21"/>
                </a:lnTo>
                <a:lnTo>
                  <a:pt x="2" y="13"/>
                </a:lnTo>
                <a:lnTo>
                  <a:pt x="4" y="9"/>
                </a:lnTo>
                <a:lnTo>
                  <a:pt x="4" y="8"/>
                </a:lnTo>
                <a:lnTo>
                  <a:pt x="0" y="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16" name="Freeform 92"/>
          <p:cNvSpPr>
            <a:spLocks/>
          </p:cNvSpPr>
          <p:nvPr/>
        </p:nvSpPr>
        <p:spPr bwMode="auto">
          <a:xfrm>
            <a:off x="7705725" y="6161088"/>
            <a:ext cx="134938" cy="153987"/>
          </a:xfrm>
          <a:custGeom>
            <a:avLst/>
            <a:gdLst/>
            <a:ahLst/>
            <a:cxnLst>
              <a:cxn ang="0">
                <a:pos x="5" y="70"/>
              </a:cxn>
              <a:cxn ang="0">
                <a:pos x="7" y="74"/>
              </a:cxn>
              <a:cxn ang="0">
                <a:pos x="11" y="78"/>
              </a:cxn>
              <a:cxn ang="0">
                <a:pos x="15" y="84"/>
              </a:cxn>
              <a:cxn ang="0">
                <a:pos x="25" y="92"/>
              </a:cxn>
              <a:cxn ang="0">
                <a:pos x="38" y="90"/>
              </a:cxn>
              <a:cxn ang="0">
                <a:pos x="53" y="86"/>
              </a:cxn>
              <a:cxn ang="0">
                <a:pos x="59" y="92"/>
              </a:cxn>
              <a:cxn ang="0">
                <a:pos x="63" y="90"/>
              </a:cxn>
              <a:cxn ang="0">
                <a:pos x="65" y="103"/>
              </a:cxn>
              <a:cxn ang="0">
                <a:pos x="73" y="116"/>
              </a:cxn>
              <a:cxn ang="0">
                <a:pos x="76" y="130"/>
              </a:cxn>
              <a:cxn ang="0">
                <a:pos x="73" y="149"/>
              </a:cxn>
              <a:cxn ang="0">
                <a:pos x="78" y="160"/>
              </a:cxn>
              <a:cxn ang="0">
                <a:pos x="80" y="174"/>
              </a:cxn>
              <a:cxn ang="0">
                <a:pos x="86" y="195"/>
              </a:cxn>
              <a:cxn ang="0">
                <a:pos x="109" y="193"/>
              </a:cxn>
              <a:cxn ang="0">
                <a:pos x="122" y="178"/>
              </a:cxn>
              <a:cxn ang="0">
                <a:pos x="124" y="168"/>
              </a:cxn>
              <a:cxn ang="0">
                <a:pos x="130" y="164"/>
              </a:cxn>
              <a:cxn ang="0">
                <a:pos x="128" y="157"/>
              </a:cxn>
              <a:cxn ang="0">
                <a:pos x="142" y="143"/>
              </a:cxn>
              <a:cxn ang="0">
                <a:pos x="142" y="130"/>
              </a:cxn>
              <a:cxn ang="0">
                <a:pos x="138" y="118"/>
              </a:cxn>
              <a:cxn ang="0">
                <a:pos x="145" y="107"/>
              </a:cxn>
              <a:cxn ang="0">
                <a:pos x="161" y="92"/>
              </a:cxn>
              <a:cxn ang="0">
                <a:pos x="169" y="76"/>
              </a:cxn>
              <a:cxn ang="0">
                <a:pos x="167" y="70"/>
              </a:cxn>
              <a:cxn ang="0">
                <a:pos x="153" y="74"/>
              </a:cxn>
              <a:cxn ang="0">
                <a:pos x="149" y="67"/>
              </a:cxn>
              <a:cxn ang="0">
                <a:pos x="142" y="61"/>
              </a:cxn>
              <a:cxn ang="0">
                <a:pos x="138" y="55"/>
              </a:cxn>
              <a:cxn ang="0">
                <a:pos x="130" y="40"/>
              </a:cxn>
              <a:cxn ang="0">
                <a:pos x="121" y="21"/>
              </a:cxn>
              <a:cxn ang="0">
                <a:pos x="119" y="17"/>
              </a:cxn>
              <a:cxn ang="0">
                <a:pos x="113" y="19"/>
              </a:cxn>
              <a:cxn ang="0">
                <a:pos x="105" y="17"/>
              </a:cxn>
              <a:cxn ang="0">
                <a:pos x="92" y="15"/>
              </a:cxn>
              <a:cxn ang="0">
                <a:pos x="90" y="21"/>
              </a:cxn>
              <a:cxn ang="0">
                <a:pos x="80" y="13"/>
              </a:cxn>
              <a:cxn ang="0">
                <a:pos x="67" y="9"/>
              </a:cxn>
              <a:cxn ang="0">
                <a:pos x="69" y="0"/>
              </a:cxn>
              <a:cxn ang="0">
                <a:pos x="65" y="2"/>
              </a:cxn>
              <a:cxn ang="0">
                <a:pos x="48" y="3"/>
              </a:cxn>
              <a:cxn ang="0">
                <a:pos x="38" y="7"/>
              </a:cxn>
              <a:cxn ang="0">
                <a:pos x="28" y="3"/>
              </a:cxn>
              <a:cxn ang="0">
                <a:pos x="21" y="13"/>
              </a:cxn>
              <a:cxn ang="0">
                <a:pos x="17" y="23"/>
              </a:cxn>
              <a:cxn ang="0">
                <a:pos x="11" y="26"/>
              </a:cxn>
              <a:cxn ang="0">
                <a:pos x="2" y="46"/>
              </a:cxn>
              <a:cxn ang="0">
                <a:pos x="3" y="51"/>
              </a:cxn>
              <a:cxn ang="0">
                <a:pos x="0" y="63"/>
              </a:cxn>
              <a:cxn ang="0">
                <a:pos x="5" y="70"/>
              </a:cxn>
            </a:cxnLst>
            <a:rect l="0" t="0" r="r" b="b"/>
            <a:pathLst>
              <a:path w="169" h="195">
                <a:moveTo>
                  <a:pt x="5" y="70"/>
                </a:moveTo>
                <a:lnTo>
                  <a:pt x="7" y="74"/>
                </a:lnTo>
                <a:lnTo>
                  <a:pt x="11" y="78"/>
                </a:lnTo>
                <a:lnTo>
                  <a:pt x="15" y="84"/>
                </a:lnTo>
                <a:lnTo>
                  <a:pt x="25" y="92"/>
                </a:lnTo>
                <a:lnTo>
                  <a:pt x="38" y="90"/>
                </a:lnTo>
                <a:lnTo>
                  <a:pt x="53" y="86"/>
                </a:lnTo>
                <a:lnTo>
                  <a:pt x="59" y="92"/>
                </a:lnTo>
                <a:lnTo>
                  <a:pt x="63" y="90"/>
                </a:lnTo>
                <a:lnTo>
                  <a:pt x="65" y="103"/>
                </a:lnTo>
                <a:lnTo>
                  <a:pt x="73" y="116"/>
                </a:lnTo>
                <a:lnTo>
                  <a:pt x="76" y="130"/>
                </a:lnTo>
                <a:lnTo>
                  <a:pt x="73" y="149"/>
                </a:lnTo>
                <a:lnTo>
                  <a:pt x="78" y="160"/>
                </a:lnTo>
                <a:lnTo>
                  <a:pt x="80" y="174"/>
                </a:lnTo>
                <a:lnTo>
                  <a:pt x="86" y="195"/>
                </a:lnTo>
                <a:lnTo>
                  <a:pt x="109" y="193"/>
                </a:lnTo>
                <a:lnTo>
                  <a:pt x="122" y="178"/>
                </a:lnTo>
                <a:lnTo>
                  <a:pt x="124" y="168"/>
                </a:lnTo>
                <a:lnTo>
                  <a:pt x="130" y="164"/>
                </a:lnTo>
                <a:lnTo>
                  <a:pt x="128" y="157"/>
                </a:lnTo>
                <a:lnTo>
                  <a:pt x="142" y="143"/>
                </a:lnTo>
                <a:lnTo>
                  <a:pt x="142" y="130"/>
                </a:lnTo>
                <a:lnTo>
                  <a:pt x="138" y="118"/>
                </a:lnTo>
                <a:lnTo>
                  <a:pt x="145" y="107"/>
                </a:lnTo>
                <a:lnTo>
                  <a:pt x="161" y="92"/>
                </a:lnTo>
                <a:lnTo>
                  <a:pt x="169" y="76"/>
                </a:lnTo>
                <a:lnTo>
                  <a:pt x="167" y="70"/>
                </a:lnTo>
                <a:lnTo>
                  <a:pt x="153" y="74"/>
                </a:lnTo>
                <a:lnTo>
                  <a:pt x="149" y="67"/>
                </a:lnTo>
                <a:lnTo>
                  <a:pt x="142" y="61"/>
                </a:lnTo>
                <a:lnTo>
                  <a:pt x="138" y="55"/>
                </a:lnTo>
                <a:lnTo>
                  <a:pt x="130" y="40"/>
                </a:lnTo>
                <a:lnTo>
                  <a:pt x="121" y="21"/>
                </a:lnTo>
                <a:lnTo>
                  <a:pt x="119" y="17"/>
                </a:lnTo>
                <a:lnTo>
                  <a:pt x="113" y="19"/>
                </a:lnTo>
                <a:lnTo>
                  <a:pt x="105" y="17"/>
                </a:lnTo>
                <a:lnTo>
                  <a:pt x="92" y="15"/>
                </a:lnTo>
                <a:lnTo>
                  <a:pt x="90" y="21"/>
                </a:lnTo>
                <a:lnTo>
                  <a:pt x="80" y="13"/>
                </a:lnTo>
                <a:lnTo>
                  <a:pt x="67" y="9"/>
                </a:lnTo>
                <a:lnTo>
                  <a:pt x="69" y="0"/>
                </a:lnTo>
                <a:lnTo>
                  <a:pt x="65" y="2"/>
                </a:lnTo>
                <a:lnTo>
                  <a:pt x="48" y="3"/>
                </a:lnTo>
                <a:lnTo>
                  <a:pt x="38" y="7"/>
                </a:lnTo>
                <a:lnTo>
                  <a:pt x="28" y="3"/>
                </a:lnTo>
                <a:lnTo>
                  <a:pt x="21" y="13"/>
                </a:lnTo>
                <a:lnTo>
                  <a:pt x="17" y="23"/>
                </a:lnTo>
                <a:lnTo>
                  <a:pt x="11" y="26"/>
                </a:lnTo>
                <a:lnTo>
                  <a:pt x="2" y="46"/>
                </a:lnTo>
                <a:lnTo>
                  <a:pt x="3" y="51"/>
                </a:lnTo>
                <a:lnTo>
                  <a:pt x="0" y="63"/>
                </a:lnTo>
                <a:lnTo>
                  <a:pt x="5" y="7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17" name="Freeform 93"/>
          <p:cNvSpPr>
            <a:spLocks/>
          </p:cNvSpPr>
          <p:nvPr/>
        </p:nvSpPr>
        <p:spPr bwMode="auto">
          <a:xfrm>
            <a:off x="7994650" y="6243638"/>
            <a:ext cx="39688" cy="206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4"/>
              </a:cxn>
              <a:cxn ang="0">
                <a:pos x="6" y="8"/>
              </a:cxn>
              <a:cxn ang="0">
                <a:pos x="18" y="13"/>
              </a:cxn>
              <a:cxn ang="0">
                <a:pos x="18" y="21"/>
              </a:cxn>
              <a:cxn ang="0">
                <a:pos x="31" y="23"/>
              </a:cxn>
              <a:cxn ang="0">
                <a:pos x="35" y="17"/>
              </a:cxn>
              <a:cxn ang="0">
                <a:pos x="50" y="27"/>
              </a:cxn>
              <a:cxn ang="0">
                <a:pos x="43" y="15"/>
              </a:cxn>
              <a:cxn ang="0">
                <a:pos x="18" y="4"/>
              </a:cxn>
              <a:cxn ang="0">
                <a:pos x="4" y="0"/>
              </a:cxn>
              <a:cxn ang="0">
                <a:pos x="0" y="4"/>
              </a:cxn>
            </a:cxnLst>
            <a:rect l="0" t="0" r="r" b="b"/>
            <a:pathLst>
              <a:path w="50" h="27">
                <a:moveTo>
                  <a:pt x="0" y="4"/>
                </a:moveTo>
                <a:lnTo>
                  <a:pt x="8" y="4"/>
                </a:lnTo>
                <a:lnTo>
                  <a:pt x="6" y="8"/>
                </a:lnTo>
                <a:lnTo>
                  <a:pt x="18" y="13"/>
                </a:lnTo>
                <a:lnTo>
                  <a:pt x="18" y="21"/>
                </a:lnTo>
                <a:lnTo>
                  <a:pt x="31" y="23"/>
                </a:lnTo>
                <a:lnTo>
                  <a:pt x="35" y="17"/>
                </a:lnTo>
                <a:lnTo>
                  <a:pt x="50" y="27"/>
                </a:lnTo>
                <a:lnTo>
                  <a:pt x="43" y="15"/>
                </a:lnTo>
                <a:lnTo>
                  <a:pt x="18" y="4"/>
                </a:lnTo>
                <a:lnTo>
                  <a:pt x="4" y="0"/>
                </a:lnTo>
                <a:lnTo>
                  <a:pt x="0" y="4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18" name="Freeform 94"/>
          <p:cNvSpPr>
            <a:spLocks/>
          </p:cNvSpPr>
          <p:nvPr/>
        </p:nvSpPr>
        <p:spPr bwMode="auto">
          <a:xfrm>
            <a:off x="7977188" y="6221413"/>
            <a:ext cx="9525" cy="95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2"/>
              </a:cxn>
              <a:cxn ang="0">
                <a:pos x="8" y="0"/>
              </a:cxn>
              <a:cxn ang="0">
                <a:pos x="12" y="8"/>
              </a:cxn>
              <a:cxn ang="0">
                <a:pos x="8" y="12"/>
              </a:cxn>
              <a:cxn ang="0">
                <a:pos x="4" y="4"/>
              </a:cxn>
              <a:cxn ang="0">
                <a:pos x="0" y="8"/>
              </a:cxn>
            </a:cxnLst>
            <a:rect l="0" t="0" r="r" b="b"/>
            <a:pathLst>
              <a:path w="12" h="12">
                <a:moveTo>
                  <a:pt x="0" y="8"/>
                </a:moveTo>
                <a:lnTo>
                  <a:pt x="2" y="2"/>
                </a:lnTo>
                <a:lnTo>
                  <a:pt x="8" y="0"/>
                </a:lnTo>
                <a:lnTo>
                  <a:pt x="12" y="8"/>
                </a:lnTo>
                <a:lnTo>
                  <a:pt x="8" y="12"/>
                </a:lnTo>
                <a:lnTo>
                  <a:pt x="4" y="4"/>
                </a:lnTo>
                <a:lnTo>
                  <a:pt x="0" y="8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19" name="Freeform 95"/>
          <p:cNvSpPr>
            <a:spLocks/>
          </p:cNvSpPr>
          <p:nvPr/>
        </p:nvSpPr>
        <p:spPr bwMode="auto">
          <a:xfrm>
            <a:off x="7974013" y="6202363"/>
            <a:ext cx="6350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0"/>
              </a:cxn>
              <a:cxn ang="0">
                <a:pos x="4" y="0"/>
              </a:cxn>
              <a:cxn ang="0">
                <a:pos x="6" y="6"/>
              </a:cxn>
              <a:cxn ang="0">
                <a:pos x="2" y="10"/>
              </a:cxn>
              <a:cxn ang="0">
                <a:pos x="8" y="18"/>
              </a:cxn>
              <a:cxn ang="0">
                <a:pos x="2" y="16"/>
              </a:cxn>
              <a:cxn ang="0">
                <a:pos x="0" y="8"/>
              </a:cxn>
            </a:cxnLst>
            <a:rect l="0" t="0" r="r" b="b"/>
            <a:pathLst>
              <a:path w="8" h="18">
                <a:moveTo>
                  <a:pt x="0" y="8"/>
                </a:moveTo>
                <a:lnTo>
                  <a:pt x="2" y="0"/>
                </a:lnTo>
                <a:lnTo>
                  <a:pt x="4" y="0"/>
                </a:lnTo>
                <a:lnTo>
                  <a:pt x="6" y="6"/>
                </a:lnTo>
                <a:lnTo>
                  <a:pt x="2" y="10"/>
                </a:lnTo>
                <a:lnTo>
                  <a:pt x="8" y="18"/>
                </a:lnTo>
                <a:lnTo>
                  <a:pt x="2" y="16"/>
                </a:lnTo>
                <a:lnTo>
                  <a:pt x="0" y="8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20" name="Freeform 96"/>
          <p:cNvSpPr>
            <a:spLocks/>
          </p:cNvSpPr>
          <p:nvPr/>
        </p:nvSpPr>
        <p:spPr bwMode="auto">
          <a:xfrm>
            <a:off x="7970838" y="6238875"/>
            <a:ext cx="12700" cy="1428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" y="19"/>
              </a:cxn>
              <a:cxn ang="0">
                <a:pos x="5" y="19"/>
              </a:cxn>
              <a:cxn ang="0">
                <a:pos x="9" y="17"/>
              </a:cxn>
              <a:cxn ang="0">
                <a:pos x="5" y="10"/>
              </a:cxn>
              <a:cxn ang="0">
                <a:pos x="13" y="4"/>
              </a:cxn>
              <a:cxn ang="0">
                <a:pos x="15" y="0"/>
              </a:cxn>
              <a:cxn ang="0">
                <a:pos x="5" y="0"/>
              </a:cxn>
              <a:cxn ang="0">
                <a:pos x="3" y="2"/>
              </a:cxn>
              <a:cxn ang="0">
                <a:pos x="0" y="12"/>
              </a:cxn>
            </a:cxnLst>
            <a:rect l="0" t="0" r="r" b="b"/>
            <a:pathLst>
              <a:path w="15" h="19">
                <a:moveTo>
                  <a:pt x="0" y="12"/>
                </a:moveTo>
                <a:lnTo>
                  <a:pt x="2" y="19"/>
                </a:lnTo>
                <a:lnTo>
                  <a:pt x="5" y="19"/>
                </a:lnTo>
                <a:lnTo>
                  <a:pt x="9" y="17"/>
                </a:lnTo>
                <a:lnTo>
                  <a:pt x="5" y="10"/>
                </a:lnTo>
                <a:lnTo>
                  <a:pt x="13" y="4"/>
                </a:lnTo>
                <a:lnTo>
                  <a:pt x="15" y="0"/>
                </a:lnTo>
                <a:lnTo>
                  <a:pt x="5" y="0"/>
                </a:lnTo>
                <a:lnTo>
                  <a:pt x="3" y="2"/>
                </a:lnTo>
                <a:lnTo>
                  <a:pt x="0" y="1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21" name="Freeform 97"/>
          <p:cNvSpPr>
            <a:spLocks/>
          </p:cNvSpPr>
          <p:nvPr/>
        </p:nvSpPr>
        <p:spPr bwMode="auto">
          <a:xfrm>
            <a:off x="7951788" y="6227763"/>
            <a:ext cx="19050" cy="23812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" y="13"/>
              </a:cxn>
              <a:cxn ang="0">
                <a:pos x="21" y="0"/>
              </a:cxn>
              <a:cxn ang="0">
                <a:pos x="25" y="6"/>
              </a:cxn>
              <a:cxn ang="0">
                <a:pos x="21" y="8"/>
              </a:cxn>
              <a:cxn ang="0">
                <a:pos x="25" y="15"/>
              </a:cxn>
              <a:cxn ang="0">
                <a:pos x="15" y="30"/>
              </a:cxn>
              <a:cxn ang="0">
                <a:pos x="4" y="25"/>
              </a:cxn>
              <a:cxn ang="0">
                <a:pos x="0" y="17"/>
              </a:cxn>
            </a:cxnLst>
            <a:rect l="0" t="0" r="r" b="b"/>
            <a:pathLst>
              <a:path w="25" h="30">
                <a:moveTo>
                  <a:pt x="0" y="17"/>
                </a:moveTo>
                <a:lnTo>
                  <a:pt x="4" y="13"/>
                </a:lnTo>
                <a:lnTo>
                  <a:pt x="21" y="0"/>
                </a:lnTo>
                <a:lnTo>
                  <a:pt x="25" y="6"/>
                </a:lnTo>
                <a:lnTo>
                  <a:pt x="21" y="8"/>
                </a:lnTo>
                <a:lnTo>
                  <a:pt x="25" y="15"/>
                </a:lnTo>
                <a:lnTo>
                  <a:pt x="15" y="30"/>
                </a:lnTo>
                <a:lnTo>
                  <a:pt x="4" y="25"/>
                </a:lnTo>
                <a:lnTo>
                  <a:pt x="0" y="17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22" name="Freeform 98"/>
          <p:cNvSpPr>
            <a:spLocks/>
          </p:cNvSpPr>
          <p:nvPr/>
        </p:nvSpPr>
        <p:spPr bwMode="auto">
          <a:xfrm>
            <a:off x="7945438" y="6254750"/>
            <a:ext cx="17462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17" y="0"/>
              </a:cxn>
              <a:cxn ang="0">
                <a:pos x="21" y="4"/>
              </a:cxn>
              <a:cxn ang="0">
                <a:pos x="21" y="8"/>
              </a:cxn>
              <a:cxn ang="0">
                <a:pos x="4" y="2"/>
              </a:cxn>
              <a:cxn ang="0">
                <a:pos x="0" y="0"/>
              </a:cxn>
            </a:cxnLst>
            <a:rect l="0" t="0" r="r" b="b"/>
            <a:pathLst>
              <a:path w="21" h="8">
                <a:moveTo>
                  <a:pt x="0" y="0"/>
                </a:moveTo>
                <a:lnTo>
                  <a:pt x="2" y="0"/>
                </a:lnTo>
                <a:lnTo>
                  <a:pt x="17" y="0"/>
                </a:lnTo>
                <a:lnTo>
                  <a:pt x="21" y="4"/>
                </a:lnTo>
                <a:lnTo>
                  <a:pt x="21" y="8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23" name="Freeform 99"/>
          <p:cNvSpPr>
            <a:spLocks/>
          </p:cNvSpPr>
          <p:nvPr/>
        </p:nvSpPr>
        <p:spPr bwMode="auto">
          <a:xfrm>
            <a:off x="7926388" y="6230938"/>
            <a:ext cx="20637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"/>
              </a:cxn>
              <a:cxn ang="0">
                <a:pos x="17" y="11"/>
              </a:cxn>
              <a:cxn ang="0">
                <a:pos x="21" y="15"/>
              </a:cxn>
              <a:cxn ang="0">
                <a:pos x="27" y="23"/>
              </a:cxn>
              <a:cxn ang="0">
                <a:pos x="23" y="28"/>
              </a:cxn>
              <a:cxn ang="0">
                <a:pos x="17" y="26"/>
              </a:cxn>
              <a:cxn ang="0">
                <a:pos x="10" y="9"/>
              </a:cxn>
              <a:cxn ang="0">
                <a:pos x="0" y="0"/>
              </a:cxn>
            </a:cxnLst>
            <a:rect l="0" t="0" r="r" b="b"/>
            <a:pathLst>
              <a:path w="27" h="28">
                <a:moveTo>
                  <a:pt x="0" y="0"/>
                </a:moveTo>
                <a:lnTo>
                  <a:pt x="6" y="2"/>
                </a:lnTo>
                <a:lnTo>
                  <a:pt x="17" y="11"/>
                </a:lnTo>
                <a:lnTo>
                  <a:pt x="21" y="15"/>
                </a:lnTo>
                <a:lnTo>
                  <a:pt x="27" y="23"/>
                </a:lnTo>
                <a:lnTo>
                  <a:pt x="23" y="28"/>
                </a:lnTo>
                <a:lnTo>
                  <a:pt x="17" y="26"/>
                </a:lnTo>
                <a:lnTo>
                  <a:pt x="10" y="9"/>
                </a:lnTo>
                <a:lnTo>
                  <a:pt x="0" y="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24" name="Freeform 100"/>
          <p:cNvSpPr>
            <a:spLocks/>
          </p:cNvSpPr>
          <p:nvPr/>
        </p:nvSpPr>
        <p:spPr bwMode="auto">
          <a:xfrm>
            <a:off x="8012113" y="6140450"/>
            <a:ext cx="11112" cy="952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" y="9"/>
              </a:cxn>
              <a:cxn ang="0">
                <a:pos x="8" y="11"/>
              </a:cxn>
              <a:cxn ang="0">
                <a:pos x="14" y="5"/>
              </a:cxn>
              <a:cxn ang="0">
                <a:pos x="12" y="4"/>
              </a:cxn>
              <a:cxn ang="0">
                <a:pos x="4" y="0"/>
              </a:cxn>
              <a:cxn ang="0">
                <a:pos x="0" y="9"/>
              </a:cxn>
            </a:cxnLst>
            <a:rect l="0" t="0" r="r" b="b"/>
            <a:pathLst>
              <a:path w="14" h="11">
                <a:moveTo>
                  <a:pt x="0" y="9"/>
                </a:moveTo>
                <a:lnTo>
                  <a:pt x="2" y="9"/>
                </a:lnTo>
                <a:lnTo>
                  <a:pt x="8" y="11"/>
                </a:lnTo>
                <a:lnTo>
                  <a:pt x="14" y="5"/>
                </a:lnTo>
                <a:lnTo>
                  <a:pt x="12" y="4"/>
                </a:lnTo>
                <a:lnTo>
                  <a:pt x="4" y="0"/>
                </a:lnTo>
                <a:lnTo>
                  <a:pt x="0" y="9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25" name="Freeform 101"/>
          <p:cNvSpPr>
            <a:spLocks/>
          </p:cNvSpPr>
          <p:nvPr/>
        </p:nvSpPr>
        <p:spPr bwMode="auto">
          <a:xfrm>
            <a:off x="8015288" y="6116638"/>
            <a:ext cx="6350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27"/>
              </a:cxn>
              <a:cxn ang="0">
                <a:pos x="8" y="19"/>
              </a:cxn>
              <a:cxn ang="0">
                <a:pos x="4" y="0"/>
              </a:cxn>
              <a:cxn ang="0">
                <a:pos x="0" y="6"/>
              </a:cxn>
            </a:cxnLst>
            <a:rect l="0" t="0" r="r" b="b"/>
            <a:pathLst>
              <a:path w="8" h="27">
                <a:moveTo>
                  <a:pt x="0" y="6"/>
                </a:moveTo>
                <a:lnTo>
                  <a:pt x="0" y="27"/>
                </a:lnTo>
                <a:lnTo>
                  <a:pt x="8" y="19"/>
                </a:lnTo>
                <a:lnTo>
                  <a:pt x="4" y="0"/>
                </a:lnTo>
                <a:lnTo>
                  <a:pt x="0" y="6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26" name="Freeform 102"/>
          <p:cNvSpPr>
            <a:spLocks/>
          </p:cNvSpPr>
          <p:nvPr/>
        </p:nvSpPr>
        <p:spPr bwMode="auto">
          <a:xfrm>
            <a:off x="7994650" y="6149975"/>
            <a:ext cx="20638" cy="1905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19"/>
              </a:cxn>
              <a:cxn ang="0">
                <a:pos x="14" y="19"/>
              </a:cxn>
              <a:cxn ang="0">
                <a:pos x="16" y="14"/>
              </a:cxn>
              <a:cxn ang="0">
                <a:pos x="23" y="8"/>
              </a:cxn>
              <a:cxn ang="0">
                <a:pos x="27" y="0"/>
              </a:cxn>
              <a:cxn ang="0">
                <a:pos x="27" y="8"/>
              </a:cxn>
              <a:cxn ang="0">
                <a:pos x="25" y="21"/>
              </a:cxn>
              <a:cxn ang="0">
                <a:pos x="16" y="23"/>
              </a:cxn>
              <a:cxn ang="0">
                <a:pos x="10" y="21"/>
              </a:cxn>
              <a:cxn ang="0">
                <a:pos x="0" y="23"/>
              </a:cxn>
            </a:cxnLst>
            <a:rect l="0" t="0" r="r" b="b"/>
            <a:pathLst>
              <a:path w="27" h="23">
                <a:moveTo>
                  <a:pt x="0" y="23"/>
                </a:moveTo>
                <a:lnTo>
                  <a:pt x="6" y="19"/>
                </a:lnTo>
                <a:lnTo>
                  <a:pt x="14" y="19"/>
                </a:lnTo>
                <a:lnTo>
                  <a:pt x="16" y="14"/>
                </a:lnTo>
                <a:lnTo>
                  <a:pt x="23" y="8"/>
                </a:lnTo>
                <a:lnTo>
                  <a:pt x="27" y="0"/>
                </a:lnTo>
                <a:lnTo>
                  <a:pt x="27" y="8"/>
                </a:lnTo>
                <a:lnTo>
                  <a:pt x="25" y="21"/>
                </a:lnTo>
                <a:lnTo>
                  <a:pt x="16" y="23"/>
                </a:lnTo>
                <a:lnTo>
                  <a:pt x="10" y="21"/>
                </a:lnTo>
                <a:lnTo>
                  <a:pt x="0" y="23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27" name="Freeform 103"/>
          <p:cNvSpPr>
            <a:spLocks/>
          </p:cNvSpPr>
          <p:nvPr/>
        </p:nvSpPr>
        <p:spPr bwMode="auto">
          <a:xfrm>
            <a:off x="7894638" y="6221413"/>
            <a:ext cx="4762" cy="7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0"/>
              </a:cxn>
              <a:cxn ang="0">
                <a:pos x="5" y="10"/>
              </a:cxn>
              <a:cxn ang="0">
                <a:pos x="3" y="2"/>
              </a:cxn>
              <a:cxn ang="0">
                <a:pos x="0" y="0"/>
              </a:cxn>
            </a:cxnLst>
            <a:rect l="0" t="0" r="r" b="b"/>
            <a:pathLst>
              <a:path w="5" h="10">
                <a:moveTo>
                  <a:pt x="0" y="0"/>
                </a:moveTo>
                <a:lnTo>
                  <a:pt x="2" y="10"/>
                </a:lnTo>
                <a:lnTo>
                  <a:pt x="5" y="1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28" name="Freeform 104"/>
          <p:cNvSpPr>
            <a:spLocks/>
          </p:cNvSpPr>
          <p:nvPr/>
        </p:nvSpPr>
        <p:spPr bwMode="auto">
          <a:xfrm>
            <a:off x="7761288" y="6024563"/>
            <a:ext cx="19050" cy="1428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6"/>
              </a:cxn>
              <a:cxn ang="0">
                <a:pos x="5" y="12"/>
              </a:cxn>
              <a:cxn ang="0">
                <a:pos x="13" y="8"/>
              </a:cxn>
              <a:cxn ang="0">
                <a:pos x="7" y="12"/>
              </a:cxn>
              <a:cxn ang="0">
                <a:pos x="13" y="16"/>
              </a:cxn>
              <a:cxn ang="0">
                <a:pos x="7" y="16"/>
              </a:cxn>
              <a:cxn ang="0">
                <a:pos x="15" y="19"/>
              </a:cxn>
              <a:cxn ang="0">
                <a:pos x="25" y="8"/>
              </a:cxn>
              <a:cxn ang="0">
                <a:pos x="13" y="0"/>
              </a:cxn>
              <a:cxn ang="0">
                <a:pos x="13" y="8"/>
              </a:cxn>
              <a:cxn ang="0">
                <a:pos x="9" y="2"/>
              </a:cxn>
              <a:cxn ang="0">
                <a:pos x="0" y="2"/>
              </a:cxn>
            </a:cxnLst>
            <a:rect l="0" t="0" r="r" b="b"/>
            <a:pathLst>
              <a:path w="25" h="19">
                <a:moveTo>
                  <a:pt x="0" y="2"/>
                </a:moveTo>
                <a:lnTo>
                  <a:pt x="0" y="6"/>
                </a:lnTo>
                <a:lnTo>
                  <a:pt x="5" y="12"/>
                </a:lnTo>
                <a:lnTo>
                  <a:pt x="13" y="8"/>
                </a:lnTo>
                <a:lnTo>
                  <a:pt x="7" y="12"/>
                </a:lnTo>
                <a:lnTo>
                  <a:pt x="13" y="16"/>
                </a:lnTo>
                <a:lnTo>
                  <a:pt x="7" y="16"/>
                </a:lnTo>
                <a:lnTo>
                  <a:pt x="15" y="19"/>
                </a:lnTo>
                <a:lnTo>
                  <a:pt x="25" y="8"/>
                </a:lnTo>
                <a:lnTo>
                  <a:pt x="13" y="0"/>
                </a:lnTo>
                <a:lnTo>
                  <a:pt x="13" y="8"/>
                </a:lnTo>
                <a:lnTo>
                  <a:pt x="9" y="2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29" name="Freeform 105"/>
          <p:cNvSpPr>
            <a:spLocks/>
          </p:cNvSpPr>
          <p:nvPr/>
        </p:nvSpPr>
        <p:spPr bwMode="auto">
          <a:xfrm>
            <a:off x="7773988" y="6022975"/>
            <a:ext cx="19050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6"/>
              </a:cxn>
              <a:cxn ang="0">
                <a:pos x="13" y="8"/>
              </a:cxn>
              <a:cxn ang="0">
                <a:pos x="23" y="4"/>
              </a:cxn>
              <a:cxn ang="0">
                <a:pos x="17" y="0"/>
              </a:cxn>
              <a:cxn ang="0">
                <a:pos x="11" y="4"/>
              </a:cxn>
              <a:cxn ang="0">
                <a:pos x="6" y="0"/>
              </a:cxn>
              <a:cxn ang="0">
                <a:pos x="0" y="4"/>
              </a:cxn>
            </a:cxnLst>
            <a:rect l="0" t="0" r="r" b="b"/>
            <a:pathLst>
              <a:path w="23" h="8">
                <a:moveTo>
                  <a:pt x="0" y="4"/>
                </a:moveTo>
                <a:lnTo>
                  <a:pt x="6" y="6"/>
                </a:lnTo>
                <a:lnTo>
                  <a:pt x="13" y="8"/>
                </a:lnTo>
                <a:lnTo>
                  <a:pt x="23" y="4"/>
                </a:lnTo>
                <a:lnTo>
                  <a:pt x="17" y="0"/>
                </a:lnTo>
                <a:lnTo>
                  <a:pt x="11" y="4"/>
                </a:lnTo>
                <a:lnTo>
                  <a:pt x="6" y="0"/>
                </a:lnTo>
                <a:lnTo>
                  <a:pt x="0" y="4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30" name="Freeform 106"/>
          <p:cNvSpPr>
            <a:spLocks/>
          </p:cNvSpPr>
          <p:nvPr/>
        </p:nvSpPr>
        <p:spPr bwMode="auto">
          <a:xfrm>
            <a:off x="7780338" y="6032500"/>
            <a:ext cx="7937" cy="31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5" y="0"/>
              </a:cxn>
              <a:cxn ang="0">
                <a:pos x="9" y="0"/>
              </a:cxn>
              <a:cxn ang="0">
                <a:pos x="3" y="4"/>
              </a:cxn>
              <a:cxn ang="0">
                <a:pos x="0" y="4"/>
              </a:cxn>
            </a:cxnLst>
            <a:rect l="0" t="0" r="r" b="b"/>
            <a:pathLst>
              <a:path w="9" h="4">
                <a:moveTo>
                  <a:pt x="0" y="4"/>
                </a:moveTo>
                <a:lnTo>
                  <a:pt x="0" y="0"/>
                </a:lnTo>
                <a:lnTo>
                  <a:pt x="5" y="0"/>
                </a:lnTo>
                <a:lnTo>
                  <a:pt x="9" y="0"/>
                </a:lnTo>
                <a:lnTo>
                  <a:pt x="3" y="4"/>
                </a:lnTo>
                <a:lnTo>
                  <a:pt x="0" y="4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31" name="Freeform 107"/>
          <p:cNvSpPr>
            <a:spLocks/>
          </p:cNvSpPr>
          <p:nvPr/>
        </p:nvSpPr>
        <p:spPr bwMode="auto">
          <a:xfrm>
            <a:off x="7840663" y="6054725"/>
            <a:ext cx="11112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5"/>
              </a:cxn>
              <a:cxn ang="0">
                <a:pos x="5" y="9"/>
              </a:cxn>
              <a:cxn ang="0">
                <a:pos x="15" y="9"/>
              </a:cxn>
              <a:cxn ang="0">
                <a:pos x="9" y="1"/>
              </a:cxn>
              <a:cxn ang="0">
                <a:pos x="5" y="0"/>
              </a:cxn>
              <a:cxn ang="0">
                <a:pos x="0" y="5"/>
              </a:cxn>
            </a:cxnLst>
            <a:rect l="0" t="0" r="r" b="b"/>
            <a:pathLst>
              <a:path w="15" h="9">
                <a:moveTo>
                  <a:pt x="0" y="5"/>
                </a:moveTo>
                <a:lnTo>
                  <a:pt x="5" y="5"/>
                </a:lnTo>
                <a:lnTo>
                  <a:pt x="5" y="9"/>
                </a:lnTo>
                <a:lnTo>
                  <a:pt x="15" y="9"/>
                </a:lnTo>
                <a:lnTo>
                  <a:pt x="9" y="1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32" name="Freeform 108"/>
          <p:cNvSpPr>
            <a:spLocks/>
          </p:cNvSpPr>
          <p:nvPr/>
        </p:nvSpPr>
        <p:spPr bwMode="auto">
          <a:xfrm>
            <a:off x="7845425" y="6035675"/>
            <a:ext cx="26988" cy="17463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8" y="21"/>
              </a:cxn>
              <a:cxn ang="0">
                <a:pos x="18" y="11"/>
              </a:cxn>
              <a:cxn ang="0">
                <a:pos x="35" y="5"/>
              </a:cxn>
              <a:cxn ang="0">
                <a:pos x="33" y="0"/>
              </a:cxn>
              <a:cxn ang="0">
                <a:pos x="18" y="5"/>
              </a:cxn>
              <a:cxn ang="0">
                <a:pos x="4" y="11"/>
              </a:cxn>
              <a:cxn ang="0">
                <a:pos x="0" y="19"/>
              </a:cxn>
            </a:cxnLst>
            <a:rect l="0" t="0" r="r" b="b"/>
            <a:pathLst>
              <a:path w="35" h="21">
                <a:moveTo>
                  <a:pt x="0" y="19"/>
                </a:moveTo>
                <a:lnTo>
                  <a:pt x="8" y="21"/>
                </a:lnTo>
                <a:lnTo>
                  <a:pt x="18" y="11"/>
                </a:lnTo>
                <a:lnTo>
                  <a:pt x="35" y="5"/>
                </a:lnTo>
                <a:lnTo>
                  <a:pt x="33" y="0"/>
                </a:lnTo>
                <a:lnTo>
                  <a:pt x="18" y="5"/>
                </a:lnTo>
                <a:lnTo>
                  <a:pt x="4" y="11"/>
                </a:lnTo>
                <a:lnTo>
                  <a:pt x="0" y="19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33" name="Freeform 109"/>
          <p:cNvSpPr>
            <a:spLocks/>
          </p:cNvSpPr>
          <p:nvPr/>
        </p:nvSpPr>
        <p:spPr bwMode="auto">
          <a:xfrm>
            <a:off x="7720013" y="6113463"/>
            <a:ext cx="9525" cy="9525"/>
          </a:xfrm>
          <a:custGeom>
            <a:avLst/>
            <a:gdLst/>
            <a:ahLst/>
            <a:cxnLst>
              <a:cxn ang="0">
                <a:pos x="2" y="12"/>
              </a:cxn>
              <a:cxn ang="0">
                <a:pos x="11" y="12"/>
              </a:cxn>
              <a:cxn ang="0">
                <a:pos x="11" y="2"/>
              </a:cxn>
              <a:cxn ang="0">
                <a:pos x="8" y="0"/>
              </a:cxn>
              <a:cxn ang="0">
                <a:pos x="0" y="4"/>
              </a:cxn>
              <a:cxn ang="0">
                <a:pos x="4" y="8"/>
              </a:cxn>
              <a:cxn ang="0">
                <a:pos x="2" y="12"/>
              </a:cxn>
            </a:cxnLst>
            <a:rect l="0" t="0" r="r" b="b"/>
            <a:pathLst>
              <a:path w="11" h="12">
                <a:moveTo>
                  <a:pt x="2" y="12"/>
                </a:moveTo>
                <a:lnTo>
                  <a:pt x="11" y="12"/>
                </a:lnTo>
                <a:lnTo>
                  <a:pt x="11" y="2"/>
                </a:lnTo>
                <a:lnTo>
                  <a:pt x="8" y="0"/>
                </a:lnTo>
                <a:lnTo>
                  <a:pt x="0" y="4"/>
                </a:lnTo>
                <a:lnTo>
                  <a:pt x="4" y="8"/>
                </a:lnTo>
                <a:lnTo>
                  <a:pt x="2" y="1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34" name="Freeform 110"/>
          <p:cNvSpPr>
            <a:spLocks/>
          </p:cNvSpPr>
          <p:nvPr/>
        </p:nvSpPr>
        <p:spPr bwMode="auto">
          <a:xfrm>
            <a:off x="7729538" y="6103938"/>
            <a:ext cx="14287" cy="254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" y="0"/>
              </a:cxn>
              <a:cxn ang="0">
                <a:pos x="8" y="0"/>
              </a:cxn>
              <a:cxn ang="0">
                <a:pos x="4" y="4"/>
              </a:cxn>
              <a:cxn ang="0">
                <a:pos x="10" y="4"/>
              </a:cxn>
              <a:cxn ang="0">
                <a:pos x="8" y="9"/>
              </a:cxn>
              <a:cxn ang="0">
                <a:pos x="10" y="11"/>
              </a:cxn>
              <a:cxn ang="0">
                <a:pos x="16" y="17"/>
              </a:cxn>
              <a:cxn ang="0">
                <a:pos x="14" y="21"/>
              </a:cxn>
              <a:cxn ang="0">
                <a:pos x="20" y="21"/>
              </a:cxn>
              <a:cxn ang="0">
                <a:pos x="20" y="25"/>
              </a:cxn>
              <a:cxn ang="0">
                <a:pos x="0" y="30"/>
              </a:cxn>
              <a:cxn ang="0">
                <a:pos x="6" y="25"/>
              </a:cxn>
              <a:cxn ang="0">
                <a:pos x="2" y="23"/>
              </a:cxn>
              <a:cxn ang="0">
                <a:pos x="2" y="21"/>
              </a:cxn>
              <a:cxn ang="0">
                <a:pos x="8" y="19"/>
              </a:cxn>
              <a:cxn ang="0">
                <a:pos x="8" y="13"/>
              </a:cxn>
              <a:cxn ang="0">
                <a:pos x="2" y="13"/>
              </a:cxn>
              <a:cxn ang="0">
                <a:pos x="2" y="6"/>
              </a:cxn>
              <a:cxn ang="0">
                <a:pos x="0" y="6"/>
              </a:cxn>
            </a:cxnLst>
            <a:rect l="0" t="0" r="r" b="b"/>
            <a:pathLst>
              <a:path w="20" h="30">
                <a:moveTo>
                  <a:pt x="0" y="6"/>
                </a:moveTo>
                <a:lnTo>
                  <a:pt x="2" y="0"/>
                </a:lnTo>
                <a:lnTo>
                  <a:pt x="8" y="0"/>
                </a:lnTo>
                <a:lnTo>
                  <a:pt x="4" y="4"/>
                </a:lnTo>
                <a:lnTo>
                  <a:pt x="10" y="4"/>
                </a:lnTo>
                <a:lnTo>
                  <a:pt x="8" y="9"/>
                </a:lnTo>
                <a:lnTo>
                  <a:pt x="10" y="11"/>
                </a:lnTo>
                <a:lnTo>
                  <a:pt x="16" y="17"/>
                </a:lnTo>
                <a:lnTo>
                  <a:pt x="14" y="21"/>
                </a:lnTo>
                <a:lnTo>
                  <a:pt x="20" y="21"/>
                </a:lnTo>
                <a:lnTo>
                  <a:pt x="20" y="25"/>
                </a:lnTo>
                <a:lnTo>
                  <a:pt x="0" y="30"/>
                </a:lnTo>
                <a:lnTo>
                  <a:pt x="6" y="25"/>
                </a:lnTo>
                <a:lnTo>
                  <a:pt x="2" y="23"/>
                </a:lnTo>
                <a:lnTo>
                  <a:pt x="2" y="21"/>
                </a:lnTo>
                <a:lnTo>
                  <a:pt x="8" y="19"/>
                </a:lnTo>
                <a:lnTo>
                  <a:pt x="8" y="13"/>
                </a:lnTo>
                <a:lnTo>
                  <a:pt x="2" y="13"/>
                </a:lnTo>
                <a:lnTo>
                  <a:pt x="2" y="6"/>
                </a:lnTo>
                <a:lnTo>
                  <a:pt x="0" y="6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35" name="Freeform 111"/>
          <p:cNvSpPr>
            <a:spLocks/>
          </p:cNvSpPr>
          <p:nvPr/>
        </p:nvSpPr>
        <p:spPr bwMode="auto">
          <a:xfrm>
            <a:off x="7756525" y="6149975"/>
            <a:ext cx="3175" cy="63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8"/>
              </a:cxn>
              <a:cxn ang="0">
                <a:pos x="2" y="8"/>
              </a:cxn>
              <a:cxn ang="0">
                <a:pos x="4" y="4"/>
              </a:cxn>
              <a:cxn ang="0">
                <a:pos x="2" y="0"/>
              </a:cxn>
              <a:cxn ang="0">
                <a:pos x="0" y="2"/>
              </a:cxn>
            </a:cxnLst>
            <a:rect l="0" t="0" r="r" b="b"/>
            <a:pathLst>
              <a:path w="4" h="8">
                <a:moveTo>
                  <a:pt x="0" y="2"/>
                </a:moveTo>
                <a:lnTo>
                  <a:pt x="0" y="8"/>
                </a:lnTo>
                <a:lnTo>
                  <a:pt x="2" y="8"/>
                </a:lnTo>
                <a:lnTo>
                  <a:pt x="4" y="4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36" name="Freeform 112"/>
          <p:cNvSpPr>
            <a:spLocks/>
          </p:cNvSpPr>
          <p:nvPr/>
        </p:nvSpPr>
        <p:spPr bwMode="auto">
          <a:xfrm>
            <a:off x="7764463" y="6157913"/>
            <a:ext cx="7937" cy="476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7" y="6"/>
              </a:cxn>
              <a:cxn ang="0">
                <a:pos x="9" y="0"/>
              </a:cxn>
              <a:cxn ang="0">
                <a:pos x="0" y="2"/>
              </a:cxn>
            </a:cxnLst>
            <a:rect l="0" t="0" r="r" b="b"/>
            <a:pathLst>
              <a:path w="9" h="6">
                <a:moveTo>
                  <a:pt x="0" y="2"/>
                </a:moveTo>
                <a:lnTo>
                  <a:pt x="7" y="6"/>
                </a:lnTo>
                <a:lnTo>
                  <a:pt x="9" y="0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37" name="Freeform 113"/>
          <p:cNvSpPr>
            <a:spLocks/>
          </p:cNvSpPr>
          <p:nvPr/>
        </p:nvSpPr>
        <p:spPr bwMode="auto">
          <a:xfrm>
            <a:off x="7723188" y="6032500"/>
            <a:ext cx="387350" cy="206375"/>
          </a:xfrm>
          <a:custGeom>
            <a:avLst/>
            <a:gdLst/>
            <a:ahLst/>
            <a:cxnLst>
              <a:cxn ang="0">
                <a:pos x="126" y="220"/>
              </a:cxn>
              <a:cxn ang="0">
                <a:pos x="169" y="203"/>
              </a:cxn>
              <a:cxn ang="0">
                <a:pos x="140" y="187"/>
              </a:cxn>
              <a:cxn ang="0">
                <a:pos x="184" y="195"/>
              </a:cxn>
              <a:cxn ang="0">
                <a:pos x="213" y="241"/>
              </a:cxn>
              <a:cxn ang="0">
                <a:pos x="247" y="201"/>
              </a:cxn>
              <a:cxn ang="0">
                <a:pos x="268" y="247"/>
              </a:cxn>
              <a:cxn ang="0">
                <a:pos x="265" y="237"/>
              </a:cxn>
              <a:cxn ang="0">
                <a:pos x="288" y="222"/>
              </a:cxn>
              <a:cxn ang="0">
                <a:pos x="313" y="197"/>
              </a:cxn>
              <a:cxn ang="0">
                <a:pos x="313" y="161"/>
              </a:cxn>
              <a:cxn ang="0">
                <a:pos x="332" y="159"/>
              </a:cxn>
              <a:cxn ang="0">
                <a:pos x="349" y="145"/>
              </a:cxn>
              <a:cxn ang="0">
                <a:pos x="372" y="86"/>
              </a:cxn>
              <a:cxn ang="0">
                <a:pos x="414" y="82"/>
              </a:cxn>
              <a:cxn ang="0">
                <a:pos x="418" y="103"/>
              </a:cxn>
              <a:cxn ang="0">
                <a:pos x="457" y="74"/>
              </a:cxn>
              <a:cxn ang="0">
                <a:pos x="487" y="59"/>
              </a:cxn>
              <a:cxn ang="0">
                <a:pos x="430" y="42"/>
              </a:cxn>
              <a:cxn ang="0">
                <a:pos x="366" y="28"/>
              </a:cxn>
              <a:cxn ang="0">
                <a:pos x="322" y="23"/>
              </a:cxn>
              <a:cxn ang="0">
                <a:pos x="299" y="15"/>
              </a:cxn>
              <a:cxn ang="0">
                <a:pos x="276" y="0"/>
              </a:cxn>
              <a:cxn ang="0">
                <a:pos x="220" y="23"/>
              </a:cxn>
              <a:cxn ang="0">
                <a:pos x="209" y="34"/>
              </a:cxn>
              <a:cxn ang="0">
                <a:pos x="197" y="27"/>
              </a:cxn>
              <a:cxn ang="0">
                <a:pos x="180" y="42"/>
              </a:cxn>
              <a:cxn ang="0">
                <a:pos x="140" y="51"/>
              </a:cxn>
              <a:cxn ang="0">
                <a:pos x="123" y="65"/>
              </a:cxn>
              <a:cxn ang="0">
                <a:pos x="100" y="53"/>
              </a:cxn>
              <a:cxn ang="0">
                <a:pos x="92" y="40"/>
              </a:cxn>
              <a:cxn ang="0">
                <a:pos x="75" y="40"/>
              </a:cxn>
              <a:cxn ang="0">
                <a:pos x="52" y="63"/>
              </a:cxn>
              <a:cxn ang="0">
                <a:pos x="36" y="90"/>
              </a:cxn>
              <a:cxn ang="0">
                <a:pos x="53" y="101"/>
              </a:cxn>
              <a:cxn ang="0">
                <a:pos x="65" y="82"/>
              </a:cxn>
              <a:cxn ang="0">
                <a:pos x="84" y="63"/>
              </a:cxn>
              <a:cxn ang="0">
                <a:pos x="96" y="82"/>
              </a:cxn>
              <a:cxn ang="0">
                <a:pos x="73" y="101"/>
              </a:cxn>
              <a:cxn ang="0">
                <a:pos x="48" y="105"/>
              </a:cxn>
              <a:cxn ang="0">
                <a:pos x="42" y="101"/>
              </a:cxn>
              <a:cxn ang="0">
                <a:pos x="27" y="118"/>
              </a:cxn>
              <a:cxn ang="0">
                <a:pos x="11" y="128"/>
              </a:cxn>
              <a:cxn ang="0">
                <a:pos x="2" y="140"/>
              </a:cxn>
              <a:cxn ang="0">
                <a:pos x="17" y="163"/>
              </a:cxn>
              <a:cxn ang="0">
                <a:pos x="29" y="141"/>
              </a:cxn>
              <a:cxn ang="0">
                <a:pos x="46" y="140"/>
              </a:cxn>
              <a:cxn ang="0">
                <a:pos x="63" y="151"/>
              </a:cxn>
              <a:cxn ang="0">
                <a:pos x="57" y="136"/>
              </a:cxn>
              <a:cxn ang="0">
                <a:pos x="73" y="157"/>
              </a:cxn>
              <a:cxn ang="0">
                <a:pos x="80" y="157"/>
              </a:cxn>
              <a:cxn ang="0">
                <a:pos x="88" y="145"/>
              </a:cxn>
              <a:cxn ang="0">
                <a:pos x="100" y="132"/>
              </a:cxn>
              <a:cxn ang="0">
                <a:pos x="109" y="136"/>
              </a:cxn>
              <a:cxn ang="0">
                <a:pos x="111" y="136"/>
              </a:cxn>
              <a:cxn ang="0">
                <a:pos x="98" y="149"/>
              </a:cxn>
              <a:cxn ang="0">
                <a:pos x="88" y="163"/>
              </a:cxn>
              <a:cxn ang="0">
                <a:pos x="111" y="168"/>
              </a:cxn>
            </a:cxnLst>
            <a:rect l="0" t="0" r="r" b="b"/>
            <a:pathLst>
              <a:path w="487" h="258">
                <a:moveTo>
                  <a:pt x="100" y="182"/>
                </a:moveTo>
                <a:lnTo>
                  <a:pt x="107" y="184"/>
                </a:lnTo>
                <a:lnTo>
                  <a:pt x="117" y="201"/>
                </a:lnTo>
                <a:lnTo>
                  <a:pt x="123" y="212"/>
                </a:lnTo>
                <a:lnTo>
                  <a:pt x="126" y="220"/>
                </a:lnTo>
                <a:lnTo>
                  <a:pt x="128" y="230"/>
                </a:lnTo>
                <a:lnTo>
                  <a:pt x="140" y="228"/>
                </a:lnTo>
                <a:lnTo>
                  <a:pt x="157" y="218"/>
                </a:lnTo>
                <a:lnTo>
                  <a:pt x="163" y="212"/>
                </a:lnTo>
                <a:lnTo>
                  <a:pt x="169" y="203"/>
                </a:lnTo>
                <a:lnTo>
                  <a:pt x="159" y="193"/>
                </a:lnTo>
                <a:lnTo>
                  <a:pt x="153" y="197"/>
                </a:lnTo>
                <a:lnTo>
                  <a:pt x="149" y="197"/>
                </a:lnTo>
                <a:lnTo>
                  <a:pt x="146" y="197"/>
                </a:lnTo>
                <a:lnTo>
                  <a:pt x="140" y="187"/>
                </a:lnTo>
                <a:lnTo>
                  <a:pt x="140" y="182"/>
                </a:lnTo>
                <a:lnTo>
                  <a:pt x="146" y="182"/>
                </a:lnTo>
                <a:lnTo>
                  <a:pt x="148" y="187"/>
                </a:lnTo>
                <a:lnTo>
                  <a:pt x="163" y="193"/>
                </a:lnTo>
                <a:lnTo>
                  <a:pt x="184" y="195"/>
                </a:lnTo>
                <a:lnTo>
                  <a:pt x="196" y="208"/>
                </a:lnTo>
                <a:lnTo>
                  <a:pt x="197" y="207"/>
                </a:lnTo>
                <a:lnTo>
                  <a:pt x="203" y="220"/>
                </a:lnTo>
                <a:lnTo>
                  <a:pt x="207" y="230"/>
                </a:lnTo>
                <a:lnTo>
                  <a:pt x="213" y="241"/>
                </a:lnTo>
                <a:lnTo>
                  <a:pt x="217" y="237"/>
                </a:lnTo>
                <a:lnTo>
                  <a:pt x="219" y="220"/>
                </a:lnTo>
                <a:lnTo>
                  <a:pt x="238" y="205"/>
                </a:lnTo>
                <a:lnTo>
                  <a:pt x="242" y="205"/>
                </a:lnTo>
                <a:lnTo>
                  <a:pt x="247" y="201"/>
                </a:lnTo>
                <a:lnTo>
                  <a:pt x="253" y="216"/>
                </a:lnTo>
                <a:lnTo>
                  <a:pt x="253" y="220"/>
                </a:lnTo>
                <a:lnTo>
                  <a:pt x="257" y="218"/>
                </a:lnTo>
                <a:lnTo>
                  <a:pt x="263" y="239"/>
                </a:lnTo>
                <a:lnTo>
                  <a:pt x="268" y="247"/>
                </a:lnTo>
                <a:lnTo>
                  <a:pt x="270" y="254"/>
                </a:lnTo>
                <a:lnTo>
                  <a:pt x="276" y="258"/>
                </a:lnTo>
                <a:lnTo>
                  <a:pt x="276" y="251"/>
                </a:lnTo>
                <a:lnTo>
                  <a:pt x="268" y="245"/>
                </a:lnTo>
                <a:lnTo>
                  <a:pt x="265" y="237"/>
                </a:lnTo>
                <a:lnTo>
                  <a:pt x="267" y="228"/>
                </a:lnTo>
                <a:lnTo>
                  <a:pt x="276" y="235"/>
                </a:lnTo>
                <a:lnTo>
                  <a:pt x="280" y="239"/>
                </a:lnTo>
                <a:lnTo>
                  <a:pt x="290" y="231"/>
                </a:lnTo>
                <a:lnTo>
                  <a:pt x="288" y="222"/>
                </a:lnTo>
                <a:lnTo>
                  <a:pt x="282" y="212"/>
                </a:lnTo>
                <a:lnTo>
                  <a:pt x="286" y="205"/>
                </a:lnTo>
                <a:lnTo>
                  <a:pt x="292" y="210"/>
                </a:lnTo>
                <a:lnTo>
                  <a:pt x="299" y="205"/>
                </a:lnTo>
                <a:lnTo>
                  <a:pt x="313" y="197"/>
                </a:lnTo>
                <a:lnTo>
                  <a:pt x="320" y="178"/>
                </a:lnTo>
                <a:lnTo>
                  <a:pt x="315" y="168"/>
                </a:lnTo>
                <a:lnTo>
                  <a:pt x="322" y="161"/>
                </a:lnTo>
                <a:lnTo>
                  <a:pt x="318" y="159"/>
                </a:lnTo>
                <a:lnTo>
                  <a:pt x="313" y="161"/>
                </a:lnTo>
                <a:lnTo>
                  <a:pt x="309" y="157"/>
                </a:lnTo>
                <a:lnTo>
                  <a:pt x="320" y="149"/>
                </a:lnTo>
                <a:lnTo>
                  <a:pt x="320" y="157"/>
                </a:lnTo>
                <a:lnTo>
                  <a:pt x="330" y="155"/>
                </a:lnTo>
                <a:lnTo>
                  <a:pt x="332" y="159"/>
                </a:lnTo>
                <a:lnTo>
                  <a:pt x="332" y="170"/>
                </a:lnTo>
                <a:lnTo>
                  <a:pt x="340" y="164"/>
                </a:lnTo>
                <a:lnTo>
                  <a:pt x="334" y="153"/>
                </a:lnTo>
                <a:lnTo>
                  <a:pt x="345" y="141"/>
                </a:lnTo>
                <a:lnTo>
                  <a:pt x="349" y="145"/>
                </a:lnTo>
                <a:lnTo>
                  <a:pt x="366" y="124"/>
                </a:lnTo>
                <a:lnTo>
                  <a:pt x="368" y="113"/>
                </a:lnTo>
                <a:lnTo>
                  <a:pt x="364" y="105"/>
                </a:lnTo>
                <a:lnTo>
                  <a:pt x="353" y="103"/>
                </a:lnTo>
                <a:lnTo>
                  <a:pt x="372" y="86"/>
                </a:lnTo>
                <a:lnTo>
                  <a:pt x="386" y="86"/>
                </a:lnTo>
                <a:lnTo>
                  <a:pt x="401" y="86"/>
                </a:lnTo>
                <a:lnTo>
                  <a:pt x="407" y="74"/>
                </a:lnTo>
                <a:lnTo>
                  <a:pt x="414" y="74"/>
                </a:lnTo>
                <a:lnTo>
                  <a:pt x="414" y="82"/>
                </a:lnTo>
                <a:lnTo>
                  <a:pt x="424" y="74"/>
                </a:lnTo>
                <a:lnTo>
                  <a:pt x="407" y="92"/>
                </a:lnTo>
                <a:lnTo>
                  <a:pt x="403" y="96"/>
                </a:lnTo>
                <a:lnTo>
                  <a:pt x="407" y="118"/>
                </a:lnTo>
                <a:lnTo>
                  <a:pt x="418" y="103"/>
                </a:lnTo>
                <a:lnTo>
                  <a:pt x="418" y="92"/>
                </a:lnTo>
                <a:lnTo>
                  <a:pt x="422" y="82"/>
                </a:lnTo>
                <a:lnTo>
                  <a:pt x="434" y="82"/>
                </a:lnTo>
                <a:lnTo>
                  <a:pt x="439" y="82"/>
                </a:lnTo>
                <a:lnTo>
                  <a:pt x="457" y="74"/>
                </a:lnTo>
                <a:lnTo>
                  <a:pt x="460" y="71"/>
                </a:lnTo>
                <a:lnTo>
                  <a:pt x="459" y="65"/>
                </a:lnTo>
                <a:lnTo>
                  <a:pt x="466" y="61"/>
                </a:lnTo>
                <a:lnTo>
                  <a:pt x="482" y="65"/>
                </a:lnTo>
                <a:lnTo>
                  <a:pt x="487" y="59"/>
                </a:lnTo>
                <a:lnTo>
                  <a:pt x="476" y="51"/>
                </a:lnTo>
                <a:lnTo>
                  <a:pt x="459" y="42"/>
                </a:lnTo>
                <a:lnTo>
                  <a:pt x="439" y="40"/>
                </a:lnTo>
                <a:lnTo>
                  <a:pt x="439" y="46"/>
                </a:lnTo>
                <a:lnTo>
                  <a:pt x="430" y="42"/>
                </a:lnTo>
                <a:lnTo>
                  <a:pt x="418" y="42"/>
                </a:lnTo>
                <a:lnTo>
                  <a:pt x="411" y="36"/>
                </a:lnTo>
                <a:lnTo>
                  <a:pt x="395" y="36"/>
                </a:lnTo>
                <a:lnTo>
                  <a:pt x="388" y="30"/>
                </a:lnTo>
                <a:lnTo>
                  <a:pt x="366" y="28"/>
                </a:lnTo>
                <a:lnTo>
                  <a:pt x="359" y="34"/>
                </a:lnTo>
                <a:lnTo>
                  <a:pt x="347" y="32"/>
                </a:lnTo>
                <a:lnTo>
                  <a:pt x="345" y="36"/>
                </a:lnTo>
                <a:lnTo>
                  <a:pt x="340" y="27"/>
                </a:lnTo>
                <a:lnTo>
                  <a:pt x="322" y="23"/>
                </a:lnTo>
                <a:lnTo>
                  <a:pt x="322" y="27"/>
                </a:lnTo>
                <a:lnTo>
                  <a:pt x="305" y="23"/>
                </a:lnTo>
                <a:lnTo>
                  <a:pt x="293" y="23"/>
                </a:lnTo>
                <a:lnTo>
                  <a:pt x="282" y="27"/>
                </a:lnTo>
                <a:lnTo>
                  <a:pt x="299" y="15"/>
                </a:lnTo>
                <a:lnTo>
                  <a:pt x="301" y="11"/>
                </a:lnTo>
                <a:lnTo>
                  <a:pt x="295" y="6"/>
                </a:lnTo>
                <a:lnTo>
                  <a:pt x="282" y="9"/>
                </a:lnTo>
                <a:lnTo>
                  <a:pt x="284" y="4"/>
                </a:lnTo>
                <a:lnTo>
                  <a:pt x="276" y="0"/>
                </a:lnTo>
                <a:lnTo>
                  <a:pt x="265" y="9"/>
                </a:lnTo>
                <a:lnTo>
                  <a:pt x="249" y="11"/>
                </a:lnTo>
                <a:lnTo>
                  <a:pt x="236" y="15"/>
                </a:lnTo>
                <a:lnTo>
                  <a:pt x="234" y="23"/>
                </a:lnTo>
                <a:lnTo>
                  <a:pt x="220" y="23"/>
                </a:lnTo>
                <a:lnTo>
                  <a:pt x="220" y="30"/>
                </a:lnTo>
                <a:lnTo>
                  <a:pt x="226" y="32"/>
                </a:lnTo>
                <a:lnTo>
                  <a:pt x="215" y="30"/>
                </a:lnTo>
                <a:lnTo>
                  <a:pt x="215" y="36"/>
                </a:lnTo>
                <a:lnTo>
                  <a:pt x="209" y="34"/>
                </a:lnTo>
                <a:lnTo>
                  <a:pt x="205" y="30"/>
                </a:lnTo>
                <a:lnTo>
                  <a:pt x="201" y="32"/>
                </a:lnTo>
                <a:lnTo>
                  <a:pt x="203" y="36"/>
                </a:lnTo>
                <a:lnTo>
                  <a:pt x="201" y="51"/>
                </a:lnTo>
                <a:lnTo>
                  <a:pt x="197" y="27"/>
                </a:lnTo>
                <a:lnTo>
                  <a:pt x="192" y="27"/>
                </a:lnTo>
                <a:lnTo>
                  <a:pt x="184" y="42"/>
                </a:lnTo>
                <a:lnTo>
                  <a:pt x="192" y="46"/>
                </a:lnTo>
                <a:lnTo>
                  <a:pt x="188" y="48"/>
                </a:lnTo>
                <a:lnTo>
                  <a:pt x="180" y="42"/>
                </a:lnTo>
                <a:lnTo>
                  <a:pt x="171" y="40"/>
                </a:lnTo>
                <a:lnTo>
                  <a:pt x="171" y="46"/>
                </a:lnTo>
                <a:lnTo>
                  <a:pt x="157" y="48"/>
                </a:lnTo>
                <a:lnTo>
                  <a:pt x="153" y="46"/>
                </a:lnTo>
                <a:lnTo>
                  <a:pt x="140" y="51"/>
                </a:lnTo>
                <a:lnTo>
                  <a:pt x="130" y="48"/>
                </a:lnTo>
                <a:lnTo>
                  <a:pt x="130" y="59"/>
                </a:lnTo>
                <a:lnTo>
                  <a:pt x="126" y="55"/>
                </a:lnTo>
                <a:lnTo>
                  <a:pt x="121" y="61"/>
                </a:lnTo>
                <a:lnTo>
                  <a:pt x="123" y="65"/>
                </a:lnTo>
                <a:lnTo>
                  <a:pt x="111" y="65"/>
                </a:lnTo>
                <a:lnTo>
                  <a:pt x="115" y="69"/>
                </a:lnTo>
                <a:lnTo>
                  <a:pt x="107" y="65"/>
                </a:lnTo>
                <a:lnTo>
                  <a:pt x="107" y="59"/>
                </a:lnTo>
                <a:lnTo>
                  <a:pt x="100" y="53"/>
                </a:lnTo>
                <a:lnTo>
                  <a:pt x="117" y="59"/>
                </a:lnTo>
                <a:lnTo>
                  <a:pt x="123" y="51"/>
                </a:lnTo>
                <a:lnTo>
                  <a:pt x="109" y="46"/>
                </a:lnTo>
                <a:lnTo>
                  <a:pt x="100" y="40"/>
                </a:lnTo>
                <a:lnTo>
                  <a:pt x="92" y="40"/>
                </a:lnTo>
                <a:lnTo>
                  <a:pt x="98" y="40"/>
                </a:lnTo>
                <a:lnTo>
                  <a:pt x="88" y="36"/>
                </a:lnTo>
                <a:lnTo>
                  <a:pt x="84" y="36"/>
                </a:lnTo>
                <a:lnTo>
                  <a:pt x="78" y="40"/>
                </a:lnTo>
                <a:lnTo>
                  <a:pt x="75" y="40"/>
                </a:lnTo>
                <a:lnTo>
                  <a:pt x="71" y="46"/>
                </a:lnTo>
                <a:lnTo>
                  <a:pt x="65" y="42"/>
                </a:lnTo>
                <a:lnTo>
                  <a:pt x="65" y="46"/>
                </a:lnTo>
                <a:lnTo>
                  <a:pt x="61" y="50"/>
                </a:lnTo>
                <a:lnTo>
                  <a:pt x="52" y="63"/>
                </a:lnTo>
                <a:lnTo>
                  <a:pt x="46" y="67"/>
                </a:lnTo>
                <a:lnTo>
                  <a:pt x="34" y="74"/>
                </a:lnTo>
                <a:lnTo>
                  <a:pt x="40" y="78"/>
                </a:lnTo>
                <a:lnTo>
                  <a:pt x="34" y="80"/>
                </a:lnTo>
                <a:lnTo>
                  <a:pt x="36" y="90"/>
                </a:lnTo>
                <a:lnTo>
                  <a:pt x="42" y="90"/>
                </a:lnTo>
                <a:lnTo>
                  <a:pt x="48" y="82"/>
                </a:lnTo>
                <a:lnTo>
                  <a:pt x="52" y="94"/>
                </a:lnTo>
                <a:lnTo>
                  <a:pt x="53" y="96"/>
                </a:lnTo>
                <a:lnTo>
                  <a:pt x="53" y="101"/>
                </a:lnTo>
                <a:lnTo>
                  <a:pt x="61" y="99"/>
                </a:lnTo>
                <a:lnTo>
                  <a:pt x="63" y="90"/>
                </a:lnTo>
                <a:lnTo>
                  <a:pt x="61" y="90"/>
                </a:lnTo>
                <a:lnTo>
                  <a:pt x="69" y="82"/>
                </a:lnTo>
                <a:lnTo>
                  <a:pt x="65" y="82"/>
                </a:lnTo>
                <a:lnTo>
                  <a:pt x="65" y="74"/>
                </a:lnTo>
                <a:lnTo>
                  <a:pt x="75" y="65"/>
                </a:lnTo>
                <a:lnTo>
                  <a:pt x="75" y="59"/>
                </a:lnTo>
                <a:lnTo>
                  <a:pt x="80" y="59"/>
                </a:lnTo>
                <a:lnTo>
                  <a:pt x="84" y="63"/>
                </a:lnTo>
                <a:lnTo>
                  <a:pt x="73" y="73"/>
                </a:lnTo>
                <a:lnTo>
                  <a:pt x="73" y="82"/>
                </a:lnTo>
                <a:lnTo>
                  <a:pt x="78" y="82"/>
                </a:lnTo>
                <a:lnTo>
                  <a:pt x="88" y="82"/>
                </a:lnTo>
                <a:lnTo>
                  <a:pt x="96" y="82"/>
                </a:lnTo>
                <a:lnTo>
                  <a:pt x="80" y="86"/>
                </a:lnTo>
                <a:lnTo>
                  <a:pt x="80" y="96"/>
                </a:lnTo>
                <a:lnTo>
                  <a:pt x="78" y="92"/>
                </a:lnTo>
                <a:lnTo>
                  <a:pt x="73" y="96"/>
                </a:lnTo>
                <a:lnTo>
                  <a:pt x="73" y="101"/>
                </a:lnTo>
                <a:lnTo>
                  <a:pt x="71" y="103"/>
                </a:lnTo>
                <a:lnTo>
                  <a:pt x="65" y="103"/>
                </a:lnTo>
                <a:lnTo>
                  <a:pt x="57" y="107"/>
                </a:lnTo>
                <a:lnTo>
                  <a:pt x="53" y="103"/>
                </a:lnTo>
                <a:lnTo>
                  <a:pt x="48" y="105"/>
                </a:lnTo>
                <a:lnTo>
                  <a:pt x="46" y="103"/>
                </a:lnTo>
                <a:lnTo>
                  <a:pt x="48" y="97"/>
                </a:lnTo>
                <a:lnTo>
                  <a:pt x="48" y="92"/>
                </a:lnTo>
                <a:lnTo>
                  <a:pt x="42" y="96"/>
                </a:lnTo>
                <a:lnTo>
                  <a:pt x="42" y="101"/>
                </a:lnTo>
                <a:lnTo>
                  <a:pt x="42" y="109"/>
                </a:lnTo>
                <a:lnTo>
                  <a:pt x="40" y="107"/>
                </a:lnTo>
                <a:lnTo>
                  <a:pt x="36" y="109"/>
                </a:lnTo>
                <a:lnTo>
                  <a:pt x="32" y="113"/>
                </a:lnTo>
                <a:lnTo>
                  <a:pt x="27" y="118"/>
                </a:lnTo>
                <a:lnTo>
                  <a:pt x="25" y="120"/>
                </a:lnTo>
                <a:lnTo>
                  <a:pt x="17" y="120"/>
                </a:lnTo>
                <a:lnTo>
                  <a:pt x="19" y="124"/>
                </a:lnTo>
                <a:lnTo>
                  <a:pt x="11" y="124"/>
                </a:lnTo>
                <a:lnTo>
                  <a:pt x="11" y="128"/>
                </a:lnTo>
                <a:lnTo>
                  <a:pt x="17" y="128"/>
                </a:lnTo>
                <a:lnTo>
                  <a:pt x="17" y="130"/>
                </a:lnTo>
                <a:lnTo>
                  <a:pt x="21" y="136"/>
                </a:lnTo>
                <a:lnTo>
                  <a:pt x="17" y="141"/>
                </a:lnTo>
                <a:lnTo>
                  <a:pt x="2" y="140"/>
                </a:lnTo>
                <a:lnTo>
                  <a:pt x="0" y="141"/>
                </a:lnTo>
                <a:lnTo>
                  <a:pt x="0" y="155"/>
                </a:lnTo>
                <a:lnTo>
                  <a:pt x="2" y="161"/>
                </a:lnTo>
                <a:lnTo>
                  <a:pt x="5" y="161"/>
                </a:lnTo>
                <a:lnTo>
                  <a:pt x="17" y="163"/>
                </a:lnTo>
                <a:lnTo>
                  <a:pt x="23" y="157"/>
                </a:lnTo>
                <a:lnTo>
                  <a:pt x="21" y="155"/>
                </a:lnTo>
                <a:lnTo>
                  <a:pt x="25" y="151"/>
                </a:lnTo>
                <a:lnTo>
                  <a:pt x="29" y="147"/>
                </a:lnTo>
                <a:lnTo>
                  <a:pt x="29" y="141"/>
                </a:lnTo>
                <a:lnTo>
                  <a:pt x="32" y="141"/>
                </a:lnTo>
                <a:lnTo>
                  <a:pt x="38" y="141"/>
                </a:lnTo>
                <a:lnTo>
                  <a:pt x="40" y="140"/>
                </a:lnTo>
                <a:lnTo>
                  <a:pt x="44" y="138"/>
                </a:lnTo>
                <a:lnTo>
                  <a:pt x="46" y="140"/>
                </a:lnTo>
                <a:lnTo>
                  <a:pt x="50" y="145"/>
                </a:lnTo>
                <a:lnTo>
                  <a:pt x="61" y="151"/>
                </a:lnTo>
                <a:lnTo>
                  <a:pt x="61" y="159"/>
                </a:lnTo>
                <a:lnTo>
                  <a:pt x="63" y="155"/>
                </a:lnTo>
                <a:lnTo>
                  <a:pt x="63" y="151"/>
                </a:lnTo>
                <a:lnTo>
                  <a:pt x="65" y="151"/>
                </a:lnTo>
                <a:lnTo>
                  <a:pt x="57" y="145"/>
                </a:lnTo>
                <a:lnTo>
                  <a:pt x="53" y="140"/>
                </a:lnTo>
                <a:lnTo>
                  <a:pt x="52" y="136"/>
                </a:lnTo>
                <a:lnTo>
                  <a:pt x="57" y="136"/>
                </a:lnTo>
                <a:lnTo>
                  <a:pt x="61" y="141"/>
                </a:lnTo>
                <a:lnTo>
                  <a:pt x="71" y="147"/>
                </a:lnTo>
                <a:lnTo>
                  <a:pt x="71" y="151"/>
                </a:lnTo>
                <a:lnTo>
                  <a:pt x="73" y="153"/>
                </a:lnTo>
                <a:lnTo>
                  <a:pt x="73" y="157"/>
                </a:lnTo>
                <a:lnTo>
                  <a:pt x="78" y="157"/>
                </a:lnTo>
                <a:lnTo>
                  <a:pt x="73" y="159"/>
                </a:lnTo>
                <a:lnTo>
                  <a:pt x="75" y="163"/>
                </a:lnTo>
                <a:lnTo>
                  <a:pt x="78" y="164"/>
                </a:lnTo>
                <a:lnTo>
                  <a:pt x="80" y="157"/>
                </a:lnTo>
                <a:lnTo>
                  <a:pt x="78" y="155"/>
                </a:lnTo>
                <a:lnTo>
                  <a:pt x="80" y="155"/>
                </a:lnTo>
                <a:lnTo>
                  <a:pt x="78" y="151"/>
                </a:lnTo>
                <a:lnTo>
                  <a:pt x="88" y="149"/>
                </a:lnTo>
                <a:lnTo>
                  <a:pt x="88" y="145"/>
                </a:lnTo>
                <a:lnTo>
                  <a:pt x="92" y="140"/>
                </a:lnTo>
                <a:lnTo>
                  <a:pt x="94" y="136"/>
                </a:lnTo>
                <a:lnTo>
                  <a:pt x="96" y="132"/>
                </a:lnTo>
                <a:lnTo>
                  <a:pt x="100" y="130"/>
                </a:lnTo>
                <a:lnTo>
                  <a:pt x="100" y="132"/>
                </a:lnTo>
                <a:lnTo>
                  <a:pt x="103" y="132"/>
                </a:lnTo>
                <a:lnTo>
                  <a:pt x="103" y="136"/>
                </a:lnTo>
                <a:lnTo>
                  <a:pt x="105" y="138"/>
                </a:lnTo>
                <a:lnTo>
                  <a:pt x="111" y="136"/>
                </a:lnTo>
                <a:lnTo>
                  <a:pt x="109" y="136"/>
                </a:lnTo>
                <a:lnTo>
                  <a:pt x="107" y="134"/>
                </a:lnTo>
                <a:lnTo>
                  <a:pt x="109" y="132"/>
                </a:lnTo>
                <a:lnTo>
                  <a:pt x="117" y="128"/>
                </a:lnTo>
                <a:lnTo>
                  <a:pt x="115" y="132"/>
                </a:lnTo>
                <a:lnTo>
                  <a:pt x="111" y="136"/>
                </a:lnTo>
                <a:lnTo>
                  <a:pt x="124" y="145"/>
                </a:lnTo>
                <a:lnTo>
                  <a:pt x="124" y="147"/>
                </a:lnTo>
                <a:lnTo>
                  <a:pt x="117" y="149"/>
                </a:lnTo>
                <a:lnTo>
                  <a:pt x="109" y="145"/>
                </a:lnTo>
                <a:lnTo>
                  <a:pt x="98" y="149"/>
                </a:lnTo>
                <a:lnTo>
                  <a:pt x="92" y="147"/>
                </a:lnTo>
                <a:lnTo>
                  <a:pt x="96" y="151"/>
                </a:lnTo>
                <a:lnTo>
                  <a:pt x="86" y="153"/>
                </a:lnTo>
                <a:lnTo>
                  <a:pt x="88" y="157"/>
                </a:lnTo>
                <a:lnTo>
                  <a:pt x="88" y="163"/>
                </a:lnTo>
                <a:lnTo>
                  <a:pt x="96" y="164"/>
                </a:lnTo>
                <a:lnTo>
                  <a:pt x="98" y="163"/>
                </a:lnTo>
                <a:lnTo>
                  <a:pt x="103" y="164"/>
                </a:lnTo>
                <a:lnTo>
                  <a:pt x="111" y="163"/>
                </a:lnTo>
                <a:lnTo>
                  <a:pt x="111" y="168"/>
                </a:lnTo>
                <a:lnTo>
                  <a:pt x="105" y="178"/>
                </a:lnTo>
                <a:lnTo>
                  <a:pt x="98" y="178"/>
                </a:lnTo>
                <a:lnTo>
                  <a:pt x="100" y="18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38" name="Freeform 114"/>
          <p:cNvSpPr>
            <a:spLocks/>
          </p:cNvSpPr>
          <p:nvPr/>
        </p:nvSpPr>
        <p:spPr bwMode="auto">
          <a:xfrm>
            <a:off x="7599363" y="6008688"/>
            <a:ext cx="117475" cy="90487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16" y="25"/>
              </a:cxn>
              <a:cxn ang="0">
                <a:pos x="16" y="21"/>
              </a:cxn>
              <a:cxn ang="0">
                <a:pos x="21" y="14"/>
              </a:cxn>
              <a:cxn ang="0">
                <a:pos x="27" y="8"/>
              </a:cxn>
              <a:cxn ang="0">
                <a:pos x="29" y="8"/>
              </a:cxn>
              <a:cxn ang="0">
                <a:pos x="46" y="6"/>
              </a:cxn>
              <a:cxn ang="0">
                <a:pos x="52" y="4"/>
              </a:cxn>
              <a:cxn ang="0">
                <a:pos x="77" y="6"/>
              </a:cxn>
              <a:cxn ang="0">
                <a:pos x="71" y="0"/>
              </a:cxn>
              <a:cxn ang="0">
                <a:pos x="85" y="0"/>
              </a:cxn>
              <a:cxn ang="0">
                <a:pos x="108" y="0"/>
              </a:cxn>
              <a:cxn ang="0">
                <a:pos x="125" y="4"/>
              </a:cxn>
              <a:cxn ang="0">
                <a:pos x="96" y="8"/>
              </a:cxn>
              <a:cxn ang="0">
                <a:pos x="110" y="12"/>
              </a:cxn>
              <a:cxn ang="0">
                <a:pos x="121" y="12"/>
              </a:cxn>
              <a:cxn ang="0">
                <a:pos x="129" y="12"/>
              </a:cxn>
              <a:cxn ang="0">
                <a:pos x="140" y="8"/>
              </a:cxn>
              <a:cxn ang="0">
                <a:pos x="142" y="14"/>
              </a:cxn>
              <a:cxn ang="0">
                <a:pos x="138" y="17"/>
              </a:cxn>
              <a:cxn ang="0">
                <a:pos x="133" y="25"/>
              </a:cxn>
              <a:cxn ang="0">
                <a:pos x="129" y="31"/>
              </a:cxn>
              <a:cxn ang="0">
                <a:pos x="135" y="35"/>
              </a:cxn>
              <a:cxn ang="0">
                <a:pos x="129" y="42"/>
              </a:cxn>
              <a:cxn ang="0">
                <a:pos x="125" y="44"/>
              </a:cxn>
              <a:cxn ang="0">
                <a:pos x="133" y="50"/>
              </a:cxn>
              <a:cxn ang="0">
                <a:pos x="129" y="54"/>
              </a:cxn>
              <a:cxn ang="0">
                <a:pos x="119" y="54"/>
              </a:cxn>
              <a:cxn ang="0">
                <a:pos x="115" y="63"/>
              </a:cxn>
              <a:cxn ang="0">
                <a:pos x="127" y="63"/>
              </a:cxn>
              <a:cxn ang="0">
                <a:pos x="117" y="65"/>
              </a:cxn>
              <a:cxn ang="0">
                <a:pos x="110" y="67"/>
              </a:cxn>
              <a:cxn ang="0">
                <a:pos x="110" y="71"/>
              </a:cxn>
              <a:cxn ang="0">
                <a:pos x="113" y="77"/>
              </a:cxn>
              <a:cxn ang="0">
                <a:pos x="96" y="82"/>
              </a:cxn>
              <a:cxn ang="0">
                <a:pos x="85" y="88"/>
              </a:cxn>
              <a:cxn ang="0">
                <a:pos x="79" y="92"/>
              </a:cxn>
              <a:cxn ang="0">
                <a:pos x="79" y="100"/>
              </a:cxn>
              <a:cxn ang="0">
                <a:pos x="75" y="105"/>
              </a:cxn>
              <a:cxn ang="0">
                <a:pos x="67" y="113"/>
              </a:cxn>
              <a:cxn ang="0">
                <a:pos x="56" y="105"/>
              </a:cxn>
              <a:cxn ang="0">
                <a:pos x="48" y="90"/>
              </a:cxn>
              <a:cxn ang="0">
                <a:pos x="48" y="79"/>
              </a:cxn>
              <a:cxn ang="0">
                <a:pos x="54" y="71"/>
              </a:cxn>
              <a:cxn ang="0">
                <a:pos x="44" y="69"/>
              </a:cxn>
              <a:cxn ang="0">
                <a:pos x="48" y="63"/>
              </a:cxn>
              <a:cxn ang="0">
                <a:pos x="44" y="63"/>
              </a:cxn>
              <a:cxn ang="0">
                <a:pos x="42" y="63"/>
              </a:cxn>
              <a:cxn ang="0">
                <a:pos x="41" y="50"/>
              </a:cxn>
              <a:cxn ang="0">
                <a:pos x="29" y="42"/>
              </a:cxn>
              <a:cxn ang="0">
                <a:pos x="8" y="40"/>
              </a:cxn>
              <a:cxn ang="0">
                <a:pos x="2" y="35"/>
              </a:cxn>
              <a:cxn ang="0">
                <a:pos x="10" y="35"/>
              </a:cxn>
            </a:cxnLst>
            <a:rect l="0" t="0" r="r" b="b"/>
            <a:pathLst>
              <a:path w="148" h="113">
                <a:moveTo>
                  <a:pt x="0" y="31"/>
                </a:moveTo>
                <a:lnTo>
                  <a:pt x="0" y="27"/>
                </a:lnTo>
                <a:lnTo>
                  <a:pt x="10" y="25"/>
                </a:lnTo>
                <a:lnTo>
                  <a:pt x="16" y="25"/>
                </a:lnTo>
                <a:lnTo>
                  <a:pt x="21" y="17"/>
                </a:lnTo>
                <a:lnTo>
                  <a:pt x="16" y="21"/>
                </a:lnTo>
                <a:lnTo>
                  <a:pt x="12" y="17"/>
                </a:lnTo>
                <a:lnTo>
                  <a:pt x="21" y="14"/>
                </a:lnTo>
                <a:lnTo>
                  <a:pt x="27" y="14"/>
                </a:lnTo>
                <a:lnTo>
                  <a:pt x="27" y="8"/>
                </a:lnTo>
                <a:lnTo>
                  <a:pt x="37" y="12"/>
                </a:lnTo>
                <a:lnTo>
                  <a:pt x="29" y="8"/>
                </a:lnTo>
                <a:lnTo>
                  <a:pt x="42" y="6"/>
                </a:lnTo>
                <a:lnTo>
                  <a:pt x="46" y="6"/>
                </a:lnTo>
                <a:lnTo>
                  <a:pt x="54" y="8"/>
                </a:lnTo>
                <a:lnTo>
                  <a:pt x="52" y="4"/>
                </a:lnTo>
                <a:lnTo>
                  <a:pt x="67" y="8"/>
                </a:lnTo>
                <a:lnTo>
                  <a:pt x="77" y="6"/>
                </a:lnTo>
                <a:lnTo>
                  <a:pt x="65" y="0"/>
                </a:lnTo>
                <a:lnTo>
                  <a:pt x="71" y="0"/>
                </a:lnTo>
                <a:lnTo>
                  <a:pt x="81" y="4"/>
                </a:lnTo>
                <a:lnTo>
                  <a:pt x="85" y="0"/>
                </a:lnTo>
                <a:lnTo>
                  <a:pt x="83" y="0"/>
                </a:lnTo>
                <a:lnTo>
                  <a:pt x="108" y="0"/>
                </a:lnTo>
                <a:lnTo>
                  <a:pt x="117" y="2"/>
                </a:lnTo>
                <a:lnTo>
                  <a:pt x="125" y="4"/>
                </a:lnTo>
                <a:lnTo>
                  <a:pt x="96" y="6"/>
                </a:lnTo>
                <a:lnTo>
                  <a:pt x="96" y="8"/>
                </a:lnTo>
                <a:lnTo>
                  <a:pt x="115" y="8"/>
                </a:lnTo>
                <a:lnTo>
                  <a:pt x="110" y="12"/>
                </a:lnTo>
                <a:lnTo>
                  <a:pt x="121" y="6"/>
                </a:lnTo>
                <a:lnTo>
                  <a:pt x="121" y="12"/>
                </a:lnTo>
                <a:lnTo>
                  <a:pt x="117" y="17"/>
                </a:lnTo>
                <a:lnTo>
                  <a:pt x="129" y="12"/>
                </a:lnTo>
                <a:lnTo>
                  <a:pt x="135" y="8"/>
                </a:lnTo>
                <a:lnTo>
                  <a:pt x="140" y="8"/>
                </a:lnTo>
                <a:lnTo>
                  <a:pt x="148" y="12"/>
                </a:lnTo>
                <a:lnTo>
                  <a:pt x="142" y="14"/>
                </a:lnTo>
                <a:lnTo>
                  <a:pt x="127" y="17"/>
                </a:lnTo>
                <a:lnTo>
                  <a:pt x="138" y="17"/>
                </a:lnTo>
                <a:lnTo>
                  <a:pt x="127" y="19"/>
                </a:lnTo>
                <a:lnTo>
                  <a:pt x="133" y="25"/>
                </a:lnTo>
                <a:lnTo>
                  <a:pt x="127" y="27"/>
                </a:lnTo>
                <a:lnTo>
                  <a:pt x="129" y="31"/>
                </a:lnTo>
                <a:lnTo>
                  <a:pt x="127" y="35"/>
                </a:lnTo>
                <a:lnTo>
                  <a:pt x="135" y="35"/>
                </a:lnTo>
                <a:lnTo>
                  <a:pt x="127" y="37"/>
                </a:lnTo>
                <a:lnTo>
                  <a:pt x="129" y="42"/>
                </a:lnTo>
                <a:lnTo>
                  <a:pt x="129" y="46"/>
                </a:lnTo>
                <a:lnTo>
                  <a:pt x="125" y="44"/>
                </a:lnTo>
                <a:lnTo>
                  <a:pt x="127" y="50"/>
                </a:lnTo>
                <a:lnTo>
                  <a:pt x="133" y="50"/>
                </a:lnTo>
                <a:lnTo>
                  <a:pt x="121" y="52"/>
                </a:lnTo>
                <a:lnTo>
                  <a:pt x="129" y="54"/>
                </a:lnTo>
                <a:lnTo>
                  <a:pt x="121" y="56"/>
                </a:lnTo>
                <a:lnTo>
                  <a:pt x="119" y="54"/>
                </a:lnTo>
                <a:lnTo>
                  <a:pt x="112" y="56"/>
                </a:lnTo>
                <a:lnTo>
                  <a:pt x="115" y="63"/>
                </a:lnTo>
                <a:lnTo>
                  <a:pt x="117" y="61"/>
                </a:lnTo>
                <a:lnTo>
                  <a:pt x="127" y="63"/>
                </a:lnTo>
                <a:lnTo>
                  <a:pt x="127" y="71"/>
                </a:lnTo>
                <a:lnTo>
                  <a:pt x="117" y="65"/>
                </a:lnTo>
                <a:lnTo>
                  <a:pt x="110" y="63"/>
                </a:lnTo>
                <a:lnTo>
                  <a:pt x="110" y="67"/>
                </a:lnTo>
                <a:lnTo>
                  <a:pt x="112" y="71"/>
                </a:lnTo>
                <a:lnTo>
                  <a:pt x="110" y="71"/>
                </a:lnTo>
                <a:lnTo>
                  <a:pt x="125" y="71"/>
                </a:lnTo>
                <a:lnTo>
                  <a:pt x="113" y="77"/>
                </a:lnTo>
                <a:lnTo>
                  <a:pt x="104" y="81"/>
                </a:lnTo>
                <a:lnTo>
                  <a:pt x="96" y="82"/>
                </a:lnTo>
                <a:lnTo>
                  <a:pt x="92" y="88"/>
                </a:lnTo>
                <a:lnTo>
                  <a:pt x="85" y="88"/>
                </a:lnTo>
                <a:lnTo>
                  <a:pt x="85" y="92"/>
                </a:lnTo>
                <a:lnTo>
                  <a:pt x="79" y="92"/>
                </a:lnTo>
                <a:lnTo>
                  <a:pt x="77" y="94"/>
                </a:lnTo>
                <a:lnTo>
                  <a:pt x="79" y="100"/>
                </a:lnTo>
                <a:lnTo>
                  <a:pt x="73" y="104"/>
                </a:lnTo>
                <a:lnTo>
                  <a:pt x="75" y="105"/>
                </a:lnTo>
                <a:lnTo>
                  <a:pt x="73" y="113"/>
                </a:lnTo>
                <a:lnTo>
                  <a:pt x="67" y="113"/>
                </a:lnTo>
                <a:lnTo>
                  <a:pt x="62" y="109"/>
                </a:lnTo>
                <a:lnTo>
                  <a:pt x="56" y="105"/>
                </a:lnTo>
                <a:lnTo>
                  <a:pt x="50" y="96"/>
                </a:lnTo>
                <a:lnTo>
                  <a:pt x="48" y="90"/>
                </a:lnTo>
                <a:lnTo>
                  <a:pt x="46" y="84"/>
                </a:lnTo>
                <a:lnTo>
                  <a:pt x="48" y="79"/>
                </a:lnTo>
                <a:lnTo>
                  <a:pt x="54" y="77"/>
                </a:lnTo>
                <a:lnTo>
                  <a:pt x="54" y="71"/>
                </a:lnTo>
                <a:lnTo>
                  <a:pt x="48" y="71"/>
                </a:lnTo>
                <a:lnTo>
                  <a:pt x="44" y="69"/>
                </a:lnTo>
                <a:lnTo>
                  <a:pt x="54" y="69"/>
                </a:lnTo>
                <a:lnTo>
                  <a:pt x="48" y="63"/>
                </a:lnTo>
                <a:lnTo>
                  <a:pt x="50" y="63"/>
                </a:lnTo>
                <a:lnTo>
                  <a:pt x="44" y="63"/>
                </a:lnTo>
                <a:lnTo>
                  <a:pt x="42" y="63"/>
                </a:lnTo>
                <a:lnTo>
                  <a:pt x="42" y="63"/>
                </a:lnTo>
                <a:lnTo>
                  <a:pt x="44" y="59"/>
                </a:lnTo>
                <a:lnTo>
                  <a:pt x="41" y="50"/>
                </a:lnTo>
                <a:lnTo>
                  <a:pt x="35" y="44"/>
                </a:lnTo>
                <a:lnTo>
                  <a:pt x="29" y="42"/>
                </a:lnTo>
                <a:lnTo>
                  <a:pt x="17" y="42"/>
                </a:lnTo>
                <a:lnTo>
                  <a:pt x="8" y="40"/>
                </a:lnTo>
                <a:lnTo>
                  <a:pt x="12" y="37"/>
                </a:lnTo>
                <a:lnTo>
                  <a:pt x="2" y="35"/>
                </a:lnTo>
                <a:lnTo>
                  <a:pt x="17" y="33"/>
                </a:lnTo>
                <a:lnTo>
                  <a:pt x="10" y="35"/>
                </a:lnTo>
                <a:lnTo>
                  <a:pt x="0" y="31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39" name="Freeform 115"/>
          <p:cNvSpPr>
            <a:spLocks/>
          </p:cNvSpPr>
          <p:nvPr/>
        </p:nvSpPr>
        <p:spPr bwMode="auto">
          <a:xfrm>
            <a:off x="7554913" y="6049963"/>
            <a:ext cx="9525" cy="793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" y="9"/>
              </a:cxn>
              <a:cxn ang="0">
                <a:pos x="11" y="2"/>
              </a:cxn>
              <a:cxn ang="0">
                <a:pos x="0" y="0"/>
              </a:cxn>
              <a:cxn ang="0">
                <a:pos x="0" y="7"/>
              </a:cxn>
            </a:cxnLst>
            <a:rect l="0" t="0" r="r" b="b"/>
            <a:pathLst>
              <a:path w="11" h="9">
                <a:moveTo>
                  <a:pt x="0" y="7"/>
                </a:moveTo>
                <a:lnTo>
                  <a:pt x="5" y="9"/>
                </a:lnTo>
                <a:lnTo>
                  <a:pt x="11" y="2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40" name="Freeform 116"/>
          <p:cNvSpPr>
            <a:spLocks/>
          </p:cNvSpPr>
          <p:nvPr/>
        </p:nvSpPr>
        <p:spPr bwMode="auto">
          <a:xfrm>
            <a:off x="7542213" y="6038850"/>
            <a:ext cx="9525" cy="63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2"/>
              </a:cxn>
              <a:cxn ang="0">
                <a:pos x="10" y="0"/>
              </a:cxn>
              <a:cxn ang="0">
                <a:pos x="14" y="6"/>
              </a:cxn>
              <a:cxn ang="0">
                <a:pos x="10" y="8"/>
              </a:cxn>
              <a:cxn ang="0">
                <a:pos x="4" y="8"/>
              </a:cxn>
              <a:cxn ang="0">
                <a:pos x="0" y="6"/>
              </a:cxn>
            </a:cxnLst>
            <a:rect l="0" t="0" r="r" b="b"/>
            <a:pathLst>
              <a:path w="14" h="8">
                <a:moveTo>
                  <a:pt x="0" y="6"/>
                </a:moveTo>
                <a:lnTo>
                  <a:pt x="0" y="2"/>
                </a:lnTo>
                <a:lnTo>
                  <a:pt x="10" y="0"/>
                </a:lnTo>
                <a:lnTo>
                  <a:pt x="14" y="6"/>
                </a:lnTo>
                <a:lnTo>
                  <a:pt x="10" y="8"/>
                </a:lnTo>
                <a:lnTo>
                  <a:pt x="4" y="8"/>
                </a:lnTo>
                <a:lnTo>
                  <a:pt x="0" y="6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41" name="Freeform 117"/>
          <p:cNvSpPr>
            <a:spLocks/>
          </p:cNvSpPr>
          <p:nvPr/>
        </p:nvSpPr>
        <p:spPr bwMode="auto">
          <a:xfrm>
            <a:off x="7542213" y="6049963"/>
            <a:ext cx="9525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6" y="0"/>
              </a:cxn>
              <a:cxn ang="0">
                <a:pos x="14" y="4"/>
              </a:cxn>
              <a:cxn ang="0">
                <a:pos x="10" y="7"/>
              </a:cxn>
              <a:cxn ang="0">
                <a:pos x="14" y="7"/>
              </a:cxn>
              <a:cxn ang="0">
                <a:pos x="14" y="11"/>
              </a:cxn>
              <a:cxn ang="0">
                <a:pos x="8" y="13"/>
              </a:cxn>
              <a:cxn ang="0">
                <a:pos x="0" y="7"/>
              </a:cxn>
            </a:cxnLst>
            <a:rect l="0" t="0" r="r" b="b"/>
            <a:pathLst>
              <a:path w="14" h="13">
                <a:moveTo>
                  <a:pt x="0" y="7"/>
                </a:moveTo>
                <a:lnTo>
                  <a:pt x="6" y="0"/>
                </a:lnTo>
                <a:lnTo>
                  <a:pt x="14" y="4"/>
                </a:lnTo>
                <a:lnTo>
                  <a:pt x="10" y="7"/>
                </a:lnTo>
                <a:lnTo>
                  <a:pt x="14" y="7"/>
                </a:lnTo>
                <a:lnTo>
                  <a:pt x="14" y="11"/>
                </a:lnTo>
                <a:lnTo>
                  <a:pt x="8" y="13"/>
                </a:lnTo>
                <a:lnTo>
                  <a:pt x="0" y="7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42" name="Freeform 118"/>
          <p:cNvSpPr>
            <a:spLocks/>
          </p:cNvSpPr>
          <p:nvPr/>
        </p:nvSpPr>
        <p:spPr bwMode="auto">
          <a:xfrm>
            <a:off x="7512050" y="6037263"/>
            <a:ext cx="23813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6" y="1"/>
              </a:cxn>
              <a:cxn ang="0">
                <a:pos x="13" y="3"/>
              </a:cxn>
              <a:cxn ang="0">
                <a:pos x="15" y="7"/>
              </a:cxn>
              <a:cxn ang="0">
                <a:pos x="19" y="7"/>
              </a:cxn>
              <a:cxn ang="0">
                <a:pos x="17" y="3"/>
              </a:cxn>
              <a:cxn ang="0">
                <a:pos x="21" y="0"/>
              </a:cxn>
              <a:cxn ang="0">
                <a:pos x="21" y="3"/>
              </a:cxn>
              <a:cxn ang="0">
                <a:pos x="27" y="5"/>
              </a:cxn>
              <a:cxn ang="0">
                <a:pos x="29" y="7"/>
              </a:cxn>
              <a:cxn ang="0">
                <a:pos x="27" y="9"/>
              </a:cxn>
              <a:cxn ang="0">
                <a:pos x="21" y="9"/>
              </a:cxn>
              <a:cxn ang="0">
                <a:pos x="13" y="13"/>
              </a:cxn>
              <a:cxn ang="0">
                <a:pos x="0" y="7"/>
              </a:cxn>
            </a:cxnLst>
            <a:rect l="0" t="0" r="r" b="b"/>
            <a:pathLst>
              <a:path w="29" h="13">
                <a:moveTo>
                  <a:pt x="0" y="7"/>
                </a:moveTo>
                <a:lnTo>
                  <a:pt x="6" y="1"/>
                </a:lnTo>
                <a:lnTo>
                  <a:pt x="13" y="3"/>
                </a:lnTo>
                <a:lnTo>
                  <a:pt x="15" y="7"/>
                </a:lnTo>
                <a:lnTo>
                  <a:pt x="19" y="7"/>
                </a:lnTo>
                <a:lnTo>
                  <a:pt x="17" y="3"/>
                </a:lnTo>
                <a:lnTo>
                  <a:pt x="21" y="0"/>
                </a:lnTo>
                <a:lnTo>
                  <a:pt x="21" y="3"/>
                </a:lnTo>
                <a:lnTo>
                  <a:pt x="27" y="5"/>
                </a:lnTo>
                <a:lnTo>
                  <a:pt x="29" y="7"/>
                </a:lnTo>
                <a:lnTo>
                  <a:pt x="27" y="9"/>
                </a:lnTo>
                <a:lnTo>
                  <a:pt x="21" y="9"/>
                </a:lnTo>
                <a:lnTo>
                  <a:pt x="13" y="13"/>
                </a:lnTo>
                <a:lnTo>
                  <a:pt x="0" y="7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43" name="Freeform 119"/>
          <p:cNvSpPr>
            <a:spLocks/>
          </p:cNvSpPr>
          <p:nvPr/>
        </p:nvSpPr>
        <p:spPr bwMode="auto">
          <a:xfrm>
            <a:off x="7502525" y="6034088"/>
            <a:ext cx="12700" cy="793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" y="9"/>
              </a:cxn>
              <a:cxn ang="0">
                <a:pos x="12" y="4"/>
              </a:cxn>
              <a:cxn ang="0">
                <a:pos x="14" y="7"/>
              </a:cxn>
              <a:cxn ang="0">
                <a:pos x="16" y="4"/>
              </a:cxn>
              <a:cxn ang="0">
                <a:pos x="18" y="2"/>
              </a:cxn>
              <a:cxn ang="0">
                <a:pos x="16" y="0"/>
              </a:cxn>
              <a:cxn ang="0">
                <a:pos x="8" y="2"/>
              </a:cxn>
              <a:cxn ang="0">
                <a:pos x="0" y="7"/>
              </a:cxn>
            </a:cxnLst>
            <a:rect l="0" t="0" r="r" b="b"/>
            <a:pathLst>
              <a:path w="18" h="9">
                <a:moveTo>
                  <a:pt x="0" y="7"/>
                </a:moveTo>
                <a:lnTo>
                  <a:pt x="4" y="9"/>
                </a:lnTo>
                <a:lnTo>
                  <a:pt x="12" y="4"/>
                </a:lnTo>
                <a:lnTo>
                  <a:pt x="14" y="7"/>
                </a:lnTo>
                <a:lnTo>
                  <a:pt x="16" y="4"/>
                </a:lnTo>
                <a:lnTo>
                  <a:pt x="18" y="2"/>
                </a:lnTo>
                <a:lnTo>
                  <a:pt x="16" y="0"/>
                </a:lnTo>
                <a:lnTo>
                  <a:pt x="8" y="2"/>
                </a:lnTo>
                <a:lnTo>
                  <a:pt x="0" y="7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44" name="Freeform 120"/>
          <p:cNvSpPr>
            <a:spLocks/>
          </p:cNvSpPr>
          <p:nvPr/>
        </p:nvSpPr>
        <p:spPr bwMode="auto">
          <a:xfrm>
            <a:off x="7535863" y="6029325"/>
            <a:ext cx="11112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2"/>
              </a:cxn>
              <a:cxn ang="0">
                <a:pos x="1" y="2"/>
              </a:cxn>
              <a:cxn ang="0">
                <a:pos x="15" y="6"/>
              </a:cxn>
              <a:cxn ang="0">
                <a:pos x="15" y="2"/>
              </a:cxn>
              <a:cxn ang="0">
                <a:pos x="7" y="0"/>
              </a:cxn>
              <a:cxn ang="0">
                <a:pos x="5" y="0"/>
              </a:cxn>
              <a:cxn ang="0">
                <a:pos x="0" y="0"/>
              </a:cxn>
            </a:cxnLst>
            <a:rect l="0" t="0" r="r" b="b"/>
            <a:pathLst>
              <a:path w="15" h="6">
                <a:moveTo>
                  <a:pt x="0" y="0"/>
                </a:moveTo>
                <a:lnTo>
                  <a:pt x="1" y="2"/>
                </a:lnTo>
                <a:lnTo>
                  <a:pt x="1" y="2"/>
                </a:lnTo>
                <a:lnTo>
                  <a:pt x="15" y="6"/>
                </a:lnTo>
                <a:lnTo>
                  <a:pt x="15" y="2"/>
                </a:lnTo>
                <a:lnTo>
                  <a:pt x="7" y="0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45" name="Freeform 121"/>
          <p:cNvSpPr>
            <a:spLocks/>
          </p:cNvSpPr>
          <p:nvPr/>
        </p:nvSpPr>
        <p:spPr bwMode="auto">
          <a:xfrm>
            <a:off x="7551738" y="6035675"/>
            <a:ext cx="33337" cy="127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0"/>
              </a:cxn>
              <a:cxn ang="0">
                <a:pos x="19" y="7"/>
              </a:cxn>
              <a:cxn ang="0">
                <a:pos x="27" y="9"/>
              </a:cxn>
              <a:cxn ang="0">
                <a:pos x="34" y="7"/>
              </a:cxn>
              <a:cxn ang="0">
                <a:pos x="40" y="9"/>
              </a:cxn>
              <a:cxn ang="0">
                <a:pos x="38" y="15"/>
              </a:cxn>
              <a:cxn ang="0">
                <a:pos x="11" y="15"/>
              </a:cxn>
              <a:cxn ang="0">
                <a:pos x="4" y="5"/>
              </a:cxn>
              <a:cxn ang="0">
                <a:pos x="0" y="2"/>
              </a:cxn>
            </a:cxnLst>
            <a:rect l="0" t="0" r="r" b="b"/>
            <a:pathLst>
              <a:path w="40" h="15">
                <a:moveTo>
                  <a:pt x="0" y="2"/>
                </a:moveTo>
                <a:lnTo>
                  <a:pt x="2" y="0"/>
                </a:lnTo>
                <a:lnTo>
                  <a:pt x="19" y="7"/>
                </a:lnTo>
                <a:lnTo>
                  <a:pt x="27" y="9"/>
                </a:lnTo>
                <a:lnTo>
                  <a:pt x="34" y="7"/>
                </a:lnTo>
                <a:lnTo>
                  <a:pt x="40" y="9"/>
                </a:lnTo>
                <a:lnTo>
                  <a:pt x="38" y="15"/>
                </a:lnTo>
                <a:lnTo>
                  <a:pt x="11" y="15"/>
                </a:lnTo>
                <a:lnTo>
                  <a:pt x="4" y="5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46" name="Freeform 122"/>
          <p:cNvSpPr>
            <a:spLocks/>
          </p:cNvSpPr>
          <p:nvPr/>
        </p:nvSpPr>
        <p:spPr bwMode="auto">
          <a:xfrm>
            <a:off x="7561263" y="6008688"/>
            <a:ext cx="60325" cy="333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8"/>
              </a:cxn>
              <a:cxn ang="0">
                <a:pos x="8" y="14"/>
              </a:cxn>
              <a:cxn ang="0">
                <a:pos x="12" y="17"/>
              </a:cxn>
              <a:cxn ang="0">
                <a:pos x="35" y="12"/>
              </a:cxn>
              <a:cxn ang="0">
                <a:pos x="21" y="17"/>
              </a:cxn>
              <a:cxn ang="0">
                <a:pos x="14" y="17"/>
              </a:cxn>
              <a:cxn ang="0">
                <a:pos x="14" y="21"/>
              </a:cxn>
              <a:cxn ang="0">
                <a:pos x="21" y="25"/>
              </a:cxn>
              <a:cxn ang="0">
                <a:pos x="27" y="25"/>
              </a:cxn>
              <a:cxn ang="0">
                <a:pos x="21" y="27"/>
              </a:cxn>
              <a:cxn ang="0">
                <a:pos x="17" y="27"/>
              </a:cxn>
              <a:cxn ang="0">
                <a:pos x="14" y="27"/>
              </a:cxn>
              <a:cxn ang="0">
                <a:pos x="12" y="31"/>
              </a:cxn>
              <a:cxn ang="0">
                <a:pos x="16" y="31"/>
              </a:cxn>
              <a:cxn ang="0">
                <a:pos x="8" y="31"/>
              </a:cxn>
              <a:cxn ang="0">
                <a:pos x="14" y="35"/>
              </a:cxn>
              <a:cxn ang="0">
                <a:pos x="8" y="37"/>
              </a:cxn>
              <a:cxn ang="0">
                <a:pos x="8" y="40"/>
              </a:cxn>
              <a:cxn ang="0">
                <a:pos x="14" y="38"/>
              </a:cxn>
              <a:cxn ang="0">
                <a:pos x="16" y="40"/>
              </a:cxn>
              <a:cxn ang="0">
                <a:pos x="17" y="38"/>
              </a:cxn>
              <a:cxn ang="0">
                <a:pos x="27" y="42"/>
              </a:cxn>
              <a:cxn ang="0">
                <a:pos x="33" y="38"/>
              </a:cxn>
              <a:cxn ang="0">
                <a:pos x="35" y="33"/>
              </a:cxn>
              <a:cxn ang="0">
                <a:pos x="35" y="31"/>
              </a:cxn>
              <a:cxn ang="0">
                <a:pos x="41" y="31"/>
              </a:cxn>
              <a:cxn ang="0">
                <a:pos x="44" y="27"/>
              </a:cxn>
              <a:cxn ang="0">
                <a:pos x="35" y="27"/>
              </a:cxn>
              <a:cxn ang="0">
                <a:pos x="44" y="23"/>
              </a:cxn>
              <a:cxn ang="0">
                <a:pos x="44" y="21"/>
              </a:cxn>
              <a:cxn ang="0">
                <a:pos x="50" y="21"/>
              </a:cxn>
              <a:cxn ang="0">
                <a:pos x="54" y="17"/>
              </a:cxn>
              <a:cxn ang="0">
                <a:pos x="67" y="12"/>
              </a:cxn>
              <a:cxn ang="0">
                <a:pos x="54" y="14"/>
              </a:cxn>
              <a:cxn ang="0">
                <a:pos x="64" y="12"/>
              </a:cxn>
              <a:cxn ang="0">
                <a:pos x="56" y="8"/>
              </a:cxn>
              <a:cxn ang="0">
                <a:pos x="64" y="8"/>
              </a:cxn>
              <a:cxn ang="0">
                <a:pos x="75" y="6"/>
              </a:cxn>
              <a:cxn ang="0">
                <a:pos x="69" y="2"/>
              </a:cxn>
              <a:cxn ang="0">
                <a:pos x="58" y="4"/>
              </a:cxn>
              <a:cxn ang="0">
                <a:pos x="64" y="0"/>
              </a:cxn>
              <a:cxn ang="0">
                <a:pos x="35" y="0"/>
              </a:cxn>
              <a:cxn ang="0">
                <a:pos x="27" y="0"/>
              </a:cxn>
              <a:cxn ang="0">
                <a:pos x="21" y="6"/>
              </a:cxn>
              <a:cxn ang="0">
                <a:pos x="16" y="4"/>
              </a:cxn>
              <a:cxn ang="0">
                <a:pos x="12" y="6"/>
              </a:cxn>
              <a:cxn ang="0">
                <a:pos x="8" y="6"/>
              </a:cxn>
              <a:cxn ang="0">
                <a:pos x="0" y="8"/>
              </a:cxn>
            </a:cxnLst>
            <a:rect l="0" t="0" r="r" b="b"/>
            <a:pathLst>
              <a:path w="75" h="42">
                <a:moveTo>
                  <a:pt x="0" y="8"/>
                </a:moveTo>
                <a:lnTo>
                  <a:pt x="8" y="8"/>
                </a:lnTo>
                <a:lnTo>
                  <a:pt x="8" y="14"/>
                </a:lnTo>
                <a:lnTo>
                  <a:pt x="12" y="17"/>
                </a:lnTo>
                <a:lnTo>
                  <a:pt x="35" y="12"/>
                </a:lnTo>
                <a:lnTo>
                  <a:pt x="21" y="17"/>
                </a:lnTo>
                <a:lnTo>
                  <a:pt x="14" y="17"/>
                </a:lnTo>
                <a:lnTo>
                  <a:pt x="14" y="21"/>
                </a:lnTo>
                <a:lnTo>
                  <a:pt x="21" y="25"/>
                </a:lnTo>
                <a:lnTo>
                  <a:pt x="27" y="25"/>
                </a:lnTo>
                <a:lnTo>
                  <a:pt x="21" y="27"/>
                </a:lnTo>
                <a:lnTo>
                  <a:pt x="17" y="27"/>
                </a:lnTo>
                <a:lnTo>
                  <a:pt x="14" y="27"/>
                </a:lnTo>
                <a:lnTo>
                  <a:pt x="12" y="31"/>
                </a:lnTo>
                <a:lnTo>
                  <a:pt x="16" y="31"/>
                </a:lnTo>
                <a:lnTo>
                  <a:pt x="8" y="31"/>
                </a:lnTo>
                <a:lnTo>
                  <a:pt x="14" y="35"/>
                </a:lnTo>
                <a:lnTo>
                  <a:pt x="8" y="37"/>
                </a:lnTo>
                <a:lnTo>
                  <a:pt x="8" y="40"/>
                </a:lnTo>
                <a:lnTo>
                  <a:pt x="14" y="38"/>
                </a:lnTo>
                <a:lnTo>
                  <a:pt x="16" y="40"/>
                </a:lnTo>
                <a:lnTo>
                  <a:pt x="17" y="38"/>
                </a:lnTo>
                <a:lnTo>
                  <a:pt x="27" y="42"/>
                </a:lnTo>
                <a:lnTo>
                  <a:pt x="33" y="38"/>
                </a:lnTo>
                <a:lnTo>
                  <a:pt x="35" y="33"/>
                </a:lnTo>
                <a:lnTo>
                  <a:pt x="35" y="31"/>
                </a:lnTo>
                <a:lnTo>
                  <a:pt x="41" y="31"/>
                </a:lnTo>
                <a:lnTo>
                  <a:pt x="44" y="27"/>
                </a:lnTo>
                <a:lnTo>
                  <a:pt x="35" y="27"/>
                </a:lnTo>
                <a:lnTo>
                  <a:pt x="44" y="23"/>
                </a:lnTo>
                <a:lnTo>
                  <a:pt x="44" y="21"/>
                </a:lnTo>
                <a:lnTo>
                  <a:pt x="50" y="21"/>
                </a:lnTo>
                <a:lnTo>
                  <a:pt x="54" y="17"/>
                </a:lnTo>
                <a:lnTo>
                  <a:pt x="67" y="12"/>
                </a:lnTo>
                <a:lnTo>
                  <a:pt x="54" y="14"/>
                </a:lnTo>
                <a:lnTo>
                  <a:pt x="64" y="12"/>
                </a:lnTo>
                <a:lnTo>
                  <a:pt x="56" y="8"/>
                </a:lnTo>
                <a:lnTo>
                  <a:pt x="64" y="8"/>
                </a:lnTo>
                <a:lnTo>
                  <a:pt x="75" y="6"/>
                </a:lnTo>
                <a:lnTo>
                  <a:pt x="69" y="2"/>
                </a:lnTo>
                <a:lnTo>
                  <a:pt x="58" y="4"/>
                </a:lnTo>
                <a:lnTo>
                  <a:pt x="64" y="0"/>
                </a:lnTo>
                <a:lnTo>
                  <a:pt x="35" y="0"/>
                </a:lnTo>
                <a:lnTo>
                  <a:pt x="27" y="0"/>
                </a:lnTo>
                <a:lnTo>
                  <a:pt x="21" y="6"/>
                </a:lnTo>
                <a:lnTo>
                  <a:pt x="16" y="4"/>
                </a:lnTo>
                <a:lnTo>
                  <a:pt x="12" y="6"/>
                </a:lnTo>
                <a:lnTo>
                  <a:pt x="8" y="6"/>
                </a:lnTo>
                <a:lnTo>
                  <a:pt x="0" y="8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47" name="Freeform 123"/>
          <p:cNvSpPr>
            <a:spLocks/>
          </p:cNvSpPr>
          <p:nvPr/>
        </p:nvSpPr>
        <p:spPr bwMode="auto">
          <a:xfrm>
            <a:off x="7553325" y="6019800"/>
            <a:ext cx="22225" cy="127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7" y="3"/>
              </a:cxn>
              <a:cxn ang="0">
                <a:pos x="2" y="0"/>
              </a:cxn>
              <a:cxn ang="0">
                <a:pos x="11" y="0"/>
              </a:cxn>
              <a:cxn ang="0">
                <a:pos x="13" y="3"/>
              </a:cxn>
              <a:cxn ang="0">
                <a:pos x="21" y="3"/>
              </a:cxn>
              <a:cxn ang="0">
                <a:pos x="21" y="9"/>
              </a:cxn>
              <a:cxn ang="0">
                <a:pos x="25" y="7"/>
              </a:cxn>
              <a:cxn ang="0">
                <a:pos x="26" y="11"/>
              </a:cxn>
              <a:cxn ang="0">
                <a:pos x="17" y="11"/>
              </a:cxn>
              <a:cxn ang="0">
                <a:pos x="17" y="17"/>
              </a:cxn>
              <a:cxn ang="0">
                <a:pos x="9" y="17"/>
              </a:cxn>
              <a:cxn ang="0">
                <a:pos x="5" y="11"/>
              </a:cxn>
              <a:cxn ang="0">
                <a:pos x="13" y="11"/>
              </a:cxn>
              <a:cxn ang="0">
                <a:pos x="3" y="11"/>
              </a:cxn>
              <a:cxn ang="0">
                <a:pos x="0" y="3"/>
              </a:cxn>
            </a:cxnLst>
            <a:rect l="0" t="0" r="r" b="b"/>
            <a:pathLst>
              <a:path w="26" h="17">
                <a:moveTo>
                  <a:pt x="0" y="3"/>
                </a:moveTo>
                <a:lnTo>
                  <a:pt x="7" y="3"/>
                </a:lnTo>
                <a:lnTo>
                  <a:pt x="2" y="0"/>
                </a:lnTo>
                <a:lnTo>
                  <a:pt x="11" y="0"/>
                </a:lnTo>
                <a:lnTo>
                  <a:pt x="13" y="3"/>
                </a:lnTo>
                <a:lnTo>
                  <a:pt x="21" y="3"/>
                </a:lnTo>
                <a:lnTo>
                  <a:pt x="21" y="9"/>
                </a:lnTo>
                <a:lnTo>
                  <a:pt x="25" y="7"/>
                </a:lnTo>
                <a:lnTo>
                  <a:pt x="26" y="11"/>
                </a:lnTo>
                <a:lnTo>
                  <a:pt x="17" y="11"/>
                </a:lnTo>
                <a:lnTo>
                  <a:pt x="17" y="17"/>
                </a:lnTo>
                <a:lnTo>
                  <a:pt x="9" y="17"/>
                </a:lnTo>
                <a:lnTo>
                  <a:pt x="5" y="11"/>
                </a:lnTo>
                <a:lnTo>
                  <a:pt x="13" y="11"/>
                </a:lnTo>
                <a:lnTo>
                  <a:pt x="3" y="11"/>
                </a:lnTo>
                <a:lnTo>
                  <a:pt x="0" y="3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48" name="Freeform 124"/>
          <p:cNvSpPr>
            <a:spLocks/>
          </p:cNvSpPr>
          <p:nvPr/>
        </p:nvSpPr>
        <p:spPr bwMode="auto">
          <a:xfrm>
            <a:off x="7564438" y="6051550"/>
            <a:ext cx="57150" cy="4127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0" y="5"/>
              </a:cxn>
              <a:cxn ang="0">
                <a:pos x="10" y="0"/>
              </a:cxn>
              <a:cxn ang="0">
                <a:pos x="13" y="0"/>
              </a:cxn>
              <a:cxn ang="0">
                <a:pos x="10" y="7"/>
              </a:cxn>
              <a:cxn ang="0">
                <a:pos x="13" y="9"/>
              </a:cxn>
              <a:cxn ang="0">
                <a:pos x="15" y="7"/>
              </a:cxn>
              <a:cxn ang="0">
                <a:pos x="17" y="2"/>
              </a:cxn>
              <a:cxn ang="0">
                <a:pos x="23" y="0"/>
              </a:cxn>
              <a:cxn ang="0">
                <a:pos x="23" y="9"/>
              </a:cxn>
              <a:cxn ang="0">
                <a:pos x="31" y="5"/>
              </a:cxn>
              <a:cxn ang="0">
                <a:pos x="37" y="5"/>
              </a:cxn>
              <a:cxn ang="0">
                <a:pos x="40" y="9"/>
              </a:cxn>
              <a:cxn ang="0">
                <a:pos x="42" y="11"/>
              </a:cxn>
              <a:cxn ang="0">
                <a:pos x="44" y="9"/>
              </a:cxn>
              <a:cxn ang="0">
                <a:pos x="48" y="13"/>
              </a:cxn>
              <a:cxn ang="0">
                <a:pos x="48" y="15"/>
              </a:cxn>
              <a:cxn ang="0">
                <a:pos x="56" y="17"/>
              </a:cxn>
              <a:cxn ang="0">
                <a:pos x="56" y="17"/>
              </a:cxn>
              <a:cxn ang="0">
                <a:pos x="54" y="19"/>
              </a:cxn>
              <a:cxn ang="0">
                <a:pos x="60" y="23"/>
              </a:cxn>
              <a:cxn ang="0">
                <a:pos x="54" y="25"/>
              </a:cxn>
              <a:cxn ang="0">
                <a:pos x="60" y="27"/>
              </a:cxn>
              <a:cxn ang="0">
                <a:pos x="63" y="27"/>
              </a:cxn>
              <a:cxn ang="0">
                <a:pos x="71" y="32"/>
              </a:cxn>
              <a:cxn ang="0">
                <a:pos x="67" y="36"/>
              </a:cxn>
              <a:cxn ang="0">
                <a:pos x="67" y="40"/>
              </a:cxn>
              <a:cxn ang="0">
                <a:pos x="60" y="32"/>
              </a:cxn>
              <a:cxn ang="0">
                <a:pos x="56" y="34"/>
              </a:cxn>
              <a:cxn ang="0">
                <a:pos x="60" y="42"/>
              </a:cxn>
              <a:cxn ang="0">
                <a:pos x="63" y="42"/>
              </a:cxn>
              <a:cxn ang="0">
                <a:pos x="63" y="51"/>
              </a:cxn>
              <a:cxn ang="0">
                <a:pos x="54" y="46"/>
              </a:cxn>
              <a:cxn ang="0">
                <a:pos x="60" y="51"/>
              </a:cxn>
              <a:cxn ang="0">
                <a:pos x="46" y="50"/>
              </a:cxn>
              <a:cxn ang="0">
                <a:pos x="40" y="42"/>
              </a:cxn>
              <a:cxn ang="0">
                <a:pos x="35" y="42"/>
              </a:cxn>
              <a:cxn ang="0">
                <a:pos x="33" y="38"/>
              </a:cxn>
              <a:cxn ang="0">
                <a:pos x="40" y="38"/>
              </a:cxn>
              <a:cxn ang="0">
                <a:pos x="40" y="36"/>
              </a:cxn>
              <a:cxn ang="0">
                <a:pos x="44" y="30"/>
              </a:cxn>
              <a:cxn ang="0">
                <a:pos x="40" y="23"/>
              </a:cxn>
              <a:cxn ang="0">
                <a:pos x="35" y="23"/>
              </a:cxn>
              <a:cxn ang="0">
                <a:pos x="35" y="23"/>
              </a:cxn>
              <a:cxn ang="0">
                <a:pos x="37" y="23"/>
              </a:cxn>
              <a:cxn ang="0">
                <a:pos x="31" y="17"/>
              </a:cxn>
              <a:cxn ang="0">
                <a:pos x="27" y="17"/>
              </a:cxn>
              <a:cxn ang="0">
                <a:pos x="29" y="17"/>
              </a:cxn>
              <a:cxn ang="0">
                <a:pos x="23" y="17"/>
              </a:cxn>
              <a:cxn ang="0">
                <a:pos x="4" y="17"/>
              </a:cxn>
              <a:cxn ang="0">
                <a:pos x="4" y="13"/>
              </a:cxn>
              <a:cxn ang="0">
                <a:pos x="8" y="13"/>
              </a:cxn>
              <a:cxn ang="0">
                <a:pos x="0" y="9"/>
              </a:cxn>
            </a:cxnLst>
            <a:rect l="0" t="0" r="r" b="b"/>
            <a:pathLst>
              <a:path w="71" h="51">
                <a:moveTo>
                  <a:pt x="0" y="9"/>
                </a:moveTo>
                <a:lnTo>
                  <a:pt x="0" y="5"/>
                </a:lnTo>
                <a:lnTo>
                  <a:pt x="10" y="0"/>
                </a:lnTo>
                <a:lnTo>
                  <a:pt x="13" y="0"/>
                </a:lnTo>
                <a:lnTo>
                  <a:pt x="10" y="7"/>
                </a:lnTo>
                <a:lnTo>
                  <a:pt x="13" y="9"/>
                </a:lnTo>
                <a:lnTo>
                  <a:pt x="15" y="7"/>
                </a:lnTo>
                <a:lnTo>
                  <a:pt x="17" y="2"/>
                </a:lnTo>
                <a:lnTo>
                  <a:pt x="23" y="0"/>
                </a:lnTo>
                <a:lnTo>
                  <a:pt x="23" y="9"/>
                </a:lnTo>
                <a:lnTo>
                  <a:pt x="31" y="5"/>
                </a:lnTo>
                <a:lnTo>
                  <a:pt x="37" y="5"/>
                </a:lnTo>
                <a:lnTo>
                  <a:pt x="40" y="9"/>
                </a:lnTo>
                <a:lnTo>
                  <a:pt x="42" y="11"/>
                </a:lnTo>
                <a:lnTo>
                  <a:pt x="44" y="9"/>
                </a:lnTo>
                <a:lnTo>
                  <a:pt x="48" y="13"/>
                </a:lnTo>
                <a:lnTo>
                  <a:pt x="48" y="15"/>
                </a:lnTo>
                <a:lnTo>
                  <a:pt x="56" y="17"/>
                </a:lnTo>
                <a:lnTo>
                  <a:pt x="56" y="17"/>
                </a:lnTo>
                <a:lnTo>
                  <a:pt x="54" y="19"/>
                </a:lnTo>
                <a:lnTo>
                  <a:pt x="60" y="23"/>
                </a:lnTo>
                <a:lnTo>
                  <a:pt x="54" y="25"/>
                </a:lnTo>
                <a:lnTo>
                  <a:pt x="60" y="27"/>
                </a:lnTo>
                <a:lnTo>
                  <a:pt x="63" y="27"/>
                </a:lnTo>
                <a:lnTo>
                  <a:pt x="71" y="32"/>
                </a:lnTo>
                <a:lnTo>
                  <a:pt x="67" y="36"/>
                </a:lnTo>
                <a:lnTo>
                  <a:pt x="67" y="40"/>
                </a:lnTo>
                <a:lnTo>
                  <a:pt x="60" y="32"/>
                </a:lnTo>
                <a:lnTo>
                  <a:pt x="56" y="34"/>
                </a:lnTo>
                <a:lnTo>
                  <a:pt x="60" y="42"/>
                </a:lnTo>
                <a:lnTo>
                  <a:pt x="63" y="42"/>
                </a:lnTo>
                <a:lnTo>
                  <a:pt x="63" y="51"/>
                </a:lnTo>
                <a:lnTo>
                  <a:pt x="54" y="46"/>
                </a:lnTo>
                <a:lnTo>
                  <a:pt x="60" y="51"/>
                </a:lnTo>
                <a:lnTo>
                  <a:pt x="46" y="50"/>
                </a:lnTo>
                <a:lnTo>
                  <a:pt x="40" y="42"/>
                </a:lnTo>
                <a:lnTo>
                  <a:pt x="35" y="42"/>
                </a:lnTo>
                <a:lnTo>
                  <a:pt x="33" y="38"/>
                </a:lnTo>
                <a:lnTo>
                  <a:pt x="40" y="38"/>
                </a:lnTo>
                <a:lnTo>
                  <a:pt x="40" y="36"/>
                </a:lnTo>
                <a:lnTo>
                  <a:pt x="44" y="30"/>
                </a:lnTo>
                <a:lnTo>
                  <a:pt x="40" y="23"/>
                </a:lnTo>
                <a:lnTo>
                  <a:pt x="35" y="23"/>
                </a:lnTo>
                <a:lnTo>
                  <a:pt x="35" y="23"/>
                </a:lnTo>
                <a:lnTo>
                  <a:pt x="37" y="23"/>
                </a:lnTo>
                <a:lnTo>
                  <a:pt x="31" y="17"/>
                </a:lnTo>
                <a:lnTo>
                  <a:pt x="27" y="17"/>
                </a:lnTo>
                <a:lnTo>
                  <a:pt x="29" y="17"/>
                </a:lnTo>
                <a:lnTo>
                  <a:pt x="23" y="17"/>
                </a:lnTo>
                <a:lnTo>
                  <a:pt x="4" y="17"/>
                </a:lnTo>
                <a:lnTo>
                  <a:pt x="4" y="13"/>
                </a:lnTo>
                <a:lnTo>
                  <a:pt x="8" y="13"/>
                </a:lnTo>
                <a:lnTo>
                  <a:pt x="0" y="9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549" name="Line 125"/>
          <p:cNvSpPr>
            <a:spLocks noChangeShapeType="1"/>
          </p:cNvSpPr>
          <p:nvPr/>
        </p:nvSpPr>
        <p:spPr bwMode="auto">
          <a:xfrm>
            <a:off x="8178800" y="6083300"/>
            <a:ext cx="303213" cy="1588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1066800" y="1676400"/>
            <a:ext cx="7696200" cy="381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695325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ED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ydian" pitchFamily="34" charset="0"/>
              </a:rPr>
              <a:t>Nuclear Liability Insurance Risk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778000"/>
            <a:ext cx="7516813" cy="3295650"/>
          </a:xfrm>
        </p:spPr>
        <p:txBody>
          <a:bodyPr/>
          <a:lstStyle/>
          <a:p>
            <a:pPr marL="517525" indent="-517525" eaLnBrk="1" hangingPunct="1">
              <a:lnSpc>
                <a:spcPct val="125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b="1" dirty="0"/>
              <a:t>$300 Million US Provided to Each US NPP Site</a:t>
            </a:r>
          </a:p>
          <a:p>
            <a:pPr marL="517525" indent="-517525" eaLnBrk="1" hangingPunct="1">
              <a:lnSpc>
                <a:spcPct val="125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b="1" dirty="0"/>
              <a:t>Protection Covers Operators &amp; Suppliers Against Bodily Injury or Property Damage Caused by Nuclear Hazard</a:t>
            </a:r>
          </a:p>
          <a:p>
            <a:pPr marL="517525" indent="-517525" eaLnBrk="1" hangingPunct="1">
              <a:lnSpc>
                <a:spcPct val="125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b="1" dirty="0"/>
              <a:t>Losses Can Be </a:t>
            </a:r>
            <a:r>
              <a:rPr lang="en-US" sz="2400" b="1" u="sng" dirty="0"/>
              <a:t>Catastrophic</a:t>
            </a:r>
            <a:r>
              <a:rPr lang="en-US" sz="2400" b="1" dirty="0"/>
              <a:t> or </a:t>
            </a:r>
            <a:r>
              <a:rPr lang="en-US" sz="2400" b="1" u="sng" dirty="0"/>
              <a:t>Non-Catastrophic</a:t>
            </a:r>
          </a:p>
          <a:p>
            <a:pPr marL="517525" indent="-517525" eaLnBrk="1" hangingPunct="1">
              <a:lnSpc>
                <a:spcPct val="125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b="1" dirty="0"/>
              <a:t>Claims Defense Costs Can Be Major Portion of Claim</a:t>
            </a:r>
            <a:r>
              <a:rPr lang="en-US" sz="2400" b="1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357501" name="AutoShape 125"/>
          <p:cNvSpPr>
            <a:spLocks noChangeAspect="1" noChangeArrowheads="1" noTextEdit="1"/>
          </p:cNvSpPr>
          <p:nvPr/>
        </p:nvSpPr>
        <p:spPr bwMode="auto">
          <a:xfrm>
            <a:off x="1409700" y="5975350"/>
            <a:ext cx="7105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02" name="Rectangle 126"/>
          <p:cNvSpPr>
            <a:spLocks noChangeArrowheads="1"/>
          </p:cNvSpPr>
          <p:nvPr/>
        </p:nvSpPr>
        <p:spPr bwMode="auto">
          <a:xfrm>
            <a:off x="1912938" y="6075363"/>
            <a:ext cx="16573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tabLst>
                <a:tab pos="739775" algn="l"/>
              </a:tabLst>
              <a:defRPr/>
            </a:pPr>
            <a:r>
              <a:rPr lang="en-US" sz="900" i="1" dirty="0">
                <a:solidFill>
                  <a:srgbClr val="FFFFFF"/>
                </a:solidFill>
                <a:latin typeface="Arial" charset="0"/>
              </a:rPr>
              <a:t>"</a:t>
            </a:r>
            <a:r>
              <a:rPr lang="en-US" sz="900" i="1" dirty="0" err="1">
                <a:solidFill>
                  <a:srgbClr val="FFFFFF"/>
                </a:solidFill>
                <a:latin typeface="Arial" charset="0"/>
              </a:rPr>
              <a:t>Rets-Remp</a:t>
            </a:r>
            <a:r>
              <a:rPr lang="en-US" sz="900" i="1" dirty="0">
                <a:solidFill>
                  <a:srgbClr val="FFFFFF"/>
                </a:solidFill>
                <a:latin typeface="Arial" charset="0"/>
              </a:rPr>
              <a:t> Workshop 2008"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7503" name="Rectangle 127"/>
          <p:cNvSpPr>
            <a:spLocks noChangeArrowheads="1"/>
          </p:cNvSpPr>
          <p:nvPr/>
        </p:nvSpPr>
        <p:spPr bwMode="auto">
          <a:xfrm>
            <a:off x="6842125" y="6200775"/>
            <a:ext cx="533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tabLst>
                <a:tab pos="739775" algn="l"/>
              </a:tabLst>
              <a:defRPr/>
            </a:pPr>
            <a:r>
              <a:rPr lang="en-US" sz="700" dirty="0">
                <a:solidFill>
                  <a:srgbClr val="FFFFFF"/>
                </a:solidFill>
                <a:latin typeface="Arial" charset="0"/>
              </a:rPr>
              <a:t>AMERICAN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7504" name="Rectangle 128"/>
          <p:cNvSpPr>
            <a:spLocks noChangeArrowheads="1"/>
          </p:cNvSpPr>
          <p:nvPr/>
        </p:nvSpPr>
        <p:spPr bwMode="auto">
          <a:xfrm>
            <a:off x="6842125" y="6288088"/>
            <a:ext cx="4873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tabLst>
                <a:tab pos="739775" algn="l"/>
              </a:tabLst>
              <a:defRPr/>
            </a:pPr>
            <a:r>
              <a:rPr lang="en-US" sz="700" dirty="0">
                <a:solidFill>
                  <a:srgbClr val="FFFFFF"/>
                </a:solidFill>
                <a:latin typeface="Arial" charset="0"/>
              </a:rPr>
              <a:t>NUCLEAR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7505" name="Rectangle 129"/>
          <p:cNvSpPr>
            <a:spLocks noChangeArrowheads="1"/>
          </p:cNvSpPr>
          <p:nvPr/>
        </p:nvSpPr>
        <p:spPr bwMode="auto">
          <a:xfrm>
            <a:off x="6842125" y="6383338"/>
            <a:ext cx="5127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tabLst>
                <a:tab pos="739775" algn="l"/>
              </a:tabLst>
              <a:defRPr/>
            </a:pPr>
            <a:r>
              <a:rPr lang="en-US" sz="700" dirty="0">
                <a:solidFill>
                  <a:srgbClr val="FFFFFF"/>
                </a:solidFill>
                <a:latin typeface="Arial" charset="0"/>
              </a:rPr>
              <a:t>INSURERS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7506" name="Freeform 130"/>
          <p:cNvSpPr>
            <a:spLocks/>
          </p:cNvSpPr>
          <p:nvPr/>
        </p:nvSpPr>
        <p:spPr bwMode="auto">
          <a:xfrm>
            <a:off x="6643688" y="6316663"/>
            <a:ext cx="31750" cy="9207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0" y="115"/>
              </a:cxn>
              <a:cxn ang="0">
                <a:pos x="41" y="115"/>
              </a:cxn>
              <a:cxn ang="0">
                <a:pos x="41" y="0"/>
              </a:cxn>
            </a:cxnLst>
            <a:rect l="0" t="0" r="r" b="b"/>
            <a:pathLst>
              <a:path w="41" h="115">
                <a:moveTo>
                  <a:pt x="41" y="0"/>
                </a:moveTo>
                <a:lnTo>
                  <a:pt x="0" y="115"/>
                </a:lnTo>
                <a:lnTo>
                  <a:pt x="41" y="115"/>
                </a:lnTo>
                <a:lnTo>
                  <a:pt x="41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07" name="Freeform 131"/>
          <p:cNvSpPr>
            <a:spLocks/>
          </p:cNvSpPr>
          <p:nvPr/>
        </p:nvSpPr>
        <p:spPr bwMode="auto">
          <a:xfrm>
            <a:off x="6591300" y="6243638"/>
            <a:ext cx="215900" cy="225425"/>
          </a:xfrm>
          <a:custGeom>
            <a:avLst/>
            <a:gdLst/>
            <a:ahLst/>
            <a:cxnLst>
              <a:cxn ang="0">
                <a:pos x="56" y="245"/>
              </a:cxn>
              <a:cxn ang="0">
                <a:pos x="44" y="285"/>
              </a:cxn>
              <a:cxn ang="0">
                <a:pos x="0" y="285"/>
              </a:cxn>
              <a:cxn ang="0">
                <a:pos x="96" y="0"/>
              </a:cxn>
              <a:cxn ang="0">
                <a:pos x="165" y="0"/>
              </a:cxn>
              <a:cxn ang="0">
                <a:pos x="231" y="199"/>
              </a:cxn>
              <a:cxn ang="0">
                <a:pos x="231" y="0"/>
              </a:cxn>
              <a:cxn ang="0">
                <a:pos x="273" y="0"/>
              </a:cxn>
              <a:cxn ang="0">
                <a:pos x="273" y="285"/>
              </a:cxn>
              <a:cxn ang="0">
                <a:pos x="215" y="285"/>
              </a:cxn>
              <a:cxn ang="0">
                <a:pos x="150" y="88"/>
              </a:cxn>
              <a:cxn ang="0">
                <a:pos x="150" y="285"/>
              </a:cxn>
              <a:cxn ang="0">
                <a:pos x="108" y="285"/>
              </a:cxn>
              <a:cxn ang="0">
                <a:pos x="108" y="245"/>
              </a:cxn>
              <a:cxn ang="0">
                <a:pos x="56" y="245"/>
              </a:cxn>
            </a:cxnLst>
            <a:rect l="0" t="0" r="r" b="b"/>
            <a:pathLst>
              <a:path w="273" h="285">
                <a:moveTo>
                  <a:pt x="56" y="245"/>
                </a:moveTo>
                <a:lnTo>
                  <a:pt x="44" y="285"/>
                </a:lnTo>
                <a:lnTo>
                  <a:pt x="0" y="285"/>
                </a:lnTo>
                <a:lnTo>
                  <a:pt x="96" y="0"/>
                </a:lnTo>
                <a:lnTo>
                  <a:pt x="165" y="0"/>
                </a:lnTo>
                <a:lnTo>
                  <a:pt x="231" y="199"/>
                </a:lnTo>
                <a:lnTo>
                  <a:pt x="231" y="0"/>
                </a:lnTo>
                <a:lnTo>
                  <a:pt x="273" y="0"/>
                </a:lnTo>
                <a:lnTo>
                  <a:pt x="273" y="285"/>
                </a:lnTo>
                <a:lnTo>
                  <a:pt x="215" y="285"/>
                </a:lnTo>
                <a:lnTo>
                  <a:pt x="150" y="88"/>
                </a:lnTo>
                <a:lnTo>
                  <a:pt x="150" y="285"/>
                </a:lnTo>
                <a:lnTo>
                  <a:pt x="108" y="285"/>
                </a:lnTo>
                <a:lnTo>
                  <a:pt x="108" y="245"/>
                </a:lnTo>
                <a:lnTo>
                  <a:pt x="56" y="245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08" name="Rectangle 132"/>
          <p:cNvSpPr>
            <a:spLocks noChangeArrowheads="1"/>
          </p:cNvSpPr>
          <p:nvPr/>
        </p:nvSpPr>
        <p:spPr bwMode="auto">
          <a:xfrm>
            <a:off x="6778625" y="6184900"/>
            <a:ext cx="23813" cy="301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09" name="Line 133"/>
          <p:cNvSpPr>
            <a:spLocks noChangeShapeType="1"/>
          </p:cNvSpPr>
          <p:nvPr/>
        </p:nvSpPr>
        <p:spPr bwMode="auto">
          <a:xfrm>
            <a:off x="1438275" y="6140450"/>
            <a:ext cx="412750" cy="1588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10" name="Line 134"/>
          <p:cNvSpPr>
            <a:spLocks noChangeShapeType="1"/>
          </p:cNvSpPr>
          <p:nvPr/>
        </p:nvSpPr>
        <p:spPr bwMode="auto">
          <a:xfrm flipV="1">
            <a:off x="3581400" y="6142038"/>
            <a:ext cx="3763963" cy="1905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11" name="Freeform 135"/>
          <p:cNvSpPr>
            <a:spLocks/>
          </p:cNvSpPr>
          <p:nvPr/>
        </p:nvSpPr>
        <p:spPr bwMode="auto">
          <a:xfrm>
            <a:off x="7415213" y="6059488"/>
            <a:ext cx="255587" cy="304800"/>
          </a:xfrm>
          <a:custGeom>
            <a:avLst/>
            <a:gdLst/>
            <a:ahLst/>
            <a:cxnLst>
              <a:cxn ang="0">
                <a:pos x="13" y="33"/>
              </a:cxn>
              <a:cxn ang="0">
                <a:pos x="10" y="48"/>
              </a:cxn>
              <a:cxn ang="0">
                <a:pos x="13" y="58"/>
              </a:cxn>
              <a:cxn ang="0">
                <a:pos x="17" y="67"/>
              </a:cxn>
              <a:cxn ang="0">
                <a:pos x="23" y="64"/>
              </a:cxn>
              <a:cxn ang="0">
                <a:pos x="38" y="48"/>
              </a:cxn>
              <a:cxn ang="0">
                <a:pos x="52" y="46"/>
              </a:cxn>
              <a:cxn ang="0">
                <a:pos x="75" y="58"/>
              </a:cxn>
              <a:cxn ang="0">
                <a:pos x="98" y="79"/>
              </a:cxn>
              <a:cxn ang="0">
                <a:pos x="105" y="100"/>
              </a:cxn>
              <a:cxn ang="0">
                <a:pos x="127" y="150"/>
              </a:cxn>
              <a:cxn ang="0">
                <a:pos x="129" y="144"/>
              </a:cxn>
              <a:cxn ang="0">
                <a:pos x="152" y="175"/>
              </a:cxn>
              <a:cxn ang="0">
                <a:pos x="188" y="196"/>
              </a:cxn>
              <a:cxn ang="0">
                <a:pos x="211" y="213"/>
              </a:cxn>
              <a:cxn ang="0">
                <a:pos x="213" y="228"/>
              </a:cxn>
              <a:cxn ang="0">
                <a:pos x="238" y="288"/>
              </a:cxn>
              <a:cxn ang="0">
                <a:pos x="232" y="355"/>
              </a:cxn>
              <a:cxn ang="0">
                <a:pos x="230" y="383"/>
              </a:cxn>
              <a:cxn ang="0">
                <a:pos x="244" y="372"/>
              </a:cxn>
              <a:cxn ang="0">
                <a:pos x="257" y="343"/>
              </a:cxn>
              <a:cxn ang="0">
                <a:pos x="278" y="322"/>
              </a:cxn>
              <a:cxn ang="0">
                <a:pos x="315" y="266"/>
              </a:cxn>
              <a:cxn ang="0">
                <a:pos x="294" y="232"/>
              </a:cxn>
              <a:cxn ang="0">
                <a:pos x="269" y="215"/>
              </a:cxn>
              <a:cxn ang="0">
                <a:pos x="234" y="203"/>
              </a:cxn>
              <a:cxn ang="0">
                <a:pos x="211" y="207"/>
              </a:cxn>
              <a:cxn ang="0">
                <a:pos x="194" y="184"/>
              </a:cxn>
              <a:cxn ang="0">
                <a:pos x="169" y="173"/>
              </a:cxn>
              <a:cxn ang="0">
                <a:pos x="192" y="150"/>
              </a:cxn>
              <a:cxn ang="0">
                <a:pos x="211" y="163"/>
              </a:cxn>
              <a:cxn ang="0">
                <a:pos x="225" y="129"/>
              </a:cxn>
              <a:cxn ang="0">
                <a:pos x="248" y="106"/>
              </a:cxn>
              <a:cxn ang="0">
                <a:pos x="249" y="109"/>
              </a:cxn>
              <a:cxn ang="0">
                <a:pos x="253" y="100"/>
              </a:cxn>
              <a:cxn ang="0">
                <a:pos x="242" y="90"/>
              </a:cxn>
              <a:cxn ang="0">
                <a:pos x="269" y="73"/>
              </a:cxn>
              <a:cxn ang="0">
                <a:pos x="259" y="60"/>
              </a:cxn>
              <a:cxn ang="0">
                <a:pos x="248" y="56"/>
              </a:cxn>
              <a:cxn ang="0">
                <a:pos x="238" y="46"/>
              </a:cxn>
              <a:cxn ang="0">
                <a:pos x="221" y="46"/>
              </a:cxn>
              <a:cxn ang="0">
                <a:pos x="213" y="71"/>
              </a:cxn>
              <a:cxn ang="0">
                <a:pos x="207" y="77"/>
              </a:cxn>
              <a:cxn ang="0">
                <a:pos x="182" y="56"/>
              </a:cxn>
              <a:cxn ang="0">
                <a:pos x="182" y="33"/>
              </a:cxn>
              <a:cxn ang="0">
                <a:pos x="188" y="27"/>
              </a:cxn>
              <a:cxn ang="0">
                <a:pos x="211" y="14"/>
              </a:cxn>
              <a:cxn ang="0">
                <a:pos x="192" y="14"/>
              </a:cxn>
              <a:cxn ang="0">
                <a:pos x="182" y="2"/>
              </a:cxn>
              <a:cxn ang="0">
                <a:pos x="177" y="18"/>
              </a:cxn>
              <a:cxn ang="0">
                <a:pos x="157" y="16"/>
              </a:cxn>
              <a:cxn ang="0">
                <a:pos x="140" y="18"/>
              </a:cxn>
              <a:cxn ang="0">
                <a:pos x="105" y="8"/>
              </a:cxn>
              <a:cxn ang="0">
                <a:pos x="81" y="16"/>
              </a:cxn>
              <a:cxn ang="0">
                <a:pos x="23" y="4"/>
              </a:cxn>
              <a:cxn ang="0">
                <a:pos x="10" y="21"/>
              </a:cxn>
              <a:cxn ang="0">
                <a:pos x="0" y="29"/>
              </a:cxn>
            </a:cxnLst>
            <a:rect l="0" t="0" r="r" b="b"/>
            <a:pathLst>
              <a:path w="322" h="385">
                <a:moveTo>
                  <a:pt x="0" y="29"/>
                </a:moveTo>
                <a:lnTo>
                  <a:pt x="4" y="29"/>
                </a:lnTo>
                <a:lnTo>
                  <a:pt x="2" y="31"/>
                </a:lnTo>
                <a:lnTo>
                  <a:pt x="4" y="33"/>
                </a:lnTo>
                <a:lnTo>
                  <a:pt x="11" y="33"/>
                </a:lnTo>
                <a:lnTo>
                  <a:pt x="13" y="33"/>
                </a:lnTo>
                <a:lnTo>
                  <a:pt x="15" y="33"/>
                </a:lnTo>
                <a:lnTo>
                  <a:pt x="15" y="37"/>
                </a:lnTo>
                <a:lnTo>
                  <a:pt x="6" y="42"/>
                </a:lnTo>
                <a:lnTo>
                  <a:pt x="4" y="46"/>
                </a:lnTo>
                <a:lnTo>
                  <a:pt x="6" y="46"/>
                </a:lnTo>
                <a:lnTo>
                  <a:pt x="10" y="48"/>
                </a:lnTo>
                <a:lnTo>
                  <a:pt x="8" y="50"/>
                </a:lnTo>
                <a:lnTo>
                  <a:pt x="10" y="52"/>
                </a:lnTo>
                <a:lnTo>
                  <a:pt x="11" y="52"/>
                </a:lnTo>
                <a:lnTo>
                  <a:pt x="13" y="50"/>
                </a:lnTo>
                <a:lnTo>
                  <a:pt x="13" y="54"/>
                </a:lnTo>
                <a:lnTo>
                  <a:pt x="13" y="58"/>
                </a:lnTo>
                <a:lnTo>
                  <a:pt x="17" y="54"/>
                </a:lnTo>
                <a:lnTo>
                  <a:pt x="21" y="58"/>
                </a:lnTo>
                <a:lnTo>
                  <a:pt x="27" y="54"/>
                </a:lnTo>
                <a:lnTo>
                  <a:pt x="21" y="64"/>
                </a:lnTo>
                <a:lnTo>
                  <a:pt x="17" y="64"/>
                </a:lnTo>
                <a:lnTo>
                  <a:pt x="17" y="67"/>
                </a:lnTo>
                <a:lnTo>
                  <a:pt x="13" y="67"/>
                </a:lnTo>
                <a:lnTo>
                  <a:pt x="10" y="71"/>
                </a:lnTo>
                <a:lnTo>
                  <a:pt x="13" y="69"/>
                </a:lnTo>
                <a:lnTo>
                  <a:pt x="19" y="69"/>
                </a:lnTo>
                <a:lnTo>
                  <a:pt x="21" y="65"/>
                </a:lnTo>
                <a:lnTo>
                  <a:pt x="23" y="64"/>
                </a:lnTo>
                <a:lnTo>
                  <a:pt x="33" y="58"/>
                </a:lnTo>
                <a:lnTo>
                  <a:pt x="33" y="56"/>
                </a:lnTo>
                <a:lnTo>
                  <a:pt x="33" y="54"/>
                </a:lnTo>
                <a:lnTo>
                  <a:pt x="40" y="46"/>
                </a:lnTo>
                <a:lnTo>
                  <a:pt x="42" y="46"/>
                </a:lnTo>
                <a:lnTo>
                  <a:pt x="38" y="48"/>
                </a:lnTo>
                <a:lnTo>
                  <a:pt x="38" y="52"/>
                </a:lnTo>
                <a:lnTo>
                  <a:pt x="40" y="52"/>
                </a:lnTo>
                <a:lnTo>
                  <a:pt x="38" y="54"/>
                </a:lnTo>
                <a:lnTo>
                  <a:pt x="46" y="50"/>
                </a:lnTo>
                <a:lnTo>
                  <a:pt x="48" y="48"/>
                </a:lnTo>
                <a:lnTo>
                  <a:pt x="52" y="46"/>
                </a:lnTo>
                <a:lnTo>
                  <a:pt x="50" y="50"/>
                </a:lnTo>
                <a:lnTo>
                  <a:pt x="56" y="50"/>
                </a:lnTo>
                <a:lnTo>
                  <a:pt x="69" y="50"/>
                </a:lnTo>
                <a:lnTo>
                  <a:pt x="69" y="54"/>
                </a:lnTo>
                <a:lnTo>
                  <a:pt x="73" y="58"/>
                </a:lnTo>
                <a:lnTo>
                  <a:pt x="75" y="58"/>
                </a:lnTo>
                <a:lnTo>
                  <a:pt x="81" y="58"/>
                </a:lnTo>
                <a:lnTo>
                  <a:pt x="84" y="60"/>
                </a:lnTo>
                <a:lnTo>
                  <a:pt x="82" y="64"/>
                </a:lnTo>
                <a:lnTo>
                  <a:pt x="88" y="67"/>
                </a:lnTo>
                <a:lnTo>
                  <a:pt x="90" y="71"/>
                </a:lnTo>
                <a:lnTo>
                  <a:pt x="98" y="79"/>
                </a:lnTo>
                <a:lnTo>
                  <a:pt x="98" y="83"/>
                </a:lnTo>
                <a:lnTo>
                  <a:pt x="105" y="88"/>
                </a:lnTo>
                <a:lnTo>
                  <a:pt x="107" y="88"/>
                </a:lnTo>
                <a:lnTo>
                  <a:pt x="109" y="94"/>
                </a:lnTo>
                <a:lnTo>
                  <a:pt x="105" y="94"/>
                </a:lnTo>
                <a:lnTo>
                  <a:pt x="105" y="100"/>
                </a:lnTo>
                <a:lnTo>
                  <a:pt x="105" y="119"/>
                </a:lnTo>
                <a:lnTo>
                  <a:pt x="109" y="129"/>
                </a:lnTo>
                <a:lnTo>
                  <a:pt x="113" y="136"/>
                </a:lnTo>
                <a:lnTo>
                  <a:pt x="119" y="138"/>
                </a:lnTo>
                <a:lnTo>
                  <a:pt x="123" y="142"/>
                </a:lnTo>
                <a:lnTo>
                  <a:pt x="127" y="150"/>
                </a:lnTo>
                <a:lnTo>
                  <a:pt x="132" y="159"/>
                </a:lnTo>
                <a:lnTo>
                  <a:pt x="136" y="165"/>
                </a:lnTo>
                <a:lnTo>
                  <a:pt x="140" y="169"/>
                </a:lnTo>
                <a:lnTo>
                  <a:pt x="142" y="169"/>
                </a:lnTo>
                <a:lnTo>
                  <a:pt x="130" y="150"/>
                </a:lnTo>
                <a:lnTo>
                  <a:pt x="129" y="144"/>
                </a:lnTo>
                <a:lnTo>
                  <a:pt x="130" y="146"/>
                </a:lnTo>
                <a:lnTo>
                  <a:pt x="136" y="153"/>
                </a:lnTo>
                <a:lnTo>
                  <a:pt x="142" y="161"/>
                </a:lnTo>
                <a:lnTo>
                  <a:pt x="142" y="161"/>
                </a:lnTo>
                <a:lnTo>
                  <a:pt x="152" y="171"/>
                </a:lnTo>
                <a:lnTo>
                  <a:pt x="152" y="175"/>
                </a:lnTo>
                <a:lnTo>
                  <a:pt x="152" y="178"/>
                </a:lnTo>
                <a:lnTo>
                  <a:pt x="153" y="180"/>
                </a:lnTo>
                <a:lnTo>
                  <a:pt x="173" y="188"/>
                </a:lnTo>
                <a:lnTo>
                  <a:pt x="178" y="188"/>
                </a:lnTo>
                <a:lnTo>
                  <a:pt x="182" y="194"/>
                </a:lnTo>
                <a:lnTo>
                  <a:pt x="188" y="196"/>
                </a:lnTo>
                <a:lnTo>
                  <a:pt x="194" y="196"/>
                </a:lnTo>
                <a:lnTo>
                  <a:pt x="200" y="203"/>
                </a:lnTo>
                <a:lnTo>
                  <a:pt x="200" y="205"/>
                </a:lnTo>
                <a:lnTo>
                  <a:pt x="201" y="205"/>
                </a:lnTo>
                <a:lnTo>
                  <a:pt x="205" y="207"/>
                </a:lnTo>
                <a:lnTo>
                  <a:pt x="211" y="213"/>
                </a:lnTo>
                <a:lnTo>
                  <a:pt x="211" y="209"/>
                </a:lnTo>
                <a:lnTo>
                  <a:pt x="215" y="207"/>
                </a:lnTo>
                <a:lnTo>
                  <a:pt x="219" y="207"/>
                </a:lnTo>
                <a:lnTo>
                  <a:pt x="219" y="213"/>
                </a:lnTo>
                <a:lnTo>
                  <a:pt x="221" y="221"/>
                </a:lnTo>
                <a:lnTo>
                  <a:pt x="213" y="228"/>
                </a:lnTo>
                <a:lnTo>
                  <a:pt x="211" y="238"/>
                </a:lnTo>
                <a:lnTo>
                  <a:pt x="211" y="247"/>
                </a:lnTo>
                <a:lnTo>
                  <a:pt x="217" y="253"/>
                </a:lnTo>
                <a:lnTo>
                  <a:pt x="223" y="268"/>
                </a:lnTo>
                <a:lnTo>
                  <a:pt x="236" y="278"/>
                </a:lnTo>
                <a:lnTo>
                  <a:pt x="238" y="288"/>
                </a:lnTo>
                <a:lnTo>
                  <a:pt x="234" y="307"/>
                </a:lnTo>
                <a:lnTo>
                  <a:pt x="234" y="318"/>
                </a:lnTo>
                <a:lnTo>
                  <a:pt x="228" y="332"/>
                </a:lnTo>
                <a:lnTo>
                  <a:pt x="228" y="345"/>
                </a:lnTo>
                <a:lnTo>
                  <a:pt x="232" y="347"/>
                </a:lnTo>
                <a:lnTo>
                  <a:pt x="232" y="355"/>
                </a:lnTo>
                <a:lnTo>
                  <a:pt x="228" y="362"/>
                </a:lnTo>
                <a:lnTo>
                  <a:pt x="228" y="366"/>
                </a:lnTo>
                <a:lnTo>
                  <a:pt x="228" y="372"/>
                </a:lnTo>
                <a:lnTo>
                  <a:pt x="228" y="376"/>
                </a:lnTo>
                <a:lnTo>
                  <a:pt x="230" y="378"/>
                </a:lnTo>
                <a:lnTo>
                  <a:pt x="230" y="383"/>
                </a:lnTo>
                <a:lnTo>
                  <a:pt x="232" y="385"/>
                </a:lnTo>
                <a:lnTo>
                  <a:pt x="236" y="385"/>
                </a:lnTo>
                <a:lnTo>
                  <a:pt x="236" y="383"/>
                </a:lnTo>
                <a:lnTo>
                  <a:pt x="242" y="379"/>
                </a:lnTo>
                <a:lnTo>
                  <a:pt x="240" y="378"/>
                </a:lnTo>
                <a:lnTo>
                  <a:pt x="244" y="372"/>
                </a:lnTo>
                <a:lnTo>
                  <a:pt x="249" y="364"/>
                </a:lnTo>
                <a:lnTo>
                  <a:pt x="244" y="358"/>
                </a:lnTo>
                <a:lnTo>
                  <a:pt x="249" y="356"/>
                </a:lnTo>
                <a:lnTo>
                  <a:pt x="253" y="347"/>
                </a:lnTo>
                <a:lnTo>
                  <a:pt x="249" y="343"/>
                </a:lnTo>
                <a:lnTo>
                  <a:pt x="257" y="343"/>
                </a:lnTo>
                <a:lnTo>
                  <a:pt x="257" y="337"/>
                </a:lnTo>
                <a:lnTo>
                  <a:pt x="267" y="335"/>
                </a:lnTo>
                <a:lnTo>
                  <a:pt x="271" y="332"/>
                </a:lnTo>
                <a:lnTo>
                  <a:pt x="267" y="322"/>
                </a:lnTo>
                <a:lnTo>
                  <a:pt x="274" y="326"/>
                </a:lnTo>
                <a:lnTo>
                  <a:pt x="278" y="322"/>
                </a:lnTo>
                <a:lnTo>
                  <a:pt x="292" y="307"/>
                </a:lnTo>
                <a:lnTo>
                  <a:pt x="292" y="297"/>
                </a:lnTo>
                <a:lnTo>
                  <a:pt x="299" y="289"/>
                </a:lnTo>
                <a:lnTo>
                  <a:pt x="309" y="288"/>
                </a:lnTo>
                <a:lnTo>
                  <a:pt x="313" y="278"/>
                </a:lnTo>
                <a:lnTo>
                  <a:pt x="315" y="266"/>
                </a:lnTo>
                <a:lnTo>
                  <a:pt x="322" y="255"/>
                </a:lnTo>
                <a:lnTo>
                  <a:pt x="322" y="245"/>
                </a:lnTo>
                <a:lnTo>
                  <a:pt x="313" y="240"/>
                </a:lnTo>
                <a:lnTo>
                  <a:pt x="299" y="238"/>
                </a:lnTo>
                <a:lnTo>
                  <a:pt x="299" y="236"/>
                </a:lnTo>
                <a:lnTo>
                  <a:pt x="294" y="232"/>
                </a:lnTo>
                <a:lnTo>
                  <a:pt x="284" y="236"/>
                </a:lnTo>
                <a:lnTo>
                  <a:pt x="284" y="232"/>
                </a:lnTo>
                <a:lnTo>
                  <a:pt x="288" y="226"/>
                </a:lnTo>
                <a:lnTo>
                  <a:pt x="284" y="221"/>
                </a:lnTo>
                <a:lnTo>
                  <a:pt x="276" y="217"/>
                </a:lnTo>
                <a:lnTo>
                  <a:pt x="269" y="215"/>
                </a:lnTo>
                <a:lnTo>
                  <a:pt x="261" y="207"/>
                </a:lnTo>
                <a:lnTo>
                  <a:pt x="259" y="207"/>
                </a:lnTo>
                <a:lnTo>
                  <a:pt x="255" y="203"/>
                </a:lnTo>
                <a:lnTo>
                  <a:pt x="244" y="203"/>
                </a:lnTo>
                <a:lnTo>
                  <a:pt x="238" y="198"/>
                </a:lnTo>
                <a:lnTo>
                  <a:pt x="234" y="203"/>
                </a:lnTo>
                <a:lnTo>
                  <a:pt x="234" y="198"/>
                </a:lnTo>
                <a:lnTo>
                  <a:pt x="225" y="203"/>
                </a:lnTo>
                <a:lnTo>
                  <a:pt x="223" y="209"/>
                </a:lnTo>
                <a:lnTo>
                  <a:pt x="221" y="207"/>
                </a:lnTo>
                <a:lnTo>
                  <a:pt x="215" y="205"/>
                </a:lnTo>
                <a:lnTo>
                  <a:pt x="211" y="207"/>
                </a:lnTo>
                <a:lnTo>
                  <a:pt x="207" y="205"/>
                </a:lnTo>
                <a:lnTo>
                  <a:pt x="205" y="203"/>
                </a:lnTo>
                <a:lnTo>
                  <a:pt x="205" y="190"/>
                </a:lnTo>
                <a:lnTo>
                  <a:pt x="201" y="188"/>
                </a:lnTo>
                <a:lnTo>
                  <a:pt x="192" y="188"/>
                </a:lnTo>
                <a:lnTo>
                  <a:pt x="194" y="184"/>
                </a:lnTo>
                <a:lnTo>
                  <a:pt x="198" y="175"/>
                </a:lnTo>
                <a:lnTo>
                  <a:pt x="194" y="173"/>
                </a:lnTo>
                <a:lnTo>
                  <a:pt x="188" y="175"/>
                </a:lnTo>
                <a:lnTo>
                  <a:pt x="184" y="180"/>
                </a:lnTo>
                <a:lnTo>
                  <a:pt x="175" y="180"/>
                </a:lnTo>
                <a:lnTo>
                  <a:pt x="169" y="173"/>
                </a:lnTo>
                <a:lnTo>
                  <a:pt x="173" y="161"/>
                </a:lnTo>
                <a:lnTo>
                  <a:pt x="173" y="155"/>
                </a:lnTo>
                <a:lnTo>
                  <a:pt x="177" y="150"/>
                </a:lnTo>
                <a:lnTo>
                  <a:pt x="184" y="150"/>
                </a:lnTo>
                <a:lnTo>
                  <a:pt x="192" y="153"/>
                </a:lnTo>
                <a:lnTo>
                  <a:pt x="192" y="150"/>
                </a:lnTo>
                <a:lnTo>
                  <a:pt x="194" y="148"/>
                </a:lnTo>
                <a:lnTo>
                  <a:pt x="205" y="150"/>
                </a:lnTo>
                <a:lnTo>
                  <a:pt x="207" y="153"/>
                </a:lnTo>
                <a:lnTo>
                  <a:pt x="207" y="157"/>
                </a:lnTo>
                <a:lnTo>
                  <a:pt x="211" y="163"/>
                </a:lnTo>
                <a:lnTo>
                  <a:pt x="211" y="163"/>
                </a:lnTo>
                <a:lnTo>
                  <a:pt x="211" y="159"/>
                </a:lnTo>
                <a:lnTo>
                  <a:pt x="211" y="148"/>
                </a:lnTo>
                <a:lnTo>
                  <a:pt x="211" y="142"/>
                </a:lnTo>
                <a:lnTo>
                  <a:pt x="225" y="134"/>
                </a:lnTo>
                <a:lnTo>
                  <a:pt x="223" y="127"/>
                </a:lnTo>
                <a:lnTo>
                  <a:pt x="225" y="129"/>
                </a:lnTo>
                <a:lnTo>
                  <a:pt x="228" y="123"/>
                </a:lnTo>
                <a:lnTo>
                  <a:pt x="228" y="119"/>
                </a:lnTo>
                <a:lnTo>
                  <a:pt x="238" y="115"/>
                </a:lnTo>
                <a:lnTo>
                  <a:pt x="236" y="113"/>
                </a:lnTo>
                <a:lnTo>
                  <a:pt x="238" y="108"/>
                </a:lnTo>
                <a:lnTo>
                  <a:pt x="248" y="106"/>
                </a:lnTo>
                <a:lnTo>
                  <a:pt x="248" y="104"/>
                </a:lnTo>
                <a:lnTo>
                  <a:pt x="251" y="100"/>
                </a:lnTo>
                <a:lnTo>
                  <a:pt x="251" y="104"/>
                </a:lnTo>
                <a:lnTo>
                  <a:pt x="255" y="104"/>
                </a:lnTo>
                <a:lnTo>
                  <a:pt x="248" y="106"/>
                </a:lnTo>
                <a:lnTo>
                  <a:pt x="249" y="109"/>
                </a:lnTo>
                <a:lnTo>
                  <a:pt x="253" y="106"/>
                </a:lnTo>
                <a:lnTo>
                  <a:pt x="259" y="104"/>
                </a:lnTo>
                <a:lnTo>
                  <a:pt x="261" y="100"/>
                </a:lnTo>
                <a:lnTo>
                  <a:pt x="261" y="98"/>
                </a:lnTo>
                <a:lnTo>
                  <a:pt x="259" y="104"/>
                </a:lnTo>
                <a:lnTo>
                  <a:pt x="253" y="100"/>
                </a:lnTo>
                <a:lnTo>
                  <a:pt x="249" y="98"/>
                </a:lnTo>
                <a:lnTo>
                  <a:pt x="251" y="96"/>
                </a:lnTo>
                <a:lnTo>
                  <a:pt x="248" y="94"/>
                </a:lnTo>
                <a:lnTo>
                  <a:pt x="253" y="92"/>
                </a:lnTo>
                <a:lnTo>
                  <a:pt x="249" y="90"/>
                </a:lnTo>
                <a:lnTo>
                  <a:pt x="242" y="90"/>
                </a:lnTo>
                <a:lnTo>
                  <a:pt x="248" y="86"/>
                </a:lnTo>
                <a:lnTo>
                  <a:pt x="261" y="86"/>
                </a:lnTo>
                <a:lnTo>
                  <a:pt x="274" y="81"/>
                </a:lnTo>
                <a:lnTo>
                  <a:pt x="273" y="75"/>
                </a:lnTo>
                <a:lnTo>
                  <a:pt x="269" y="77"/>
                </a:lnTo>
                <a:lnTo>
                  <a:pt x="269" y="73"/>
                </a:lnTo>
                <a:lnTo>
                  <a:pt x="261" y="77"/>
                </a:lnTo>
                <a:lnTo>
                  <a:pt x="259" y="75"/>
                </a:lnTo>
                <a:lnTo>
                  <a:pt x="269" y="71"/>
                </a:lnTo>
                <a:lnTo>
                  <a:pt x="261" y="67"/>
                </a:lnTo>
                <a:lnTo>
                  <a:pt x="259" y="64"/>
                </a:lnTo>
                <a:lnTo>
                  <a:pt x="259" y="60"/>
                </a:lnTo>
                <a:lnTo>
                  <a:pt x="255" y="60"/>
                </a:lnTo>
                <a:lnTo>
                  <a:pt x="255" y="58"/>
                </a:lnTo>
                <a:lnTo>
                  <a:pt x="255" y="54"/>
                </a:lnTo>
                <a:lnTo>
                  <a:pt x="251" y="50"/>
                </a:lnTo>
                <a:lnTo>
                  <a:pt x="249" y="52"/>
                </a:lnTo>
                <a:lnTo>
                  <a:pt x="248" y="56"/>
                </a:lnTo>
                <a:lnTo>
                  <a:pt x="242" y="60"/>
                </a:lnTo>
                <a:lnTo>
                  <a:pt x="242" y="56"/>
                </a:lnTo>
                <a:lnTo>
                  <a:pt x="236" y="58"/>
                </a:lnTo>
                <a:lnTo>
                  <a:pt x="240" y="54"/>
                </a:lnTo>
                <a:lnTo>
                  <a:pt x="238" y="50"/>
                </a:lnTo>
                <a:lnTo>
                  <a:pt x="238" y="46"/>
                </a:lnTo>
                <a:lnTo>
                  <a:pt x="234" y="46"/>
                </a:lnTo>
                <a:lnTo>
                  <a:pt x="228" y="42"/>
                </a:lnTo>
                <a:lnTo>
                  <a:pt x="225" y="42"/>
                </a:lnTo>
                <a:lnTo>
                  <a:pt x="219" y="42"/>
                </a:lnTo>
                <a:lnTo>
                  <a:pt x="219" y="42"/>
                </a:lnTo>
                <a:lnTo>
                  <a:pt x="221" y="46"/>
                </a:lnTo>
                <a:lnTo>
                  <a:pt x="219" y="48"/>
                </a:lnTo>
                <a:lnTo>
                  <a:pt x="221" y="52"/>
                </a:lnTo>
                <a:lnTo>
                  <a:pt x="217" y="56"/>
                </a:lnTo>
                <a:lnTo>
                  <a:pt x="221" y="58"/>
                </a:lnTo>
                <a:lnTo>
                  <a:pt x="223" y="65"/>
                </a:lnTo>
                <a:lnTo>
                  <a:pt x="213" y="71"/>
                </a:lnTo>
                <a:lnTo>
                  <a:pt x="217" y="79"/>
                </a:lnTo>
                <a:lnTo>
                  <a:pt x="219" y="81"/>
                </a:lnTo>
                <a:lnTo>
                  <a:pt x="213" y="83"/>
                </a:lnTo>
                <a:lnTo>
                  <a:pt x="211" y="83"/>
                </a:lnTo>
                <a:lnTo>
                  <a:pt x="211" y="81"/>
                </a:lnTo>
                <a:lnTo>
                  <a:pt x="207" y="77"/>
                </a:lnTo>
                <a:lnTo>
                  <a:pt x="207" y="71"/>
                </a:lnTo>
                <a:lnTo>
                  <a:pt x="200" y="69"/>
                </a:lnTo>
                <a:lnTo>
                  <a:pt x="192" y="64"/>
                </a:lnTo>
                <a:lnTo>
                  <a:pt x="186" y="62"/>
                </a:lnTo>
                <a:lnTo>
                  <a:pt x="182" y="64"/>
                </a:lnTo>
                <a:lnTo>
                  <a:pt x="182" y="56"/>
                </a:lnTo>
                <a:lnTo>
                  <a:pt x="178" y="58"/>
                </a:lnTo>
                <a:lnTo>
                  <a:pt x="178" y="46"/>
                </a:lnTo>
                <a:lnTo>
                  <a:pt x="182" y="42"/>
                </a:lnTo>
                <a:lnTo>
                  <a:pt x="182" y="41"/>
                </a:lnTo>
                <a:lnTo>
                  <a:pt x="188" y="41"/>
                </a:lnTo>
                <a:lnTo>
                  <a:pt x="182" y="33"/>
                </a:lnTo>
                <a:lnTo>
                  <a:pt x="188" y="37"/>
                </a:lnTo>
                <a:lnTo>
                  <a:pt x="188" y="33"/>
                </a:lnTo>
                <a:lnTo>
                  <a:pt x="192" y="33"/>
                </a:lnTo>
                <a:lnTo>
                  <a:pt x="198" y="29"/>
                </a:lnTo>
                <a:lnTo>
                  <a:pt x="192" y="29"/>
                </a:lnTo>
                <a:lnTo>
                  <a:pt x="188" y="27"/>
                </a:lnTo>
                <a:lnTo>
                  <a:pt x="198" y="29"/>
                </a:lnTo>
                <a:lnTo>
                  <a:pt x="198" y="23"/>
                </a:lnTo>
                <a:lnTo>
                  <a:pt x="205" y="25"/>
                </a:lnTo>
                <a:lnTo>
                  <a:pt x="211" y="21"/>
                </a:lnTo>
                <a:lnTo>
                  <a:pt x="207" y="16"/>
                </a:lnTo>
                <a:lnTo>
                  <a:pt x="211" y="14"/>
                </a:lnTo>
                <a:lnTo>
                  <a:pt x="200" y="8"/>
                </a:lnTo>
                <a:lnTo>
                  <a:pt x="203" y="14"/>
                </a:lnTo>
                <a:lnTo>
                  <a:pt x="200" y="14"/>
                </a:lnTo>
                <a:lnTo>
                  <a:pt x="196" y="21"/>
                </a:lnTo>
                <a:lnTo>
                  <a:pt x="194" y="16"/>
                </a:lnTo>
                <a:lnTo>
                  <a:pt x="192" y="14"/>
                </a:lnTo>
                <a:lnTo>
                  <a:pt x="188" y="16"/>
                </a:lnTo>
                <a:lnTo>
                  <a:pt x="186" y="10"/>
                </a:lnTo>
                <a:lnTo>
                  <a:pt x="182" y="8"/>
                </a:lnTo>
                <a:lnTo>
                  <a:pt x="182" y="8"/>
                </a:lnTo>
                <a:lnTo>
                  <a:pt x="186" y="8"/>
                </a:lnTo>
                <a:lnTo>
                  <a:pt x="182" y="2"/>
                </a:lnTo>
                <a:lnTo>
                  <a:pt x="177" y="0"/>
                </a:lnTo>
                <a:lnTo>
                  <a:pt x="175" y="2"/>
                </a:lnTo>
                <a:lnTo>
                  <a:pt x="173" y="8"/>
                </a:lnTo>
                <a:lnTo>
                  <a:pt x="180" y="10"/>
                </a:lnTo>
                <a:lnTo>
                  <a:pt x="182" y="16"/>
                </a:lnTo>
                <a:lnTo>
                  <a:pt x="177" y="18"/>
                </a:lnTo>
                <a:lnTo>
                  <a:pt x="177" y="21"/>
                </a:lnTo>
                <a:lnTo>
                  <a:pt x="175" y="19"/>
                </a:lnTo>
                <a:lnTo>
                  <a:pt x="173" y="18"/>
                </a:lnTo>
                <a:lnTo>
                  <a:pt x="169" y="19"/>
                </a:lnTo>
                <a:lnTo>
                  <a:pt x="159" y="19"/>
                </a:lnTo>
                <a:lnTo>
                  <a:pt x="157" y="16"/>
                </a:lnTo>
                <a:lnTo>
                  <a:pt x="150" y="14"/>
                </a:lnTo>
                <a:lnTo>
                  <a:pt x="144" y="16"/>
                </a:lnTo>
                <a:lnTo>
                  <a:pt x="144" y="16"/>
                </a:lnTo>
                <a:lnTo>
                  <a:pt x="150" y="14"/>
                </a:lnTo>
                <a:lnTo>
                  <a:pt x="148" y="21"/>
                </a:lnTo>
                <a:lnTo>
                  <a:pt x="140" y="18"/>
                </a:lnTo>
                <a:lnTo>
                  <a:pt x="127" y="18"/>
                </a:lnTo>
                <a:lnTo>
                  <a:pt x="130" y="16"/>
                </a:lnTo>
                <a:lnTo>
                  <a:pt x="121" y="14"/>
                </a:lnTo>
                <a:lnTo>
                  <a:pt x="109" y="8"/>
                </a:lnTo>
                <a:lnTo>
                  <a:pt x="105" y="10"/>
                </a:lnTo>
                <a:lnTo>
                  <a:pt x="105" y="8"/>
                </a:lnTo>
                <a:lnTo>
                  <a:pt x="100" y="10"/>
                </a:lnTo>
                <a:lnTo>
                  <a:pt x="98" y="8"/>
                </a:lnTo>
                <a:lnTo>
                  <a:pt x="88" y="14"/>
                </a:lnTo>
                <a:lnTo>
                  <a:pt x="88" y="10"/>
                </a:lnTo>
                <a:lnTo>
                  <a:pt x="81" y="14"/>
                </a:lnTo>
                <a:lnTo>
                  <a:pt x="81" y="16"/>
                </a:lnTo>
                <a:lnTo>
                  <a:pt x="65" y="8"/>
                </a:lnTo>
                <a:lnTo>
                  <a:pt x="38" y="6"/>
                </a:lnTo>
                <a:lnTo>
                  <a:pt x="36" y="4"/>
                </a:lnTo>
                <a:lnTo>
                  <a:pt x="29" y="2"/>
                </a:lnTo>
                <a:lnTo>
                  <a:pt x="27" y="0"/>
                </a:lnTo>
                <a:lnTo>
                  <a:pt x="23" y="4"/>
                </a:lnTo>
                <a:lnTo>
                  <a:pt x="17" y="6"/>
                </a:lnTo>
                <a:lnTo>
                  <a:pt x="13" y="8"/>
                </a:lnTo>
                <a:lnTo>
                  <a:pt x="10" y="14"/>
                </a:lnTo>
                <a:lnTo>
                  <a:pt x="4" y="14"/>
                </a:lnTo>
                <a:lnTo>
                  <a:pt x="2" y="16"/>
                </a:lnTo>
                <a:lnTo>
                  <a:pt x="10" y="21"/>
                </a:lnTo>
                <a:lnTo>
                  <a:pt x="13" y="23"/>
                </a:lnTo>
                <a:lnTo>
                  <a:pt x="15" y="25"/>
                </a:lnTo>
                <a:lnTo>
                  <a:pt x="10" y="27"/>
                </a:lnTo>
                <a:lnTo>
                  <a:pt x="10" y="23"/>
                </a:lnTo>
                <a:lnTo>
                  <a:pt x="8" y="23"/>
                </a:lnTo>
                <a:lnTo>
                  <a:pt x="0" y="29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12" name="Freeform 136"/>
          <p:cNvSpPr>
            <a:spLocks/>
          </p:cNvSpPr>
          <p:nvPr/>
        </p:nvSpPr>
        <p:spPr bwMode="auto">
          <a:xfrm>
            <a:off x="7577138" y="6192838"/>
            <a:ext cx="19050" cy="79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0"/>
              </a:cxn>
              <a:cxn ang="0">
                <a:pos x="8" y="0"/>
              </a:cxn>
              <a:cxn ang="0">
                <a:pos x="25" y="9"/>
              </a:cxn>
              <a:cxn ang="0">
                <a:pos x="16" y="9"/>
              </a:cxn>
              <a:cxn ang="0">
                <a:pos x="14" y="4"/>
              </a:cxn>
              <a:cxn ang="0">
                <a:pos x="6" y="4"/>
              </a:cxn>
              <a:cxn ang="0">
                <a:pos x="0" y="4"/>
              </a:cxn>
            </a:cxnLst>
            <a:rect l="0" t="0" r="r" b="b"/>
            <a:pathLst>
              <a:path w="25" h="9">
                <a:moveTo>
                  <a:pt x="0" y="4"/>
                </a:moveTo>
                <a:lnTo>
                  <a:pt x="2" y="0"/>
                </a:lnTo>
                <a:lnTo>
                  <a:pt x="8" y="0"/>
                </a:lnTo>
                <a:lnTo>
                  <a:pt x="25" y="9"/>
                </a:lnTo>
                <a:lnTo>
                  <a:pt x="16" y="9"/>
                </a:lnTo>
                <a:lnTo>
                  <a:pt x="14" y="4"/>
                </a:lnTo>
                <a:lnTo>
                  <a:pt x="6" y="4"/>
                </a:lnTo>
                <a:lnTo>
                  <a:pt x="0" y="4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13" name="Freeform 137"/>
          <p:cNvSpPr>
            <a:spLocks/>
          </p:cNvSpPr>
          <p:nvPr/>
        </p:nvSpPr>
        <p:spPr bwMode="auto">
          <a:xfrm>
            <a:off x="7596188" y="6200775"/>
            <a:ext cx="11112" cy="476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2"/>
              </a:cxn>
              <a:cxn ang="0">
                <a:pos x="2" y="0"/>
              </a:cxn>
              <a:cxn ang="0">
                <a:pos x="10" y="0"/>
              </a:cxn>
              <a:cxn ang="0">
                <a:pos x="14" y="2"/>
              </a:cxn>
              <a:cxn ang="0">
                <a:pos x="6" y="6"/>
              </a:cxn>
              <a:cxn ang="0">
                <a:pos x="0" y="2"/>
              </a:cxn>
            </a:cxnLst>
            <a:rect l="0" t="0" r="r" b="b"/>
            <a:pathLst>
              <a:path w="14" h="6">
                <a:moveTo>
                  <a:pt x="0" y="2"/>
                </a:moveTo>
                <a:lnTo>
                  <a:pt x="4" y="2"/>
                </a:lnTo>
                <a:lnTo>
                  <a:pt x="2" y="0"/>
                </a:lnTo>
                <a:lnTo>
                  <a:pt x="10" y="0"/>
                </a:lnTo>
                <a:lnTo>
                  <a:pt x="14" y="2"/>
                </a:lnTo>
                <a:lnTo>
                  <a:pt x="6" y="6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14" name="Freeform 138"/>
          <p:cNvSpPr>
            <a:spLocks/>
          </p:cNvSpPr>
          <p:nvPr/>
        </p:nvSpPr>
        <p:spPr bwMode="auto">
          <a:xfrm>
            <a:off x="7600950" y="6362700"/>
            <a:ext cx="12700" cy="47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4"/>
              </a:cxn>
              <a:cxn ang="0">
                <a:pos x="2" y="2"/>
              </a:cxn>
              <a:cxn ang="0">
                <a:pos x="8" y="0"/>
              </a:cxn>
              <a:cxn ang="0">
                <a:pos x="10" y="2"/>
              </a:cxn>
              <a:cxn ang="0">
                <a:pos x="15" y="6"/>
              </a:cxn>
              <a:cxn ang="0">
                <a:pos x="8" y="6"/>
              </a:cxn>
              <a:cxn ang="0">
                <a:pos x="0" y="4"/>
              </a:cxn>
            </a:cxnLst>
            <a:rect l="0" t="0" r="r" b="b"/>
            <a:pathLst>
              <a:path w="15" h="6">
                <a:moveTo>
                  <a:pt x="0" y="4"/>
                </a:moveTo>
                <a:lnTo>
                  <a:pt x="2" y="4"/>
                </a:lnTo>
                <a:lnTo>
                  <a:pt x="2" y="2"/>
                </a:lnTo>
                <a:lnTo>
                  <a:pt x="8" y="0"/>
                </a:lnTo>
                <a:lnTo>
                  <a:pt x="10" y="2"/>
                </a:lnTo>
                <a:lnTo>
                  <a:pt x="15" y="6"/>
                </a:lnTo>
                <a:lnTo>
                  <a:pt x="8" y="6"/>
                </a:lnTo>
                <a:lnTo>
                  <a:pt x="0" y="4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15" name="Freeform 139"/>
          <p:cNvSpPr>
            <a:spLocks/>
          </p:cNvSpPr>
          <p:nvPr/>
        </p:nvSpPr>
        <p:spPr bwMode="auto">
          <a:xfrm>
            <a:off x="7624763" y="6122988"/>
            <a:ext cx="12700" cy="1270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8" y="2"/>
              </a:cxn>
              <a:cxn ang="0">
                <a:pos x="9" y="0"/>
              </a:cxn>
              <a:cxn ang="0">
                <a:pos x="8" y="5"/>
              </a:cxn>
              <a:cxn ang="0">
                <a:pos x="9" y="9"/>
              </a:cxn>
              <a:cxn ang="0">
                <a:pos x="13" y="9"/>
              </a:cxn>
              <a:cxn ang="0">
                <a:pos x="15" y="13"/>
              </a:cxn>
              <a:cxn ang="0">
                <a:pos x="15" y="15"/>
              </a:cxn>
              <a:cxn ang="0">
                <a:pos x="11" y="17"/>
              </a:cxn>
              <a:cxn ang="0">
                <a:pos x="11" y="15"/>
              </a:cxn>
              <a:cxn ang="0">
                <a:pos x="8" y="15"/>
              </a:cxn>
              <a:cxn ang="0">
                <a:pos x="0" y="15"/>
              </a:cxn>
            </a:cxnLst>
            <a:rect l="0" t="0" r="r" b="b"/>
            <a:pathLst>
              <a:path w="15" h="17">
                <a:moveTo>
                  <a:pt x="0" y="15"/>
                </a:moveTo>
                <a:lnTo>
                  <a:pt x="8" y="2"/>
                </a:lnTo>
                <a:lnTo>
                  <a:pt x="9" y="0"/>
                </a:lnTo>
                <a:lnTo>
                  <a:pt x="8" y="5"/>
                </a:lnTo>
                <a:lnTo>
                  <a:pt x="9" y="9"/>
                </a:lnTo>
                <a:lnTo>
                  <a:pt x="13" y="9"/>
                </a:lnTo>
                <a:lnTo>
                  <a:pt x="15" y="13"/>
                </a:lnTo>
                <a:lnTo>
                  <a:pt x="15" y="15"/>
                </a:lnTo>
                <a:lnTo>
                  <a:pt x="11" y="17"/>
                </a:lnTo>
                <a:lnTo>
                  <a:pt x="11" y="15"/>
                </a:lnTo>
                <a:lnTo>
                  <a:pt x="8" y="15"/>
                </a:lnTo>
                <a:lnTo>
                  <a:pt x="0" y="15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16" name="Freeform 140"/>
          <p:cNvSpPr>
            <a:spLocks/>
          </p:cNvSpPr>
          <p:nvPr/>
        </p:nvSpPr>
        <p:spPr bwMode="auto">
          <a:xfrm>
            <a:off x="7439025" y="6105525"/>
            <a:ext cx="476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4"/>
              </a:cxn>
              <a:cxn ang="0">
                <a:pos x="5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</a:cxnLst>
            <a:rect l="0" t="0" r="r" b="b"/>
            <a:pathLst>
              <a:path w="5" h="4">
                <a:moveTo>
                  <a:pt x="0" y="2"/>
                </a:moveTo>
                <a:lnTo>
                  <a:pt x="2" y="4"/>
                </a:lnTo>
                <a:lnTo>
                  <a:pt x="5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17" name="Freeform 141"/>
          <p:cNvSpPr>
            <a:spLocks/>
          </p:cNvSpPr>
          <p:nvPr/>
        </p:nvSpPr>
        <p:spPr bwMode="auto">
          <a:xfrm>
            <a:off x="7693025" y="6076950"/>
            <a:ext cx="20638" cy="1111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0"/>
              </a:cxn>
              <a:cxn ang="0">
                <a:pos x="10" y="6"/>
              </a:cxn>
              <a:cxn ang="0">
                <a:pos x="16" y="4"/>
              </a:cxn>
              <a:cxn ang="0">
                <a:pos x="25" y="2"/>
              </a:cxn>
              <a:cxn ang="0">
                <a:pos x="27" y="8"/>
              </a:cxn>
              <a:cxn ang="0">
                <a:pos x="12" y="14"/>
              </a:cxn>
              <a:cxn ang="0">
                <a:pos x="4" y="14"/>
              </a:cxn>
              <a:cxn ang="0">
                <a:pos x="0" y="6"/>
              </a:cxn>
            </a:cxnLst>
            <a:rect l="0" t="0" r="r" b="b"/>
            <a:pathLst>
              <a:path w="27" h="14">
                <a:moveTo>
                  <a:pt x="0" y="6"/>
                </a:moveTo>
                <a:lnTo>
                  <a:pt x="4" y="0"/>
                </a:lnTo>
                <a:lnTo>
                  <a:pt x="10" y="6"/>
                </a:lnTo>
                <a:lnTo>
                  <a:pt x="16" y="4"/>
                </a:lnTo>
                <a:lnTo>
                  <a:pt x="25" y="2"/>
                </a:lnTo>
                <a:lnTo>
                  <a:pt x="27" y="8"/>
                </a:lnTo>
                <a:lnTo>
                  <a:pt x="12" y="14"/>
                </a:lnTo>
                <a:lnTo>
                  <a:pt x="4" y="14"/>
                </a:lnTo>
                <a:lnTo>
                  <a:pt x="0" y="6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18" name="Freeform 142"/>
          <p:cNvSpPr>
            <a:spLocks/>
          </p:cNvSpPr>
          <p:nvPr/>
        </p:nvSpPr>
        <p:spPr bwMode="auto">
          <a:xfrm>
            <a:off x="7570788" y="6080125"/>
            <a:ext cx="12700" cy="95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" y="6"/>
              </a:cxn>
              <a:cxn ang="0">
                <a:pos x="4" y="0"/>
              </a:cxn>
              <a:cxn ang="0">
                <a:pos x="15" y="10"/>
              </a:cxn>
              <a:cxn ang="0">
                <a:pos x="5" y="12"/>
              </a:cxn>
              <a:cxn ang="0">
                <a:pos x="0" y="10"/>
              </a:cxn>
            </a:cxnLst>
            <a:rect l="0" t="0" r="r" b="b"/>
            <a:pathLst>
              <a:path w="15" h="12">
                <a:moveTo>
                  <a:pt x="0" y="10"/>
                </a:moveTo>
                <a:lnTo>
                  <a:pt x="2" y="6"/>
                </a:lnTo>
                <a:lnTo>
                  <a:pt x="4" y="0"/>
                </a:lnTo>
                <a:lnTo>
                  <a:pt x="15" y="10"/>
                </a:lnTo>
                <a:lnTo>
                  <a:pt x="5" y="12"/>
                </a:lnTo>
                <a:lnTo>
                  <a:pt x="0" y="1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19" name="Freeform 143"/>
          <p:cNvSpPr>
            <a:spLocks/>
          </p:cNvSpPr>
          <p:nvPr/>
        </p:nvSpPr>
        <p:spPr bwMode="auto">
          <a:xfrm>
            <a:off x="7494588" y="6048375"/>
            <a:ext cx="22225" cy="12700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5" y="4"/>
              </a:cxn>
              <a:cxn ang="0">
                <a:pos x="5" y="0"/>
              </a:cxn>
              <a:cxn ang="0">
                <a:pos x="11" y="0"/>
              </a:cxn>
              <a:cxn ang="0">
                <a:pos x="17" y="2"/>
              </a:cxn>
              <a:cxn ang="0">
                <a:pos x="21" y="2"/>
              </a:cxn>
              <a:cxn ang="0">
                <a:pos x="29" y="4"/>
              </a:cxn>
              <a:cxn ang="0">
                <a:pos x="15" y="11"/>
              </a:cxn>
              <a:cxn ang="0">
                <a:pos x="13" y="13"/>
              </a:cxn>
              <a:cxn ang="0">
                <a:pos x="7" y="15"/>
              </a:cxn>
              <a:cxn ang="0">
                <a:pos x="0" y="13"/>
              </a:cxn>
            </a:cxnLst>
            <a:rect l="0" t="0" r="r" b="b"/>
            <a:pathLst>
              <a:path w="29" h="15">
                <a:moveTo>
                  <a:pt x="0" y="13"/>
                </a:moveTo>
                <a:lnTo>
                  <a:pt x="5" y="4"/>
                </a:lnTo>
                <a:lnTo>
                  <a:pt x="5" y="0"/>
                </a:lnTo>
                <a:lnTo>
                  <a:pt x="11" y="0"/>
                </a:lnTo>
                <a:lnTo>
                  <a:pt x="17" y="2"/>
                </a:lnTo>
                <a:lnTo>
                  <a:pt x="21" y="2"/>
                </a:lnTo>
                <a:lnTo>
                  <a:pt x="29" y="4"/>
                </a:lnTo>
                <a:lnTo>
                  <a:pt x="15" y="11"/>
                </a:lnTo>
                <a:lnTo>
                  <a:pt x="13" y="13"/>
                </a:lnTo>
                <a:lnTo>
                  <a:pt x="7" y="15"/>
                </a:lnTo>
                <a:lnTo>
                  <a:pt x="0" y="13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20" name="Freeform 144"/>
          <p:cNvSpPr>
            <a:spLocks/>
          </p:cNvSpPr>
          <p:nvPr/>
        </p:nvSpPr>
        <p:spPr bwMode="auto">
          <a:xfrm>
            <a:off x="7508875" y="6053138"/>
            <a:ext cx="36513" cy="1746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6" y="2"/>
              </a:cxn>
              <a:cxn ang="0">
                <a:pos x="17" y="5"/>
              </a:cxn>
              <a:cxn ang="0">
                <a:pos x="25" y="0"/>
              </a:cxn>
              <a:cxn ang="0">
                <a:pos x="33" y="3"/>
              </a:cxn>
              <a:cxn ang="0">
                <a:pos x="34" y="11"/>
              </a:cxn>
              <a:cxn ang="0">
                <a:pos x="44" y="15"/>
              </a:cxn>
              <a:cxn ang="0">
                <a:pos x="38" y="21"/>
              </a:cxn>
              <a:cxn ang="0">
                <a:pos x="31" y="17"/>
              </a:cxn>
              <a:cxn ang="0">
                <a:pos x="13" y="23"/>
              </a:cxn>
              <a:cxn ang="0">
                <a:pos x="4" y="15"/>
              </a:cxn>
              <a:cxn ang="0">
                <a:pos x="4" y="13"/>
              </a:cxn>
              <a:cxn ang="0">
                <a:pos x="8" y="7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44" h="23">
                <a:moveTo>
                  <a:pt x="0" y="7"/>
                </a:moveTo>
                <a:lnTo>
                  <a:pt x="6" y="2"/>
                </a:lnTo>
                <a:lnTo>
                  <a:pt x="17" y="5"/>
                </a:lnTo>
                <a:lnTo>
                  <a:pt x="25" y="0"/>
                </a:lnTo>
                <a:lnTo>
                  <a:pt x="33" y="3"/>
                </a:lnTo>
                <a:lnTo>
                  <a:pt x="34" y="11"/>
                </a:lnTo>
                <a:lnTo>
                  <a:pt x="44" y="15"/>
                </a:lnTo>
                <a:lnTo>
                  <a:pt x="38" y="21"/>
                </a:lnTo>
                <a:lnTo>
                  <a:pt x="31" y="17"/>
                </a:lnTo>
                <a:lnTo>
                  <a:pt x="13" y="23"/>
                </a:lnTo>
                <a:lnTo>
                  <a:pt x="4" y="15"/>
                </a:lnTo>
                <a:lnTo>
                  <a:pt x="4" y="13"/>
                </a:lnTo>
                <a:lnTo>
                  <a:pt x="8" y="7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21" name="Freeform 145"/>
          <p:cNvSpPr>
            <a:spLocks/>
          </p:cNvSpPr>
          <p:nvPr/>
        </p:nvSpPr>
        <p:spPr bwMode="auto">
          <a:xfrm>
            <a:off x="7823200" y="6267450"/>
            <a:ext cx="15875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" y="32"/>
              </a:cxn>
              <a:cxn ang="0">
                <a:pos x="6" y="34"/>
              </a:cxn>
              <a:cxn ang="0">
                <a:pos x="10" y="32"/>
              </a:cxn>
              <a:cxn ang="0">
                <a:pos x="20" y="9"/>
              </a:cxn>
              <a:cxn ang="0">
                <a:pos x="14" y="0"/>
              </a:cxn>
              <a:cxn ang="0">
                <a:pos x="2" y="15"/>
              </a:cxn>
              <a:cxn ang="0">
                <a:pos x="4" y="23"/>
              </a:cxn>
              <a:cxn ang="0">
                <a:pos x="0" y="25"/>
              </a:cxn>
            </a:cxnLst>
            <a:rect l="0" t="0" r="r" b="b"/>
            <a:pathLst>
              <a:path w="20" h="34">
                <a:moveTo>
                  <a:pt x="0" y="25"/>
                </a:moveTo>
                <a:lnTo>
                  <a:pt x="2" y="32"/>
                </a:lnTo>
                <a:lnTo>
                  <a:pt x="6" y="34"/>
                </a:lnTo>
                <a:lnTo>
                  <a:pt x="10" y="32"/>
                </a:lnTo>
                <a:lnTo>
                  <a:pt x="20" y="9"/>
                </a:lnTo>
                <a:lnTo>
                  <a:pt x="14" y="0"/>
                </a:lnTo>
                <a:lnTo>
                  <a:pt x="2" y="15"/>
                </a:lnTo>
                <a:lnTo>
                  <a:pt x="4" y="23"/>
                </a:lnTo>
                <a:lnTo>
                  <a:pt x="0" y="25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22" name="Freeform 146"/>
          <p:cNvSpPr>
            <a:spLocks/>
          </p:cNvSpPr>
          <p:nvPr/>
        </p:nvSpPr>
        <p:spPr bwMode="auto">
          <a:xfrm>
            <a:off x="7962900" y="6264275"/>
            <a:ext cx="76200" cy="61913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30"/>
              </a:cxn>
              <a:cxn ang="0">
                <a:pos x="8" y="27"/>
              </a:cxn>
              <a:cxn ang="0">
                <a:pos x="17" y="27"/>
              </a:cxn>
              <a:cxn ang="0">
                <a:pos x="19" y="19"/>
              </a:cxn>
              <a:cxn ang="0">
                <a:pos x="31" y="9"/>
              </a:cxn>
              <a:cxn ang="0">
                <a:pos x="35" y="11"/>
              </a:cxn>
              <a:cxn ang="0">
                <a:pos x="39" y="6"/>
              </a:cxn>
              <a:cxn ang="0">
                <a:pos x="44" y="2"/>
              </a:cxn>
              <a:cxn ang="0">
                <a:pos x="56" y="6"/>
              </a:cxn>
              <a:cxn ang="0">
                <a:pos x="54" y="13"/>
              </a:cxn>
              <a:cxn ang="0">
                <a:pos x="63" y="19"/>
              </a:cxn>
              <a:cxn ang="0">
                <a:pos x="65" y="15"/>
              </a:cxn>
              <a:cxn ang="0">
                <a:pos x="67" y="4"/>
              </a:cxn>
              <a:cxn ang="0">
                <a:pos x="71" y="0"/>
              </a:cxn>
              <a:cxn ang="0">
                <a:pos x="75" y="13"/>
              </a:cxn>
              <a:cxn ang="0">
                <a:pos x="81" y="21"/>
              </a:cxn>
              <a:cxn ang="0">
                <a:pos x="85" y="27"/>
              </a:cxn>
              <a:cxn ang="0">
                <a:pos x="90" y="34"/>
              </a:cxn>
              <a:cxn ang="0">
                <a:pos x="94" y="38"/>
              </a:cxn>
              <a:cxn ang="0">
                <a:pos x="96" y="48"/>
              </a:cxn>
              <a:cxn ang="0">
                <a:pos x="96" y="55"/>
              </a:cxn>
              <a:cxn ang="0">
                <a:pos x="92" y="63"/>
              </a:cxn>
              <a:cxn ang="0">
                <a:pos x="87" y="74"/>
              </a:cxn>
              <a:cxn ang="0">
                <a:pos x="81" y="78"/>
              </a:cxn>
              <a:cxn ang="0">
                <a:pos x="75" y="74"/>
              </a:cxn>
              <a:cxn ang="0">
                <a:pos x="71" y="78"/>
              </a:cxn>
              <a:cxn ang="0">
                <a:pos x="63" y="73"/>
              </a:cxn>
              <a:cxn ang="0">
                <a:pos x="63" y="67"/>
              </a:cxn>
              <a:cxn ang="0">
                <a:pos x="58" y="59"/>
              </a:cxn>
              <a:cxn ang="0">
                <a:pos x="54" y="67"/>
              </a:cxn>
              <a:cxn ang="0">
                <a:pos x="48" y="59"/>
              </a:cxn>
              <a:cxn ang="0">
                <a:pos x="42" y="55"/>
              </a:cxn>
              <a:cxn ang="0">
                <a:pos x="29" y="59"/>
              </a:cxn>
              <a:cxn ang="0">
                <a:pos x="23" y="63"/>
              </a:cxn>
              <a:cxn ang="0">
                <a:pos x="15" y="63"/>
              </a:cxn>
              <a:cxn ang="0">
                <a:pos x="8" y="67"/>
              </a:cxn>
              <a:cxn ang="0">
                <a:pos x="2" y="63"/>
              </a:cxn>
              <a:cxn ang="0">
                <a:pos x="2" y="55"/>
              </a:cxn>
              <a:cxn ang="0">
                <a:pos x="0" y="40"/>
              </a:cxn>
            </a:cxnLst>
            <a:rect l="0" t="0" r="r" b="b"/>
            <a:pathLst>
              <a:path w="96" h="78">
                <a:moveTo>
                  <a:pt x="0" y="40"/>
                </a:moveTo>
                <a:lnTo>
                  <a:pt x="0" y="30"/>
                </a:lnTo>
                <a:lnTo>
                  <a:pt x="8" y="27"/>
                </a:lnTo>
                <a:lnTo>
                  <a:pt x="17" y="27"/>
                </a:lnTo>
                <a:lnTo>
                  <a:pt x="19" y="19"/>
                </a:lnTo>
                <a:lnTo>
                  <a:pt x="31" y="9"/>
                </a:lnTo>
                <a:lnTo>
                  <a:pt x="35" y="11"/>
                </a:lnTo>
                <a:lnTo>
                  <a:pt x="39" y="6"/>
                </a:lnTo>
                <a:lnTo>
                  <a:pt x="44" y="2"/>
                </a:lnTo>
                <a:lnTo>
                  <a:pt x="56" y="6"/>
                </a:lnTo>
                <a:lnTo>
                  <a:pt x="54" y="13"/>
                </a:lnTo>
                <a:lnTo>
                  <a:pt x="63" y="19"/>
                </a:lnTo>
                <a:lnTo>
                  <a:pt x="65" y="15"/>
                </a:lnTo>
                <a:lnTo>
                  <a:pt x="67" y="4"/>
                </a:lnTo>
                <a:lnTo>
                  <a:pt x="71" y="0"/>
                </a:lnTo>
                <a:lnTo>
                  <a:pt x="75" y="13"/>
                </a:lnTo>
                <a:lnTo>
                  <a:pt x="81" y="21"/>
                </a:lnTo>
                <a:lnTo>
                  <a:pt x="85" y="27"/>
                </a:lnTo>
                <a:lnTo>
                  <a:pt x="90" y="34"/>
                </a:lnTo>
                <a:lnTo>
                  <a:pt x="94" y="38"/>
                </a:lnTo>
                <a:lnTo>
                  <a:pt x="96" y="48"/>
                </a:lnTo>
                <a:lnTo>
                  <a:pt x="96" y="55"/>
                </a:lnTo>
                <a:lnTo>
                  <a:pt x="92" y="63"/>
                </a:lnTo>
                <a:lnTo>
                  <a:pt x="87" y="74"/>
                </a:lnTo>
                <a:lnTo>
                  <a:pt x="81" y="78"/>
                </a:lnTo>
                <a:lnTo>
                  <a:pt x="75" y="74"/>
                </a:lnTo>
                <a:lnTo>
                  <a:pt x="71" y="78"/>
                </a:lnTo>
                <a:lnTo>
                  <a:pt x="63" y="73"/>
                </a:lnTo>
                <a:lnTo>
                  <a:pt x="63" y="67"/>
                </a:lnTo>
                <a:lnTo>
                  <a:pt x="58" y="59"/>
                </a:lnTo>
                <a:lnTo>
                  <a:pt x="54" y="67"/>
                </a:lnTo>
                <a:lnTo>
                  <a:pt x="48" y="59"/>
                </a:lnTo>
                <a:lnTo>
                  <a:pt x="42" y="55"/>
                </a:lnTo>
                <a:lnTo>
                  <a:pt x="29" y="59"/>
                </a:lnTo>
                <a:lnTo>
                  <a:pt x="23" y="63"/>
                </a:lnTo>
                <a:lnTo>
                  <a:pt x="15" y="63"/>
                </a:lnTo>
                <a:lnTo>
                  <a:pt x="8" y="67"/>
                </a:lnTo>
                <a:lnTo>
                  <a:pt x="2" y="63"/>
                </a:lnTo>
                <a:lnTo>
                  <a:pt x="2" y="55"/>
                </a:lnTo>
                <a:lnTo>
                  <a:pt x="0" y="4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23" name="Freeform 147"/>
          <p:cNvSpPr>
            <a:spLocks/>
          </p:cNvSpPr>
          <p:nvPr/>
        </p:nvSpPr>
        <p:spPr bwMode="auto">
          <a:xfrm>
            <a:off x="8021638" y="6330950"/>
            <a:ext cx="6350" cy="793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8" y="0"/>
              </a:cxn>
              <a:cxn ang="0">
                <a:pos x="8" y="4"/>
              </a:cxn>
              <a:cxn ang="0">
                <a:pos x="6" y="10"/>
              </a:cxn>
              <a:cxn ang="0">
                <a:pos x="0" y="2"/>
              </a:cxn>
            </a:cxnLst>
            <a:rect l="0" t="0" r="r" b="b"/>
            <a:pathLst>
              <a:path w="8" h="10">
                <a:moveTo>
                  <a:pt x="0" y="2"/>
                </a:moveTo>
                <a:lnTo>
                  <a:pt x="0" y="0"/>
                </a:lnTo>
                <a:lnTo>
                  <a:pt x="8" y="0"/>
                </a:lnTo>
                <a:lnTo>
                  <a:pt x="8" y="4"/>
                </a:lnTo>
                <a:lnTo>
                  <a:pt x="6" y="10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24" name="Freeform 148"/>
          <p:cNvSpPr>
            <a:spLocks/>
          </p:cNvSpPr>
          <p:nvPr/>
        </p:nvSpPr>
        <p:spPr bwMode="auto">
          <a:xfrm>
            <a:off x="8064500" y="6330950"/>
            <a:ext cx="14288" cy="14288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4" y="10"/>
              </a:cxn>
              <a:cxn ang="0">
                <a:pos x="9" y="6"/>
              </a:cxn>
              <a:cxn ang="0">
                <a:pos x="15" y="0"/>
              </a:cxn>
              <a:cxn ang="0">
                <a:pos x="19" y="4"/>
              </a:cxn>
              <a:cxn ang="0">
                <a:pos x="15" y="10"/>
              </a:cxn>
              <a:cxn ang="0">
                <a:pos x="11" y="10"/>
              </a:cxn>
              <a:cxn ang="0">
                <a:pos x="6" y="17"/>
              </a:cxn>
              <a:cxn ang="0">
                <a:pos x="0" y="15"/>
              </a:cxn>
            </a:cxnLst>
            <a:rect l="0" t="0" r="r" b="b"/>
            <a:pathLst>
              <a:path w="19" h="17">
                <a:moveTo>
                  <a:pt x="0" y="15"/>
                </a:moveTo>
                <a:lnTo>
                  <a:pt x="4" y="10"/>
                </a:lnTo>
                <a:lnTo>
                  <a:pt x="9" y="6"/>
                </a:lnTo>
                <a:lnTo>
                  <a:pt x="15" y="0"/>
                </a:lnTo>
                <a:lnTo>
                  <a:pt x="19" y="4"/>
                </a:lnTo>
                <a:lnTo>
                  <a:pt x="15" y="10"/>
                </a:lnTo>
                <a:lnTo>
                  <a:pt x="11" y="10"/>
                </a:lnTo>
                <a:lnTo>
                  <a:pt x="6" y="17"/>
                </a:lnTo>
                <a:lnTo>
                  <a:pt x="0" y="15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25" name="Freeform 149"/>
          <p:cNvSpPr>
            <a:spLocks/>
          </p:cNvSpPr>
          <p:nvPr/>
        </p:nvSpPr>
        <p:spPr bwMode="auto">
          <a:xfrm>
            <a:off x="8077200" y="6315075"/>
            <a:ext cx="9525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8"/>
              </a:cxn>
              <a:cxn ang="0">
                <a:pos x="14" y="9"/>
              </a:cxn>
              <a:cxn ang="0">
                <a:pos x="12" y="13"/>
              </a:cxn>
              <a:cxn ang="0">
                <a:pos x="8" y="21"/>
              </a:cxn>
              <a:cxn ang="0">
                <a:pos x="2" y="13"/>
              </a:cxn>
              <a:cxn ang="0">
                <a:pos x="4" y="9"/>
              </a:cxn>
              <a:cxn ang="0">
                <a:pos x="4" y="8"/>
              </a:cxn>
              <a:cxn ang="0">
                <a:pos x="0" y="0"/>
              </a:cxn>
            </a:cxnLst>
            <a:rect l="0" t="0" r="r" b="b"/>
            <a:pathLst>
              <a:path w="14" h="21">
                <a:moveTo>
                  <a:pt x="0" y="0"/>
                </a:moveTo>
                <a:lnTo>
                  <a:pt x="8" y="8"/>
                </a:lnTo>
                <a:lnTo>
                  <a:pt x="14" y="9"/>
                </a:lnTo>
                <a:lnTo>
                  <a:pt x="12" y="13"/>
                </a:lnTo>
                <a:lnTo>
                  <a:pt x="8" y="21"/>
                </a:lnTo>
                <a:lnTo>
                  <a:pt x="2" y="13"/>
                </a:lnTo>
                <a:lnTo>
                  <a:pt x="4" y="9"/>
                </a:lnTo>
                <a:lnTo>
                  <a:pt x="4" y="8"/>
                </a:lnTo>
                <a:lnTo>
                  <a:pt x="0" y="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26" name="Freeform 150"/>
          <p:cNvSpPr>
            <a:spLocks/>
          </p:cNvSpPr>
          <p:nvPr/>
        </p:nvSpPr>
        <p:spPr bwMode="auto">
          <a:xfrm>
            <a:off x="7705725" y="6161088"/>
            <a:ext cx="134938" cy="153987"/>
          </a:xfrm>
          <a:custGeom>
            <a:avLst/>
            <a:gdLst/>
            <a:ahLst/>
            <a:cxnLst>
              <a:cxn ang="0">
                <a:pos x="5" y="70"/>
              </a:cxn>
              <a:cxn ang="0">
                <a:pos x="7" y="74"/>
              </a:cxn>
              <a:cxn ang="0">
                <a:pos x="11" y="78"/>
              </a:cxn>
              <a:cxn ang="0">
                <a:pos x="15" y="84"/>
              </a:cxn>
              <a:cxn ang="0">
                <a:pos x="25" y="92"/>
              </a:cxn>
              <a:cxn ang="0">
                <a:pos x="38" y="90"/>
              </a:cxn>
              <a:cxn ang="0">
                <a:pos x="53" y="86"/>
              </a:cxn>
              <a:cxn ang="0">
                <a:pos x="59" y="92"/>
              </a:cxn>
              <a:cxn ang="0">
                <a:pos x="63" y="90"/>
              </a:cxn>
              <a:cxn ang="0">
                <a:pos x="65" y="103"/>
              </a:cxn>
              <a:cxn ang="0">
                <a:pos x="73" y="116"/>
              </a:cxn>
              <a:cxn ang="0">
                <a:pos x="76" y="130"/>
              </a:cxn>
              <a:cxn ang="0">
                <a:pos x="73" y="149"/>
              </a:cxn>
              <a:cxn ang="0">
                <a:pos x="78" y="160"/>
              </a:cxn>
              <a:cxn ang="0">
                <a:pos x="80" y="174"/>
              </a:cxn>
              <a:cxn ang="0">
                <a:pos x="86" y="195"/>
              </a:cxn>
              <a:cxn ang="0">
                <a:pos x="109" y="193"/>
              </a:cxn>
              <a:cxn ang="0">
                <a:pos x="122" y="178"/>
              </a:cxn>
              <a:cxn ang="0">
                <a:pos x="124" y="168"/>
              </a:cxn>
              <a:cxn ang="0">
                <a:pos x="130" y="164"/>
              </a:cxn>
              <a:cxn ang="0">
                <a:pos x="128" y="157"/>
              </a:cxn>
              <a:cxn ang="0">
                <a:pos x="142" y="143"/>
              </a:cxn>
              <a:cxn ang="0">
                <a:pos x="142" y="130"/>
              </a:cxn>
              <a:cxn ang="0">
                <a:pos x="138" y="118"/>
              </a:cxn>
              <a:cxn ang="0">
                <a:pos x="145" y="107"/>
              </a:cxn>
              <a:cxn ang="0">
                <a:pos x="161" y="92"/>
              </a:cxn>
              <a:cxn ang="0">
                <a:pos x="169" y="76"/>
              </a:cxn>
              <a:cxn ang="0">
                <a:pos x="167" y="70"/>
              </a:cxn>
              <a:cxn ang="0">
                <a:pos x="153" y="74"/>
              </a:cxn>
              <a:cxn ang="0">
                <a:pos x="149" y="67"/>
              </a:cxn>
              <a:cxn ang="0">
                <a:pos x="142" y="61"/>
              </a:cxn>
              <a:cxn ang="0">
                <a:pos x="138" y="55"/>
              </a:cxn>
              <a:cxn ang="0">
                <a:pos x="130" y="40"/>
              </a:cxn>
              <a:cxn ang="0">
                <a:pos x="121" y="21"/>
              </a:cxn>
              <a:cxn ang="0">
                <a:pos x="119" y="17"/>
              </a:cxn>
              <a:cxn ang="0">
                <a:pos x="113" y="19"/>
              </a:cxn>
              <a:cxn ang="0">
                <a:pos x="105" y="17"/>
              </a:cxn>
              <a:cxn ang="0">
                <a:pos x="92" y="15"/>
              </a:cxn>
              <a:cxn ang="0">
                <a:pos x="90" y="21"/>
              </a:cxn>
              <a:cxn ang="0">
                <a:pos x="80" y="13"/>
              </a:cxn>
              <a:cxn ang="0">
                <a:pos x="67" y="9"/>
              </a:cxn>
              <a:cxn ang="0">
                <a:pos x="69" y="0"/>
              </a:cxn>
              <a:cxn ang="0">
                <a:pos x="65" y="2"/>
              </a:cxn>
              <a:cxn ang="0">
                <a:pos x="48" y="3"/>
              </a:cxn>
              <a:cxn ang="0">
                <a:pos x="38" y="7"/>
              </a:cxn>
              <a:cxn ang="0">
                <a:pos x="28" y="3"/>
              </a:cxn>
              <a:cxn ang="0">
                <a:pos x="21" y="13"/>
              </a:cxn>
              <a:cxn ang="0">
                <a:pos x="17" y="23"/>
              </a:cxn>
              <a:cxn ang="0">
                <a:pos x="11" y="26"/>
              </a:cxn>
              <a:cxn ang="0">
                <a:pos x="2" y="46"/>
              </a:cxn>
              <a:cxn ang="0">
                <a:pos x="3" y="51"/>
              </a:cxn>
              <a:cxn ang="0">
                <a:pos x="0" y="63"/>
              </a:cxn>
              <a:cxn ang="0">
                <a:pos x="5" y="70"/>
              </a:cxn>
            </a:cxnLst>
            <a:rect l="0" t="0" r="r" b="b"/>
            <a:pathLst>
              <a:path w="169" h="195">
                <a:moveTo>
                  <a:pt x="5" y="70"/>
                </a:moveTo>
                <a:lnTo>
                  <a:pt x="7" y="74"/>
                </a:lnTo>
                <a:lnTo>
                  <a:pt x="11" y="78"/>
                </a:lnTo>
                <a:lnTo>
                  <a:pt x="15" y="84"/>
                </a:lnTo>
                <a:lnTo>
                  <a:pt x="25" y="92"/>
                </a:lnTo>
                <a:lnTo>
                  <a:pt x="38" y="90"/>
                </a:lnTo>
                <a:lnTo>
                  <a:pt x="53" y="86"/>
                </a:lnTo>
                <a:lnTo>
                  <a:pt x="59" y="92"/>
                </a:lnTo>
                <a:lnTo>
                  <a:pt x="63" y="90"/>
                </a:lnTo>
                <a:lnTo>
                  <a:pt x="65" y="103"/>
                </a:lnTo>
                <a:lnTo>
                  <a:pt x="73" y="116"/>
                </a:lnTo>
                <a:lnTo>
                  <a:pt x="76" y="130"/>
                </a:lnTo>
                <a:lnTo>
                  <a:pt x="73" y="149"/>
                </a:lnTo>
                <a:lnTo>
                  <a:pt x="78" y="160"/>
                </a:lnTo>
                <a:lnTo>
                  <a:pt x="80" y="174"/>
                </a:lnTo>
                <a:lnTo>
                  <a:pt x="86" y="195"/>
                </a:lnTo>
                <a:lnTo>
                  <a:pt x="109" y="193"/>
                </a:lnTo>
                <a:lnTo>
                  <a:pt x="122" y="178"/>
                </a:lnTo>
                <a:lnTo>
                  <a:pt x="124" y="168"/>
                </a:lnTo>
                <a:lnTo>
                  <a:pt x="130" y="164"/>
                </a:lnTo>
                <a:lnTo>
                  <a:pt x="128" y="157"/>
                </a:lnTo>
                <a:lnTo>
                  <a:pt x="142" y="143"/>
                </a:lnTo>
                <a:lnTo>
                  <a:pt x="142" y="130"/>
                </a:lnTo>
                <a:lnTo>
                  <a:pt x="138" y="118"/>
                </a:lnTo>
                <a:lnTo>
                  <a:pt x="145" y="107"/>
                </a:lnTo>
                <a:lnTo>
                  <a:pt x="161" y="92"/>
                </a:lnTo>
                <a:lnTo>
                  <a:pt x="169" y="76"/>
                </a:lnTo>
                <a:lnTo>
                  <a:pt x="167" y="70"/>
                </a:lnTo>
                <a:lnTo>
                  <a:pt x="153" y="74"/>
                </a:lnTo>
                <a:lnTo>
                  <a:pt x="149" y="67"/>
                </a:lnTo>
                <a:lnTo>
                  <a:pt x="142" y="61"/>
                </a:lnTo>
                <a:lnTo>
                  <a:pt x="138" y="55"/>
                </a:lnTo>
                <a:lnTo>
                  <a:pt x="130" y="40"/>
                </a:lnTo>
                <a:lnTo>
                  <a:pt x="121" y="21"/>
                </a:lnTo>
                <a:lnTo>
                  <a:pt x="119" y="17"/>
                </a:lnTo>
                <a:lnTo>
                  <a:pt x="113" y="19"/>
                </a:lnTo>
                <a:lnTo>
                  <a:pt x="105" y="17"/>
                </a:lnTo>
                <a:lnTo>
                  <a:pt x="92" y="15"/>
                </a:lnTo>
                <a:lnTo>
                  <a:pt x="90" y="21"/>
                </a:lnTo>
                <a:lnTo>
                  <a:pt x="80" y="13"/>
                </a:lnTo>
                <a:lnTo>
                  <a:pt x="67" y="9"/>
                </a:lnTo>
                <a:lnTo>
                  <a:pt x="69" y="0"/>
                </a:lnTo>
                <a:lnTo>
                  <a:pt x="65" y="2"/>
                </a:lnTo>
                <a:lnTo>
                  <a:pt x="48" y="3"/>
                </a:lnTo>
                <a:lnTo>
                  <a:pt x="38" y="7"/>
                </a:lnTo>
                <a:lnTo>
                  <a:pt x="28" y="3"/>
                </a:lnTo>
                <a:lnTo>
                  <a:pt x="21" y="13"/>
                </a:lnTo>
                <a:lnTo>
                  <a:pt x="17" y="23"/>
                </a:lnTo>
                <a:lnTo>
                  <a:pt x="11" y="26"/>
                </a:lnTo>
                <a:lnTo>
                  <a:pt x="2" y="46"/>
                </a:lnTo>
                <a:lnTo>
                  <a:pt x="3" y="51"/>
                </a:lnTo>
                <a:lnTo>
                  <a:pt x="0" y="63"/>
                </a:lnTo>
                <a:lnTo>
                  <a:pt x="5" y="7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27" name="Freeform 151"/>
          <p:cNvSpPr>
            <a:spLocks/>
          </p:cNvSpPr>
          <p:nvPr/>
        </p:nvSpPr>
        <p:spPr bwMode="auto">
          <a:xfrm>
            <a:off x="7994650" y="6243638"/>
            <a:ext cx="39688" cy="206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4"/>
              </a:cxn>
              <a:cxn ang="0">
                <a:pos x="6" y="8"/>
              </a:cxn>
              <a:cxn ang="0">
                <a:pos x="18" y="13"/>
              </a:cxn>
              <a:cxn ang="0">
                <a:pos x="18" y="21"/>
              </a:cxn>
              <a:cxn ang="0">
                <a:pos x="31" y="23"/>
              </a:cxn>
              <a:cxn ang="0">
                <a:pos x="35" y="17"/>
              </a:cxn>
              <a:cxn ang="0">
                <a:pos x="50" y="27"/>
              </a:cxn>
              <a:cxn ang="0">
                <a:pos x="43" y="15"/>
              </a:cxn>
              <a:cxn ang="0">
                <a:pos x="18" y="4"/>
              </a:cxn>
              <a:cxn ang="0">
                <a:pos x="4" y="0"/>
              </a:cxn>
              <a:cxn ang="0">
                <a:pos x="0" y="4"/>
              </a:cxn>
            </a:cxnLst>
            <a:rect l="0" t="0" r="r" b="b"/>
            <a:pathLst>
              <a:path w="50" h="27">
                <a:moveTo>
                  <a:pt x="0" y="4"/>
                </a:moveTo>
                <a:lnTo>
                  <a:pt x="8" y="4"/>
                </a:lnTo>
                <a:lnTo>
                  <a:pt x="6" y="8"/>
                </a:lnTo>
                <a:lnTo>
                  <a:pt x="18" y="13"/>
                </a:lnTo>
                <a:lnTo>
                  <a:pt x="18" y="21"/>
                </a:lnTo>
                <a:lnTo>
                  <a:pt x="31" y="23"/>
                </a:lnTo>
                <a:lnTo>
                  <a:pt x="35" y="17"/>
                </a:lnTo>
                <a:lnTo>
                  <a:pt x="50" y="27"/>
                </a:lnTo>
                <a:lnTo>
                  <a:pt x="43" y="15"/>
                </a:lnTo>
                <a:lnTo>
                  <a:pt x="18" y="4"/>
                </a:lnTo>
                <a:lnTo>
                  <a:pt x="4" y="0"/>
                </a:lnTo>
                <a:lnTo>
                  <a:pt x="0" y="4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28" name="Freeform 152"/>
          <p:cNvSpPr>
            <a:spLocks/>
          </p:cNvSpPr>
          <p:nvPr/>
        </p:nvSpPr>
        <p:spPr bwMode="auto">
          <a:xfrm>
            <a:off x="7977188" y="6221413"/>
            <a:ext cx="9525" cy="95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2"/>
              </a:cxn>
              <a:cxn ang="0">
                <a:pos x="8" y="0"/>
              </a:cxn>
              <a:cxn ang="0">
                <a:pos x="12" y="8"/>
              </a:cxn>
              <a:cxn ang="0">
                <a:pos x="8" y="12"/>
              </a:cxn>
              <a:cxn ang="0">
                <a:pos x="4" y="4"/>
              </a:cxn>
              <a:cxn ang="0">
                <a:pos x="0" y="8"/>
              </a:cxn>
            </a:cxnLst>
            <a:rect l="0" t="0" r="r" b="b"/>
            <a:pathLst>
              <a:path w="12" h="12">
                <a:moveTo>
                  <a:pt x="0" y="8"/>
                </a:moveTo>
                <a:lnTo>
                  <a:pt x="2" y="2"/>
                </a:lnTo>
                <a:lnTo>
                  <a:pt x="8" y="0"/>
                </a:lnTo>
                <a:lnTo>
                  <a:pt x="12" y="8"/>
                </a:lnTo>
                <a:lnTo>
                  <a:pt x="8" y="12"/>
                </a:lnTo>
                <a:lnTo>
                  <a:pt x="4" y="4"/>
                </a:lnTo>
                <a:lnTo>
                  <a:pt x="0" y="8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29" name="Freeform 153"/>
          <p:cNvSpPr>
            <a:spLocks/>
          </p:cNvSpPr>
          <p:nvPr/>
        </p:nvSpPr>
        <p:spPr bwMode="auto">
          <a:xfrm>
            <a:off x="7974013" y="6202363"/>
            <a:ext cx="6350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0"/>
              </a:cxn>
              <a:cxn ang="0">
                <a:pos x="4" y="0"/>
              </a:cxn>
              <a:cxn ang="0">
                <a:pos x="6" y="6"/>
              </a:cxn>
              <a:cxn ang="0">
                <a:pos x="2" y="10"/>
              </a:cxn>
              <a:cxn ang="0">
                <a:pos x="8" y="18"/>
              </a:cxn>
              <a:cxn ang="0">
                <a:pos x="2" y="16"/>
              </a:cxn>
              <a:cxn ang="0">
                <a:pos x="0" y="8"/>
              </a:cxn>
            </a:cxnLst>
            <a:rect l="0" t="0" r="r" b="b"/>
            <a:pathLst>
              <a:path w="8" h="18">
                <a:moveTo>
                  <a:pt x="0" y="8"/>
                </a:moveTo>
                <a:lnTo>
                  <a:pt x="2" y="0"/>
                </a:lnTo>
                <a:lnTo>
                  <a:pt x="4" y="0"/>
                </a:lnTo>
                <a:lnTo>
                  <a:pt x="6" y="6"/>
                </a:lnTo>
                <a:lnTo>
                  <a:pt x="2" y="10"/>
                </a:lnTo>
                <a:lnTo>
                  <a:pt x="8" y="18"/>
                </a:lnTo>
                <a:lnTo>
                  <a:pt x="2" y="16"/>
                </a:lnTo>
                <a:lnTo>
                  <a:pt x="0" y="8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30" name="Freeform 154"/>
          <p:cNvSpPr>
            <a:spLocks/>
          </p:cNvSpPr>
          <p:nvPr/>
        </p:nvSpPr>
        <p:spPr bwMode="auto">
          <a:xfrm>
            <a:off x="7970838" y="6238875"/>
            <a:ext cx="12700" cy="1428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" y="19"/>
              </a:cxn>
              <a:cxn ang="0">
                <a:pos x="5" y="19"/>
              </a:cxn>
              <a:cxn ang="0">
                <a:pos x="9" y="17"/>
              </a:cxn>
              <a:cxn ang="0">
                <a:pos x="5" y="10"/>
              </a:cxn>
              <a:cxn ang="0">
                <a:pos x="13" y="4"/>
              </a:cxn>
              <a:cxn ang="0">
                <a:pos x="15" y="0"/>
              </a:cxn>
              <a:cxn ang="0">
                <a:pos x="5" y="0"/>
              </a:cxn>
              <a:cxn ang="0">
                <a:pos x="3" y="2"/>
              </a:cxn>
              <a:cxn ang="0">
                <a:pos x="0" y="12"/>
              </a:cxn>
            </a:cxnLst>
            <a:rect l="0" t="0" r="r" b="b"/>
            <a:pathLst>
              <a:path w="15" h="19">
                <a:moveTo>
                  <a:pt x="0" y="12"/>
                </a:moveTo>
                <a:lnTo>
                  <a:pt x="2" y="19"/>
                </a:lnTo>
                <a:lnTo>
                  <a:pt x="5" y="19"/>
                </a:lnTo>
                <a:lnTo>
                  <a:pt x="9" y="17"/>
                </a:lnTo>
                <a:lnTo>
                  <a:pt x="5" y="10"/>
                </a:lnTo>
                <a:lnTo>
                  <a:pt x="13" y="4"/>
                </a:lnTo>
                <a:lnTo>
                  <a:pt x="15" y="0"/>
                </a:lnTo>
                <a:lnTo>
                  <a:pt x="5" y="0"/>
                </a:lnTo>
                <a:lnTo>
                  <a:pt x="3" y="2"/>
                </a:lnTo>
                <a:lnTo>
                  <a:pt x="0" y="1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31" name="Freeform 155"/>
          <p:cNvSpPr>
            <a:spLocks/>
          </p:cNvSpPr>
          <p:nvPr/>
        </p:nvSpPr>
        <p:spPr bwMode="auto">
          <a:xfrm>
            <a:off x="7951788" y="6227763"/>
            <a:ext cx="19050" cy="23812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" y="13"/>
              </a:cxn>
              <a:cxn ang="0">
                <a:pos x="21" y="0"/>
              </a:cxn>
              <a:cxn ang="0">
                <a:pos x="25" y="6"/>
              </a:cxn>
              <a:cxn ang="0">
                <a:pos x="21" y="8"/>
              </a:cxn>
              <a:cxn ang="0">
                <a:pos x="25" y="15"/>
              </a:cxn>
              <a:cxn ang="0">
                <a:pos x="15" y="30"/>
              </a:cxn>
              <a:cxn ang="0">
                <a:pos x="4" y="25"/>
              </a:cxn>
              <a:cxn ang="0">
                <a:pos x="0" y="17"/>
              </a:cxn>
            </a:cxnLst>
            <a:rect l="0" t="0" r="r" b="b"/>
            <a:pathLst>
              <a:path w="25" h="30">
                <a:moveTo>
                  <a:pt x="0" y="17"/>
                </a:moveTo>
                <a:lnTo>
                  <a:pt x="4" y="13"/>
                </a:lnTo>
                <a:lnTo>
                  <a:pt x="21" y="0"/>
                </a:lnTo>
                <a:lnTo>
                  <a:pt x="25" y="6"/>
                </a:lnTo>
                <a:lnTo>
                  <a:pt x="21" y="8"/>
                </a:lnTo>
                <a:lnTo>
                  <a:pt x="25" y="15"/>
                </a:lnTo>
                <a:lnTo>
                  <a:pt x="15" y="30"/>
                </a:lnTo>
                <a:lnTo>
                  <a:pt x="4" y="25"/>
                </a:lnTo>
                <a:lnTo>
                  <a:pt x="0" y="17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32" name="Freeform 156"/>
          <p:cNvSpPr>
            <a:spLocks/>
          </p:cNvSpPr>
          <p:nvPr/>
        </p:nvSpPr>
        <p:spPr bwMode="auto">
          <a:xfrm>
            <a:off x="7945438" y="6254750"/>
            <a:ext cx="17462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17" y="0"/>
              </a:cxn>
              <a:cxn ang="0">
                <a:pos x="21" y="4"/>
              </a:cxn>
              <a:cxn ang="0">
                <a:pos x="21" y="8"/>
              </a:cxn>
              <a:cxn ang="0">
                <a:pos x="4" y="2"/>
              </a:cxn>
              <a:cxn ang="0">
                <a:pos x="0" y="0"/>
              </a:cxn>
            </a:cxnLst>
            <a:rect l="0" t="0" r="r" b="b"/>
            <a:pathLst>
              <a:path w="21" h="8">
                <a:moveTo>
                  <a:pt x="0" y="0"/>
                </a:moveTo>
                <a:lnTo>
                  <a:pt x="2" y="0"/>
                </a:lnTo>
                <a:lnTo>
                  <a:pt x="17" y="0"/>
                </a:lnTo>
                <a:lnTo>
                  <a:pt x="21" y="4"/>
                </a:lnTo>
                <a:lnTo>
                  <a:pt x="21" y="8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33" name="Freeform 157"/>
          <p:cNvSpPr>
            <a:spLocks/>
          </p:cNvSpPr>
          <p:nvPr/>
        </p:nvSpPr>
        <p:spPr bwMode="auto">
          <a:xfrm>
            <a:off x="7926388" y="6230938"/>
            <a:ext cx="20637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"/>
              </a:cxn>
              <a:cxn ang="0">
                <a:pos x="17" y="11"/>
              </a:cxn>
              <a:cxn ang="0">
                <a:pos x="21" y="15"/>
              </a:cxn>
              <a:cxn ang="0">
                <a:pos x="27" y="23"/>
              </a:cxn>
              <a:cxn ang="0">
                <a:pos x="23" y="28"/>
              </a:cxn>
              <a:cxn ang="0">
                <a:pos x="17" y="26"/>
              </a:cxn>
              <a:cxn ang="0">
                <a:pos x="10" y="9"/>
              </a:cxn>
              <a:cxn ang="0">
                <a:pos x="0" y="0"/>
              </a:cxn>
            </a:cxnLst>
            <a:rect l="0" t="0" r="r" b="b"/>
            <a:pathLst>
              <a:path w="27" h="28">
                <a:moveTo>
                  <a:pt x="0" y="0"/>
                </a:moveTo>
                <a:lnTo>
                  <a:pt x="6" y="2"/>
                </a:lnTo>
                <a:lnTo>
                  <a:pt x="17" y="11"/>
                </a:lnTo>
                <a:lnTo>
                  <a:pt x="21" y="15"/>
                </a:lnTo>
                <a:lnTo>
                  <a:pt x="27" y="23"/>
                </a:lnTo>
                <a:lnTo>
                  <a:pt x="23" y="28"/>
                </a:lnTo>
                <a:lnTo>
                  <a:pt x="17" y="26"/>
                </a:lnTo>
                <a:lnTo>
                  <a:pt x="10" y="9"/>
                </a:lnTo>
                <a:lnTo>
                  <a:pt x="0" y="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34" name="Freeform 158"/>
          <p:cNvSpPr>
            <a:spLocks/>
          </p:cNvSpPr>
          <p:nvPr/>
        </p:nvSpPr>
        <p:spPr bwMode="auto">
          <a:xfrm>
            <a:off x="8012113" y="6140450"/>
            <a:ext cx="11112" cy="952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" y="9"/>
              </a:cxn>
              <a:cxn ang="0">
                <a:pos x="8" y="11"/>
              </a:cxn>
              <a:cxn ang="0">
                <a:pos x="14" y="5"/>
              </a:cxn>
              <a:cxn ang="0">
                <a:pos x="12" y="4"/>
              </a:cxn>
              <a:cxn ang="0">
                <a:pos x="4" y="0"/>
              </a:cxn>
              <a:cxn ang="0">
                <a:pos x="0" y="9"/>
              </a:cxn>
            </a:cxnLst>
            <a:rect l="0" t="0" r="r" b="b"/>
            <a:pathLst>
              <a:path w="14" h="11">
                <a:moveTo>
                  <a:pt x="0" y="9"/>
                </a:moveTo>
                <a:lnTo>
                  <a:pt x="2" y="9"/>
                </a:lnTo>
                <a:lnTo>
                  <a:pt x="8" y="11"/>
                </a:lnTo>
                <a:lnTo>
                  <a:pt x="14" y="5"/>
                </a:lnTo>
                <a:lnTo>
                  <a:pt x="12" y="4"/>
                </a:lnTo>
                <a:lnTo>
                  <a:pt x="4" y="0"/>
                </a:lnTo>
                <a:lnTo>
                  <a:pt x="0" y="9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35" name="Freeform 159"/>
          <p:cNvSpPr>
            <a:spLocks/>
          </p:cNvSpPr>
          <p:nvPr/>
        </p:nvSpPr>
        <p:spPr bwMode="auto">
          <a:xfrm>
            <a:off x="8015288" y="6116638"/>
            <a:ext cx="6350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27"/>
              </a:cxn>
              <a:cxn ang="0">
                <a:pos x="8" y="19"/>
              </a:cxn>
              <a:cxn ang="0">
                <a:pos x="4" y="0"/>
              </a:cxn>
              <a:cxn ang="0">
                <a:pos x="0" y="6"/>
              </a:cxn>
            </a:cxnLst>
            <a:rect l="0" t="0" r="r" b="b"/>
            <a:pathLst>
              <a:path w="8" h="27">
                <a:moveTo>
                  <a:pt x="0" y="6"/>
                </a:moveTo>
                <a:lnTo>
                  <a:pt x="0" y="27"/>
                </a:lnTo>
                <a:lnTo>
                  <a:pt x="8" y="19"/>
                </a:lnTo>
                <a:lnTo>
                  <a:pt x="4" y="0"/>
                </a:lnTo>
                <a:lnTo>
                  <a:pt x="0" y="6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36" name="Freeform 160"/>
          <p:cNvSpPr>
            <a:spLocks/>
          </p:cNvSpPr>
          <p:nvPr/>
        </p:nvSpPr>
        <p:spPr bwMode="auto">
          <a:xfrm>
            <a:off x="7994650" y="6149975"/>
            <a:ext cx="20638" cy="1905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19"/>
              </a:cxn>
              <a:cxn ang="0">
                <a:pos x="14" y="19"/>
              </a:cxn>
              <a:cxn ang="0">
                <a:pos x="16" y="14"/>
              </a:cxn>
              <a:cxn ang="0">
                <a:pos x="23" y="8"/>
              </a:cxn>
              <a:cxn ang="0">
                <a:pos x="27" y="0"/>
              </a:cxn>
              <a:cxn ang="0">
                <a:pos x="27" y="8"/>
              </a:cxn>
              <a:cxn ang="0">
                <a:pos x="25" y="21"/>
              </a:cxn>
              <a:cxn ang="0">
                <a:pos x="16" y="23"/>
              </a:cxn>
              <a:cxn ang="0">
                <a:pos x="10" y="21"/>
              </a:cxn>
              <a:cxn ang="0">
                <a:pos x="0" y="23"/>
              </a:cxn>
            </a:cxnLst>
            <a:rect l="0" t="0" r="r" b="b"/>
            <a:pathLst>
              <a:path w="27" h="23">
                <a:moveTo>
                  <a:pt x="0" y="23"/>
                </a:moveTo>
                <a:lnTo>
                  <a:pt x="6" y="19"/>
                </a:lnTo>
                <a:lnTo>
                  <a:pt x="14" y="19"/>
                </a:lnTo>
                <a:lnTo>
                  <a:pt x="16" y="14"/>
                </a:lnTo>
                <a:lnTo>
                  <a:pt x="23" y="8"/>
                </a:lnTo>
                <a:lnTo>
                  <a:pt x="27" y="0"/>
                </a:lnTo>
                <a:lnTo>
                  <a:pt x="27" y="8"/>
                </a:lnTo>
                <a:lnTo>
                  <a:pt x="25" y="21"/>
                </a:lnTo>
                <a:lnTo>
                  <a:pt x="16" y="23"/>
                </a:lnTo>
                <a:lnTo>
                  <a:pt x="10" y="21"/>
                </a:lnTo>
                <a:lnTo>
                  <a:pt x="0" y="23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37" name="Freeform 161"/>
          <p:cNvSpPr>
            <a:spLocks/>
          </p:cNvSpPr>
          <p:nvPr/>
        </p:nvSpPr>
        <p:spPr bwMode="auto">
          <a:xfrm>
            <a:off x="7894638" y="6221413"/>
            <a:ext cx="4762" cy="7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0"/>
              </a:cxn>
              <a:cxn ang="0">
                <a:pos x="5" y="10"/>
              </a:cxn>
              <a:cxn ang="0">
                <a:pos x="3" y="2"/>
              </a:cxn>
              <a:cxn ang="0">
                <a:pos x="0" y="0"/>
              </a:cxn>
            </a:cxnLst>
            <a:rect l="0" t="0" r="r" b="b"/>
            <a:pathLst>
              <a:path w="5" h="10">
                <a:moveTo>
                  <a:pt x="0" y="0"/>
                </a:moveTo>
                <a:lnTo>
                  <a:pt x="2" y="10"/>
                </a:lnTo>
                <a:lnTo>
                  <a:pt x="5" y="1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38" name="Freeform 162"/>
          <p:cNvSpPr>
            <a:spLocks/>
          </p:cNvSpPr>
          <p:nvPr/>
        </p:nvSpPr>
        <p:spPr bwMode="auto">
          <a:xfrm>
            <a:off x="7761288" y="6024563"/>
            <a:ext cx="19050" cy="1428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6"/>
              </a:cxn>
              <a:cxn ang="0">
                <a:pos x="5" y="12"/>
              </a:cxn>
              <a:cxn ang="0">
                <a:pos x="13" y="8"/>
              </a:cxn>
              <a:cxn ang="0">
                <a:pos x="7" y="12"/>
              </a:cxn>
              <a:cxn ang="0">
                <a:pos x="13" y="16"/>
              </a:cxn>
              <a:cxn ang="0">
                <a:pos x="7" y="16"/>
              </a:cxn>
              <a:cxn ang="0">
                <a:pos x="15" y="19"/>
              </a:cxn>
              <a:cxn ang="0">
                <a:pos x="25" y="8"/>
              </a:cxn>
              <a:cxn ang="0">
                <a:pos x="13" y="0"/>
              </a:cxn>
              <a:cxn ang="0">
                <a:pos x="13" y="8"/>
              </a:cxn>
              <a:cxn ang="0">
                <a:pos x="9" y="2"/>
              </a:cxn>
              <a:cxn ang="0">
                <a:pos x="0" y="2"/>
              </a:cxn>
            </a:cxnLst>
            <a:rect l="0" t="0" r="r" b="b"/>
            <a:pathLst>
              <a:path w="25" h="19">
                <a:moveTo>
                  <a:pt x="0" y="2"/>
                </a:moveTo>
                <a:lnTo>
                  <a:pt x="0" y="6"/>
                </a:lnTo>
                <a:lnTo>
                  <a:pt x="5" y="12"/>
                </a:lnTo>
                <a:lnTo>
                  <a:pt x="13" y="8"/>
                </a:lnTo>
                <a:lnTo>
                  <a:pt x="7" y="12"/>
                </a:lnTo>
                <a:lnTo>
                  <a:pt x="13" y="16"/>
                </a:lnTo>
                <a:lnTo>
                  <a:pt x="7" y="16"/>
                </a:lnTo>
                <a:lnTo>
                  <a:pt x="15" y="19"/>
                </a:lnTo>
                <a:lnTo>
                  <a:pt x="25" y="8"/>
                </a:lnTo>
                <a:lnTo>
                  <a:pt x="13" y="0"/>
                </a:lnTo>
                <a:lnTo>
                  <a:pt x="13" y="8"/>
                </a:lnTo>
                <a:lnTo>
                  <a:pt x="9" y="2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39" name="Freeform 163"/>
          <p:cNvSpPr>
            <a:spLocks/>
          </p:cNvSpPr>
          <p:nvPr/>
        </p:nvSpPr>
        <p:spPr bwMode="auto">
          <a:xfrm>
            <a:off x="7773988" y="6022975"/>
            <a:ext cx="19050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6"/>
              </a:cxn>
              <a:cxn ang="0">
                <a:pos x="13" y="8"/>
              </a:cxn>
              <a:cxn ang="0">
                <a:pos x="23" y="4"/>
              </a:cxn>
              <a:cxn ang="0">
                <a:pos x="17" y="0"/>
              </a:cxn>
              <a:cxn ang="0">
                <a:pos x="11" y="4"/>
              </a:cxn>
              <a:cxn ang="0">
                <a:pos x="6" y="0"/>
              </a:cxn>
              <a:cxn ang="0">
                <a:pos x="0" y="4"/>
              </a:cxn>
            </a:cxnLst>
            <a:rect l="0" t="0" r="r" b="b"/>
            <a:pathLst>
              <a:path w="23" h="8">
                <a:moveTo>
                  <a:pt x="0" y="4"/>
                </a:moveTo>
                <a:lnTo>
                  <a:pt x="6" y="6"/>
                </a:lnTo>
                <a:lnTo>
                  <a:pt x="13" y="8"/>
                </a:lnTo>
                <a:lnTo>
                  <a:pt x="23" y="4"/>
                </a:lnTo>
                <a:lnTo>
                  <a:pt x="17" y="0"/>
                </a:lnTo>
                <a:lnTo>
                  <a:pt x="11" y="4"/>
                </a:lnTo>
                <a:lnTo>
                  <a:pt x="6" y="0"/>
                </a:lnTo>
                <a:lnTo>
                  <a:pt x="0" y="4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40" name="Freeform 164"/>
          <p:cNvSpPr>
            <a:spLocks/>
          </p:cNvSpPr>
          <p:nvPr/>
        </p:nvSpPr>
        <p:spPr bwMode="auto">
          <a:xfrm>
            <a:off x="7780338" y="6032500"/>
            <a:ext cx="7937" cy="31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5" y="0"/>
              </a:cxn>
              <a:cxn ang="0">
                <a:pos x="9" y="0"/>
              </a:cxn>
              <a:cxn ang="0">
                <a:pos x="3" y="4"/>
              </a:cxn>
              <a:cxn ang="0">
                <a:pos x="0" y="4"/>
              </a:cxn>
            </a:cxnLst>
            <a:rect l="0" t="0" r="r" b="b"/>
            <a:pathLst>
              <a:path w="9" h="4">
                <a:moveTo>
                  <a:pt x="0" y="4"/>
                </a:moveTo>
                <a:lnTo>
                  <a:pt x="0" y="0"/>
                </a:lnTo>
                <a:lnTo>
                  <a:pt x="5" y="0"/>
                </a:lnTo>
                <a:lnTo>
                  <a:pt x="9" y="0"/>
                </a:lnTo>
                <a:lnTo>
                  <a:pt x="3" y="4"/>
                </a:lnTo>
                <a:lnTo>
                  <a:pt x="0" y="4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41" name="Freeform 165"/>
          <p:cNvSpPr>
            <a:spLocks/>
          </p:cNvSpPr>
          <p:nvPr/>
        </p:nvSpPr>
        <p:spPr bwMode="auto">
          <a:xfrm>
            <a:off x="7840663" y="6054725"/>
            <a:ext cx="11112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5"/>
              </a:cxn>
              <a:cxn ang="0">
                <a:pos x="5" y="9"/>
              </a:cxn>
              <a:cxn ang="0">
                <a:pos x="15" y="9"/>
              </a:cxn>
              <a:cxn ang="0">
                <a:pos x="9" y="1"/>
              </a:cxn>
              <a:cxn ang="0">
                <a:pos x="5" y="0"/>
              </a:cxn>
              <a:cxn ang="0">
                <a:pos x="0" y="5"/>
              </a:cxn>
            </a:cxnLst>
            <a:rect l="0" t="0" r="r" b="b"/>
            <a:pathLst>
              <a:path w="15" h="9">
                <a:moveTo>
                  <a:pt x="0" y="5"/>
                </a:moveTo>
                <a:lnTo>
                  <a:pt x="5" y="5"/>
                </a:lnTo>
                <a:lnTo>
                  <a:pt x="5" y="9"/>
                </a:lnTo>
                <a:lnTo>
                  <a:pt x="15" y="9"/>
                </a:lnTo>
                <a:lnTo>
                  <a:pt x="9" y="1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42" name="Freeform 166"/>
          <p:cNvSpPr>
            <a:spLocks/>
          </p:cNvSpPr>
          <p:nvPr/>
        </p:nvSpPr>
        <p:spPr bwMode="auto">
          <a:xfrm>
            <a:off x="7845425" y="6035675"/>
            <a:ext cx="26988" cy="17463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8" y="21"/>
              </a:cxn>
              <a:cxn ang="0">
                <a:pos x="18" y="11"/>
              </a:cxn>
              <a:cxn ang="0">
                <a:pos x="35" y="5"/>
              </a:cxn>
              <a:cxn ang="0">
                <a:pos x="33" y="0"/>
              </a:cxn>
              <a:cxn ang="0">
                <a:pos x="18" y="5"/>
              </a:cxn>
              <a:cxn ang="0">
                <a:pos x="4" y="11"/>
              </a:cxn>
              <a:cxn ang="0">
                <a:pos x="0" y="19"/>
              </a:cxn>
            </a:cxnLst>
            <a:rect l="0" t="0" r="r" b="b"/>
            <a:pathLst>
              <a:path w="35" h="21">
                <a:moveTo>
                  <a:pt x="0" y="19"/>
                </a:moveTo>
                <a:lnTo>
                  <a:pt x="8" y="21"/>
                </a:lnTo>
                <a:lnTo>
                  <a:pt x="18" y="11"/>
                </a:lnTo>
                <a:lnTo>
                  <a:pt x="35" y="5"/>
                </a:lnTo>
                <a:lnTo>
                  <a:pt x="33" y="0"/>
                </a:lnTo>
                <a:lnTo>
                  <a:pt x="18" y="5"/>
                </a:lnTo>
                <a:lnTo>
                  <a:pt x="4" y="11"/>
                </a:lnTo>
                <a:lnTo>
                  <a:pt x="0" y="19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43" name="Freeform 167"/>
          <p:cNvSpPr>
            <a:spLocks/>
          </p:cNvSpPr>
          <p:nvPr/>
        </p:nvSpPr>
        <p:spPr bwMode="auto">
          <a:xfrm>
            <a:off x="7720013" y="6113463"/>
            <a:ext cx="9525" cy="9525"/>
          </a:xfrm>
          <a:custGeom>
            <a:avLst/>
            <a:gdLst/>
            <a:ahLst/>
            <a:cxnLst>
              <a:cxn ang="0">
                <a:pos x="2" y="12"/>
              </a:cxn>
              <a:cxn ang="0">
                <a:pos x="11" y="12"/>
              </a:cxn>
              <a:cxn ang="0">
                <a:pos x="11" y="2"/>
              </a:cxn>
              <a:cxn ang="0">
                <a:pos x="8" y="0"/>
              </a:cxn>
              <a:cxn ang="0">
                <a:pos x="0" y="4"/>
              </a:cxn>
              <a:cxn ang="0">
                <a:pos x="4" y="8"/>
              </a:cxn>
              <a:cxn ang="0">
                <a:pos x="2" y="12"/>
              </a:cxn>
            </a:cxnLst>
            <a:rect l="0" t="0" r="r" b="b"/>
            <a:pathLst>
              <a:path w="11" h="12">
                <a:moveTo>
                  <a:pt x="2" y="12"/>
                </a:moveTo>
                <a:lnTo>
                  <a:pt x="11" y="12"/>
                </a:lnTo>
                <a:lnTo>
                  <a:pt x="11" y="2"/>
                </a:lnTo>
                <a:lnTo>
                  <a:pt x="8" y="0"/>
                </a:lnTo>
                <a:lnTo>
                  <a:pt x="0" y="4"/>
                </a:lnTo>
                <a:lnTo>
                  <a:pt x="4" y="8"/>
                </a:lnTo>
                <a:lnTo>
                  <a:pt x="2" y="1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44" name="Freeform 168"/>
          <p:cNvSpPr>
            <a:spLocks/>
          </p:cNvSpPr>
          <p:nvPr/>
        </p:nvSpPr>
        <p:spPr bwMode="auto">
          <a:xfrm>
            <a:off x="7729538" y="6103938"/>
            <a:ext cx="14287" cy="254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" y="0"/>
              </a:cxn>
              <a:cxn ang="0">
                <a:pos x="8" y="0"/>
              </a:cxn>
              <a:cxn ang="0">
                <a:pos x="4" y="4"/>
              </a:cxn>
              <a:cxn ang="0">
                <a:pos x="10" y="4"/>
              </a:cxn>
              <a:cxn ang="0">
                <a:pos x="8" y="9"/>
              </a:cxn>
              <a:cxn ang="0">
                <a:pos x="10" y="11"/>
              </a:cxn>
              <a:cxn ang="0">
                <a:pos x="16" y="17"/>
              </a:cxn>
              <a:cxn ang="0">
                <a:pos x="14" y="21"/>
              </a:cxn>
              <a:cxn ang="0">
                <a:pos x="20" y="21"/>
              </a:cxn>
              <a:cxn ang="0">
                <a:pos x="20" y="25"/>
              </a:cxn>
              <a:cxn ang="0">
                <a:pos x="0" y="30"/>
              </a:cxn>
              <a:cxn ang="0">
                <a:pos x="6" y="25"/>
              </a:cxn>
              <a:cxn ang="0">
                <a:pos x="2" y="23"/>
              </a:cxn>
              <a:cxn ang="0">
                <a:pos x="2" y="21"/>
              </a:cxn>
              <a:cxn ang="0">
                <a:pos x="8" y="19"/>
              </a:cxn>
              <a:cxn ang="0">
                <a:pos x="8" y="13"/>
              </a:cxn>
              <a:cxn ang="0">
                <a:pos x="2" y="13"/>
              </a:cxn>
              <a:cxn ang="0">
                <a:pos x="2" y="6"/>
              </a:cxn>
              <a:cxn ang="0">
                <a:pos x="0" y="6"/>
              </a:cxn>
            </a:cxnLst>
            <a:rect l="0" t="0" r="r" b="b"/>
            <a:pathLst>
              <a:path w="20" h="30">
                <a:moveTo>
                  <a:pt x="0" y="6"/>
                </a:moveTo>
                <a:lnTo>
                  <a:pt x="2" y="0"/>
                </a:lnTo>
                <a:lnTo>
                  <a:pt x="8" y="0"/>
                </a:lnTo>
                <a:lnTo>
                  <a:pt x="4" y="4"/>
                </a:lnTo>
                <a:lnTo>
                  <a:pt x="10" y="4"/>
                </a:lnTo>
                <a:lnTo>
                  <a:pt x="8" y="9"/>
                </a:lnTo>
                <a:lnTo>
                  <a:pt x="10" y="11"/>
                </a:lnTo>
                <a:lnTo>
                  <a:pt x="16" y="17"/>
                </a:lnTo>
                <a:lnTo>
                  <a:pt x="14" y="21"/>
                </a:lnTo>
                <a:lnTo>
                  <a:pt x="20" y="21"/>
                </a:lnTo>
                <a:lnTo>
                  <a:pt x="20" y="25"/>
                </a:lnTo>
                <a:lnTo>
                  <a:pt x="0" y="30"/>
                </a:lnTo>
                <a:lnTo>
                  <a:pt x="6" y="25"/>
                </a:lnTo>
                <a:lnTo>
                  <a:pt x="2" y="23"/>
                </a:lnTo>
                <a:lnTo>
                  <a:pt x="2" y="21"/>
                </a:lnTo>
                <a:lnTo>
                  <a:pt x="8" y="19"/>
                </a:lnTo>
                <a:lnTo>
                  <a:pt x="8" y="13"/>
                </a:lnTo>
                <a:lnTo>
                  <a:pt x="2" y="13"/>
                </a:lnTo>
                <a:lnTo>
                  <a:pt x="2" y="6"/>
                </a:lnTo>
                <a:lnTo>
                  <a:pt x="0" y="6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45" name="Freeform 169"/>
          <p:cNvSpPr>
            <a:spLocks/>
          </p:cNvSpPr>
          <p:nvPr/>
        </p:nvSpPr>
        <p:spPr bwMode="auto">
          <a:xfrm>
            <a:off x="7756525" y="6149975"/>
            <a:ext cx="3175" cy="63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8"/>
              </a:cxn>
              <a:cxn ang="0">
                <a:pos x="2" y="8"/>
              </a:cxn>
              <a:cxn ang="0">
                <a:pos x="4" y="4"/>
              </a:cxn>
              <a:cxn ang="0">
                <a:pos x="2" y="0"/>
              </a:cxn>
              <a:cxn ang="0">
                <a:pos x="0" y="2"/>
              </a:cxn>
            </a:cxnLst>
            <a:rect l="0" t="0" r="r" b="b"/>
            <a:pathLst>
              <a:path w="4" h="8">
                <a:moveTo>
                  <a:pt x="0" y="2"/>
                </a:moveTo>
                <a:lnTo>
                  <a:pt x="0" y="8"/>
                </a:lnTo>
                <a:lnTo>
                  <a:pt x="2" y="8"/>
                </a:lnTo>
                <a:lnTo>
                  <a:pt x="4" y="4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46" name="Freeform 170"/>
          <p:cNvSpPr>
            <a:spLocks/>
          </p:cNvSpPr>
          <p:nvPr/>
        </p:nvSpPr>
        <p:spPr bwMode="auto">
          <a:xfrm>
            <a:off x="7764463" y="6157913"/>
            <a:ext cx="7937" cy="476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7" y="6"/>
              </a:cxn>
              <a:cxn ang="0">
                <a:pos x="9" y="0"/>
              </a:cxn>
              <a:cxn ang="0">
                <a:pos x="0" y="2"/>
              </a:cxn>
            </a:cxnLst>
            <a:rect l="0" t="0" r="r" b="b"/>
            <a:pathLst>
              <a:path w="9" h="6">
                <a:moveTo>
                  <a:pt x="0" y="2"/>
                </a:moveTo>
                <a:lnTo>
                  <a:pt x="7" y="6"/>
                </a:lnTo>
                <a:lnTo>
                  <a:pt x="9" y="0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47" name="Freeform 171"/>
          <p:cNvSpPr>
            <a:spLocks/>
          </p:cNvSpPr>
          <p:nvPr/>
        </p:nvSpPr>
        <p:spPr bwMode="auto">
          <a:xfrm>
            <a:off x="7723188" y="6032500"/>
            <a:ext cx="387350" cy="206375"/>
          </a:xfrm>
          <a:custGeom>
            <a:avLst/>
            <a:gdLst/>
            <a:ahLst/>
            <a:cxnLst>
              <a:cxn ang="0">
                <a:pos x="126" y="220"/>
              </a:cxn>
              <a:cxn ang="0">
                <a:pos x="169" y="203"/>
              </a:cxn>
              <a:cxn ang="0">
                <a:pos x="140" y="187"/>
              </a:cxn>
              <a:cxn ang="0">
                <a:pos x="184" y="195"/>
              </a:cxn>
              <a:cxn ang="0">
                <a:pos x="213" y="241"/>
              </a:cxn>
              <a:cxn ang="0">
                <a:pos x="247" y="201"/>
              </a:cxn>
              <a:cxn ang="0">
                <a:pos x="268" y="247"/>
              </a:cxn>
              <a:cxn ang="0">
                <a:pos x="265" y="237"/>
              </a:cxn>
              <a:cxn ang="0">
                <a:pos x="288" y="222"/>
              </a:cxn>
              <a:cxn ang="0">
                <a:pos x="313" y="197"/>
              </a:cxn>
              <a:cxn ang="0">
                <a:pos x="313" y="161"/>
              </a:cxn>
              <a:cxn ang="0">
                <a:pos x="332" y="159"/>
              </a:cxn>
              <a:cxn ang="0">
                <a:pos x="349" y="145"/>
              </a:cxn>
              <a:cxn ang="0">
                <a:pos x="372" y="86"/>
              </a:cxn>
              <a:cxn ang="0">
                <a:pos x="414" y="82"/>
              </a:cxn>
              <a:cxn ang="0">
                <a:pos x="418" y="103"/>
              </a:cxn>
              <a:cxn ang="0">
                <a:pos x="457" y="74"/>
              </a:cxn>
              <a:cxn ang="0">
                <a:pos x="487" y="59"/>
              </a:cxn>
              <a:cxn ang="0">
                <a:pos x="430" y="42"/>
              </a:cxn>
              <a:cxn ang="0">
                <a:pos x="366" y="28"/>
              </a:cxn>
              <a:cxn ang="0">
                <a:pos x="322" y="23"/>
              </a:cxn>
              <a:cxn ang="0">
                <a:pos x="299" y="15"/>
              </a:cxn>
              <a:cxn ang="0">
                <a:pos x="276" y="0"/>
              </a:cxn>
              <a:cxn ang="0">
                <a:pos x="220" y="23"/>
              </a:cxn>
              <a:cxn ang="0">
                <a:pos x="209" y="34"/>
              </a:cxn>
              <a:cxn ang="0">
                <a:pos x="197" y="27"/>
              </a:cxn>
              <a:cxn ang="0">
                <a:pos x="180" y="42"/>
              </a:cxn>
              <a:cxn ang="0">
                <a:pos x="140" y="51"/>
              </a:cxn>
              <a:cxn ang="0">
                <a:pos x="123" y="65"/>
              </a:cxn>
              <a:cxn ang="0">
                <a:pos x="100" y="53"/>
              </a:cxn>
              <a:cxn ang="0">
                <a:pos x="92" y="40"/>
              </a:cxn>
              <a:cxn ang="0">
                <a:pos x="75" y="40"/>
              </a:cxn>
              <a:cxn ang="0">
                <a:pos x="52" y="63"/>
              </a:cxn>
              <a:cxn ang="0">
                <a:pos x="36" y="90"/>
              </a:cxn>
              <a:cxn ang="0">
                <a:pos x="53" y="101"/>
              </a:cxn>
              <a:cxn ang="0">
                <a:pos x="65" y="82"/>
              </a:cxn>
              <a:cxn ang="0">
                <a:pos x="84" y="63"/>
              </a:cxn>
              <a:cxn ang="0">
                <a:pos x="96" y="82"/>
              </a:cxn>
              <a:cxn ang="0">
                <a:pos x="73" y="101"/>
              </a:cxn>
              <a:cxn ang="0">
                <a:pos x="48" y="105"/>
              </a:cxn>
              <a:cxn ang="0">
                <a:pos x="42" y="101"/>
              </a:cxn>
              <a:cxn ang="0">
                <a:pos x="27" y="118"/>
              </a:cxn>
              <a:cxn ang="0">
                <a:pos x="11" y="128"/>
              </a:cxn>
              <a:cxn ang="0">
                <a:pos x="2" y="140"/>
              </a:cxn>
              <a:cxn ang="0">
                <a:pos x="17" y="163"/>
              </a:cxn>
              <a:cxn ang="0">
                <a:pos x="29" y="141"/>
              </a:cxn>
              <a:cxn ang="0">
                <a:pos x="46" y="140"/>
              </a:cxn>
              <a:cxn ang="0">
                <a:pos x="63" y="151"/>
              </a:cxn>
              <a:cxn ang="0">
                <a:pos x="57" y="136"/>
              </a:cxn>
              <a:cxn ang="0">
                <a:pos x="73" y="157"/>
              </a:cxn>
              <a:cxn ang="0">
                <a:pos x="80" y="157"/>
              </a:cxn>
              <a:cxn ang="0">
                <a:pos x="88" y="145"/>
              </a:cxn>
              <a:cxn ang="0">
                <a:pos x="100" y="132"/>
              </a:cxn>
              <a:cxn ang="0">
                <a:pos x="109" y="136"/>
              </a:cxn>
              <a:cxn ang="0">
                <a:pos x="111" y="136"/>
              </a:cxn>
              <a:cxn ang="0">
                <a:pos x="98" y="149"/>
              </a:cxn>
              <a:cxn ang="0">
                <a:pos x="88" y="163"/>
              </a:cxn>
              <a:cxn ang="0">
                <a:pos x="111" y="168"/>
              </a:cxn>
            </a:cxnLst>
            <a:rect l="0" t="0" r="r" b="b"/>
            <a:pathLst>
              <a:path w="487" h="258">
                <a:moveTo>
                  <a:pt x="100" y="182"/>
                </a:moveTo>
                <a:lnTo>
                  <a:pt x="107" y="184"/>
                </a:lnTo>
                <a:lnTo>
                  <a:pt x="117" y="201"/>
                </a:lnTo>
                <a:lnTo>
                  <a:pt x="123" y="212"/>
                </a:lnTo>
                <a:lnTo>
                  <a:pt x="126" y="220"/>
                </a:lnTo>
                <a:lnTo>
                  <a:pt x="128" y="230"/>
                </a:lnTo>
                <a:lnTo>
                  <a:pt x="140" y="228"/>
                </a:lnTo>
                <a:lnTo>
                  <a:pt x="157" y="218"/>
                </a:lnTo>
                <a:lnTo>
                  <a:pt x="163" y="212"/>
                </a:lnTo>
                <a:lnTo>
                  <a:pt x="169" y="203"/>
                </a:lnTo>
                <a:lnTo>
                  <a:pt x="159" y="193"/>
                </a:lnTo>
                <a:lnTo>
                  <a:pt x="153" y="197"/>
                </a:lnTo>
                <a:lnTo>
                  <a:pt x="149" y="197"/>
                </a:lnTo>
                <a:lnTo>
                  <a:pt x="146" y="197"/>
                </a:lnTo>
                <a:lnTo>
                  <a:pt x="140" y="187"/>
                </a:lnTo>
                <a:lnTo>
                  <a:pt x="140" y="182"/>
                </a:lnTo>
                <a:lnTo>
                  <a:pt x="146" y="182"/>
                </a:lnTo>
                <a:lnTo>
                  <a:pt x="148" y="187"/>
                </a:lnTo>
                <a:lnTo>
                  <a:pt x="163" y="193"/>
                </a:lnTo>
                <a:lnTo>
                  <a:pt x="184" y="195"/>
                </a:lnTo>
                <a:lnTo>
                  <a:pt x="196" y="208"/>
                </a:lnTo>
                <a:lnTo>
                  <a:pt x="197" y="207"/>
                </a:lnTo>
                <a:lnTo>
                  <a:pt x="203" y="220"/>
                </a:lnTo>
                <a:lnTo>
                  <a:pt x="207" y="230"/>
                </a:lnTo>
                <a:lnTo>
                  <a:pt x="213" y="241"/>
                </a:lnTo>
                <a:lnTo>
                  <a:pt x="217" y="237"/>
                </a:lnTo>
                <a:lnTo>
                  <a:pt x="219" y="220"/>
                </a:lnTo>
                <a:lnTo>
                  <a:pt x="238" y="205"/>
                </a:lnTo>
                <a:lnTo>
                  <a:pt x="242" y="205"/>
                </a:lnTo>
                <a:lnTo>
                  <a:pt x="247" y="201"/>
                </a:lnTo>
                <a:lnTo>
                  <a:pt x="253" y="216"/>
                </a:lnTo>
                <a:lnTo>
                  <a:pt x="253" y="220"/>
                </a:lnTo>
                <a:lnTo>
                  <a:pt x="257" y="218"/>
                </a:lnTo>
                <a:lnTo>
                  <a:pt x="263" y="239"/>
                </a:lnTo>
                <a:lnTo>
                  <a:pt x="268" y="247"/>
                </a:lnTo>
                <a:lnTo>
                  <a:pt x="270" y="254"/>
                </a:lnTo>
                <a:lnTo>
                  <a:pt x="276" y="258"/>
                </a:lnTo>
                <a:lnTo>
                  <a:pt x="276" y="251"/>
                </a:lnTo>
                <a:lnTo>
                  <a:pt x="268" y="245"/>
                </a:lnTo>
                <a:lnTo>
                  <a:pt x="265" y="237"/>
                </a:lnTo>
                <a:lnTo>
                  <a:pt x="267" y="228"/>
                </a:lnTo>
                <a:lnTo>
                  <a:pt x="276" y="235"/>
                </a:lnTo>
                <a:lnTo>
                  <a:pt x="280" y="239"/>
                </a:lnTo>
                <a:lnTo>
                  <a:pt x="290" y="231"/>
                </a:lnTo>
                <a:lnTo>
                  <a:pt x="288" y="222"/>
                </a:lnTo>
                <a:lnTo>
                  <a:pt x="282" y="212"/>
                </a:lnTo>
                <a:lnTo>
                  <a:pt x="286" y="205"/>
                </a:lnTo>
                <a:lnTo>
                  <a:pt x="292" y="210"/>
                </a:lnTo>
                <a:lnTo>
                  <a:pt x="299" y="205"/>
                </a:lnTo>
                <a:lnTo>
                  <a:pt x="313" y="197"/>
                </a:lnTo>
                <a:lnTo>
                  <a:pt x="320" y="178"/>
                </a:lnTo>
                <a:lnTo>
                  <a:pt x="315" y="168"/>
                </a:lnTo>
                <a:lnTo>
                  <a:pt x="322" y="161"/>
                </a:lnTo>
                <a:lnTo>
                  <a:pt x="318" y="159"/>
                </a:lnTo>
                <a:lnTo>
                  <a:pt x="313" y="161"/>
                </a:lnTo>
                <a:lnTo>
                  <a:pt x="309" y="157"/>
                </a:lnTo>
                <a:lnTo>
                  <a:pt x="320" y="149"/>
                </a:lnTo>
                <a:lnTo>
                  <a:pt x="320" y="157"/>
                </a:lnTo>
                <a:lnTo>
                  <a:pt x="330" y="155"/>
                </a:lnTo>
                <a:lnTo>
                  <a:pt x="332" y="159"/>
                </a:lnTo>
                <a:lnTo>
                  <a:pt x="332" y="170"/>
                </a:lnTo>
                <a:lnTo>
                  <a:pt x="340" y="164"/>
                </a:lnTo>
                <a:lnTo>
                  <a:pt x="334" y="153"/>
                </a:lnTo>
                <a:lnTo>
                  <a:pt x="345" y="141"/>
                </a:lnTo>
                <a:lnTo>
                  <a:pt x="349" y="145"/>
                </a:lnTo>
                <a:lnTo>
                  <a:pt x="366" y="124"/>
                </a:lnTo>
                <a:lnTo>
                  <a:pt x="368" y="113"/>
                </a:lnTo>
                <a:lnTo>
                  <a:pt x="364" y="105"/>
                </a:lnTo>
                <a:lnTo>
                  <a:pt x="353" y="103"/>
                </a:lnTo>
                <a:lnTo>
                  <a:pt x="372" y="86"/>
                </a:lnTo>
                <a:lnTo>
                  <a:pt x="386" y="86"/>
                </a:lnTo>
                <a:lnTo>
                  <a:pt x="401" y="86"/>
                </a:lnTo>
                <a:lnTo>
                  <a:pt x="407" y="74"/>
                </a:lnTo>
                <a:lnTo>
                  <a:pt x="414" y="74"/>
                </a:lnTo>
                <a:lnTo>
                  <a:pt x="414" y="82"/>
                </a:lnTo>
                <a:lnTo>
                  <a:pt x="424" y="74"/>
                </a:lnTo>
                <a:lnTo>
                  <a:pt x="407" y="92"/>
                </a:lnTo>
                <a:lnTo>
                  <a:pt x="403" y="96"/>
                </a:lnTo>
                <a:lnTo>
                  <a:pt x="407" y="118"/>
                </a:lnTo>
                <a:lnTo>
                  <a:pt x="418" y="103"/>
                </a:lnTo>
                <a:lnTo>
                  <a:pt x="418" y="92"/>
                </a:lnTo>
                <a:lnTo>
                  <a:pt x="422" y="82"/>
                </a:lnTo>
                <a:lnTo>
                  <a:pt x="434" y="82"/>
                </a:lnTo>
                <a:lnTo>
                  <a:pt x="439" y="82"/>
                </a:lnTo>
                <a:lnTo>
                  <a:pt x="457" y="74"/>
                </a:lnTo>
                <a:lnTo>
                  <a:pt x="460" y="71"/>
                </a:lnTo>
                <a:lnTo>
                  <a:pt x="459" y="65"/>
                </a:lnTo>
                <a:lnTo>
                  <a:pt x="466" y="61"/>
                </a:lnTo>
                <a:lnTo>
                  <a:pt x="482" y="65"/>
                </a:lnTo>
                <a:lnTo>
                  <a:pt x="487" y="59"/>
                </a:lnTo>
                <a:lnTo>
                  <a:pt x="476" y="51"/>
                </a:lnTo>
                <a:lnTo>
                  <a:pt x="459" y="42"/>
                </a:lnTo>
                <a:lnTo>
                  <a:pt x="439" y="40"/>
                </a:lnTo>
                <a:lnTo>
                  <a:pt x="439" y="46"/>
                </a:lnTo>
                <a:lnTo>
                  <a:pt x="430" y="42"/>
                </a:lnTo>
                <a:lnTo>
                  <a:pt x="418" y="42"/>
                </a:lnTo>
                <a:lnTo>
                  <a:pt x="411" y="36"/>
                </a:lnTo>
                <a:lnTo>
                  <a:pt x="395" y="36"/>
                </a:lnTo>
                <a:lnTo>
                  <a:pt x="388" y="30"/>
                </a:lnTo>
                <a:lnTo>
                  <a:pt x="366" y="28"/>
                </a:lnTo>
                <a:lnTo>
                  <a:pt x="359" y="34"/>
                </a:lnTo>
                <a:lnTo>
                  <a:pt x="347" y="32"/>
                </a:lnTo>
                <a:lnTo>
                  <a:pt x="345" y="36"/>
                </a:lnTo>
                <a:lnTo>
                  <a:pt x="340" y="27"/>
                </a:lnTo>
                <a:lnTo>
                  <a:pt x="322" y="23"/>
                </a:lnTo>
                <a:lnTo>
                  <a:pt x="322" y="27"/>
                </a:lnTo>
                <a:lnTo>
                  <a:pt x="305" y="23"/>
                </a:lnTo>
                <a:lnTo>
                  <a:pt x="293" y="23"/>
                </a:lnTo>
                <a:lnTo>
                  <a:pt x="282" y="27"/>
                </a:lnTo>
                <a:lnTo>
                  <a:pt x="299" y="15"/>
                </a:lnTo>
                <a:lnTo>
                  <a:pt x="301" y="11"/>
                </a:lnTo>
                <a:lnTo>
                  <a:pt x="295" y="6"/>
                </a:lnTo>
                <a:lnTo>
                  <a:pt x="282" y="9"/>
                </a:lnTo>
                <a:lnTo>
                  <a:pt x="284" y="4"/>
                </a:lnTo>
                <a:lnTo>
                  <a:pt x="276" y="0"/>
                </a:lnTo>
                <a:lnTo>
                  <a:pt x="265" y="9"/>
                </a:lnTo>
                <a:lnTo>
                  <a:pt x="249" y="11"/>
                </a:lnTo>
                <a:lnTo>
                  <a:pt x="236" y="15"/>
                </a:lnTo>
                <a:lnTo>
                  <a:pt x="234" y="23"/>
                </a:lnTo>
                <a:lnTo>
                  <a:pt x="220" y="23"/>
                </a:lnTo>
                <a:lnTo>
                  <a:pt x="220" y="30"/>
                </a:lnTo>
                <a:lnTo>
                  <a:pt x="226" y="32"/>
                </a:lnTo>
                <a:lnTo>
                  <a:pt x="215" y="30"/>
                </a:lnTo>
                <a:lnTo>
                  <a:pt x="215" y="36"/>
                </a:lnTo>
                <a:lnTo>
                  <a:pt x="209" y="34"/>
                </a:lnTo>
                <a:lnTo>
                  <a:pt x="205" y="30"/>
                </a:lnTo>
                <a:lnTo>
                  <a:pt x="201" y="32"/>
                </a:lnTo>
                <a:lnTo>
                  <a:pt x="203" y="36"/>
                </a:lnTo>
                <a:lnTo>
                  <a:pt x="201" y="51"/>
                </a:lnTo>
                <a:lnTo>
                  <a:pt x="197" y="27"/>
                </a:lnTo>
                <a:lnTo>
                  <a:pt x="192" y="27"/>
                </a:lnTo>
                <a:lnTo>
                  <a:pt x="184" y="42"/>
                </a:lnTo>
                <a:lnTo>
                  <a:pt x="192" y="46"/>
                </a:lnTo>
                <a:lnTo>
                  <a:pt x="188" y="48"/>
                </a:lnTo>
                <a:lnTo>
                  <a:pt x="180" y="42"/>
                </a:lnTo>
                <a:lnTo>
                  <a:pt x="171" y="40"/>
                </a:lnTo>
                <a:lnTo>
                  <a:pt x="171" y="46"/>
                </a:lnTo>
                <a:lnTo>
                  <a:pt x="157" y="48"/>
                </a:lnTo>
                <a:lnTo>
                  <a:pt x="153" y="46"/>
                </a:lnTo>
                <a:lnTo>
                  <a:pt x="140" y="51"/>
                </a:lnTo>
                <a:lnTo>
                  <a:pt x="130" y="48"/>
                </a:lnTo>
                <a:lnTo>
                  <a:pt x="130" y="59"/>
                </a:lnTo>
                <a:lnTo>
                  <a:pt x="126" y="55"/>
                </a:lnTo>
                <a:lnTo>
                  <a:pt x="121" y="61"/>
                </a:lnTo>
                <a:lnTo>
                  <a:pt x="123" y="65"/>
                </a:lnTo>
                <a:lnTo>
                  <a:pt x="111" y="65"/>
                </a:lnTo>
                <a:lnTo>
                  <a:pt x="115" y="69"/>
                </a:lnTo>
                <a:lnTo>
                  <a:pt x="107" y="65"/>
                </a:lnTo>
                <a:lnTo>
                  <a:pt x="107" y="59"/>
                </a:lnTo>
                <a:lnTo>
                  <a:pt x="100" y="53"/>
                </a:lnTo>
                <a:lnTo>
                  <a:pt x="117" y="59"/>
                </a:lnTo>
                <a:lnTo>
                  <a:pt x="123" y="51"/>
                </a:lnTo>
                <a:lnTo>
                  <a:pt x="109" y="46"/>
                </a:lnTo>
                <a:lnTo>
                  <a:pt x="100" y="40"/>
                </a:lnTo>
                <a:lnTo>
                  <a:pt x="92" y="40"/>
                </a:lnTo>
                <a:lnTo>
                  <a:pt x="98" y="40"/>
                </a:lnTo>
                <a:lnTo>
                  <a:pt x="88" y="36"/>
                </a:lnTo>
                <a:lnTo>
                  <a:pt x="84" y="36"/>
                </a:lnTo>
                <a:lnTo>
                  <a:pt x="78" y="40"/>
                </a:lnTo>
                <a:lnTo>
                  <a:pt x="75" y="40"/>
                </a:lnTo>
                <a:lnTo>
                  <a:pt x="71" y="46"/>
                </a:lnTo>
                <a:lnTo>
                  <a:pt x="65" y="42"/>
                </a:lnTo>
                <a:lnTo>
                  <a:pt x="65" y="46"/>
                </a:lnTo>
                <a:lnTo>
                  <a:pt x="61" y="50"/>
                </a:lnTo>
                <a:lnTo>
                  <a:pt x="52" y="63"/>
                </a:lnTo>
                <a:lnTo>
                  <a:pt x="46" y="67"/>
                </a:lnTo>
                <a:lnTo>
                  <a:pt x="34" y="74"/>
                </a:lnTo>
                <a:lnTo>
                  <a:pt x="40" y="78"/>
                </a:lnTo>
                <a:lnTo>
                  <a:pt x="34" y="80"/>
                </a:lnTo>
                <a:lnTo>
                  <a:pt x="36" y="90"/>
                </a:lnTo>
                <a:lnTo>
                  <a:pt x="42" y="90"/>
                </a:lnTo>
                <a:lnTo>
                  <a:pt x="48" y="82"/>
                </a:lnTo>
                <a:lnTo>
                  <a:pt x="52" y="94"/>
                </a:lnTo>
                <a:lnTo>
                  <a:pt x="53" y="96"/>
                </a:lnTo>
                <a:lnTo>
                  <a:pt x="53" y="101"/>
                </a:lnTo>
                <a:lnTo>
                  <a:pt x="61" y="99"/>
                </a:lnTo>
                <a:lnTo>
                  <a:pt x="63" y="90"/>
                </a:lnTo>
                <a:lnTo>
                  <a:pt x="61" y="90"/>
                </a:lnTo>
                <a:lnTo>
                  <a:pt x="69" y="82"/>
                </a:lnTo>
                <a:lnTo>
                  <a:pt x="65" y="82"/>
                </a:lnTo>
                <a:lnTo>
                  <a:pt x="65" y="74"/>
                </a:lnTo>
                <a:lnTo>
                  <a:pt x="75" y="65"/>
                </a:lnTo>
                <a:lnTo>
                  <a:pt x="75" y="59"/>
                </a:lnTo>
                <a:lnTo>
                  <a:pt x="80" y="59"/>
                </a:lnTo>
                <a:lnTo>
                  <a:pt x="84" y="63"/>
                </a:lnTo>
                <a:lnTo>
                  <a:pt x="73" y="73"/>
                </a:lnTo>
                <a:lnTo>
                  <a:pt x="73" y="82"/>
                </a:lnTo>
                <a:lnTo>
                  <a:pt x="78" y="82"/>
                </a:lnTo>
                <a:lnTo>
                  <a:pt x="88" y="82"/>
                </a:lnTo>
                <a:lnTo>
                  <a:pt x="96" y="82"/>
                </a:lnTo>
                <a:lnTo>
                  <a:pt x="80" y="86"/>
                </a:lnTo>
                <a:lnTo>
                  <a:pt x="80" y="96"/>
                </a:lnTo>
                <a:lnTo>
                  <a:pt x="78" y="92"/>
                </a:lnTo>
                <a:lnTo>
                  <a:pt x="73" y="96"/>
                </a:lnTo>
                <a:lnTo>
                  <a:pt x="73" y="101"/>
                </a:lnTo>
                <a:lnTo>
                  <a:pt x="71" y="103"/>
                </a:lnTo>
                <a:lnTo>
                  <a:pt x="65" y="103"/>
                </a:lnTo>
                <a:lnTo>
                  <a:pt x="57" y="107"/>
                </a:lnTo>
                <a:lnTo>
                  <a:pt x="53" y="103"/>
                </a:lnTo>
                <a:lnTo>
                  <a:pt x="48" y="105"/>
                </a:lnTo>
                <a:lnTo>
                  <a:pt x="46" y="103"/>
                </a:lnTo>
                <a:lnTo>
                  <a:pt x="48" y="97"/>
                </a:lnTo>
                <a:lnTo>
                  <a:pt x="48" y="92"/>
                </a:lnTo>
                <a:lnTo>
                  <a:pt x="42" y="96"/>
                </a:lnTo>
                <a:lnTo>
                  <a:pt x="42" y="101"/>
                </a:lnTo>
                <a:lnTo>
                  <a:pt x="42" y="109"/>
                </a:lnTo>
                <a:lnTo>
                  <a:pt x="40" y="107"/>
                </a:lnTo>
                <a:lnTo>
                  <a:pt x="36" y="109"/>
                </a:lnTo>
                <a:lnTo>
                  <a:pt x="32" y="113"/>
                </a:lnTo>
                <a:lnTo>
                  <a:pt x="27" y="118"/>
                </a:lnTo>
                <a:lnTo>
                  <a:pt x="25" y="120"/>
                </a:lnTo>
                <a:lnTo>
                  <a:pt x="17" y="120"/>
                </a:lnTo>
                <a:lnTo>
                  <a:pt x="19" y="124"/>
                </a:lnTo>
                <a:lnTo>
                  <a:pt x="11" y="124"/>
                </a:lnTo>
                <a:lnTo>
                  <a:pt x="11" y="128"/>
                </a:lnTo>
                <a:lnTo>
                  <a:pt x="17" y="128"/>
                </a:lnTo>
                <a:lnTo>
                  <a:pt x="17" y="130"/>
                </a:lnTo>
                <a:lnTo>
                  <a:pt x="21" y="136"/>
                </a:lnTo>
                <a:lnTo>
                  <a:pt x="17" y="141"/>
                </a:lnTo>
                <a:lnTo>
                  <a:pt x="2" y="140"/>
                </a:lnTo>
                <a:lnTo>
                  <a:pt x="0" y="141"/>
                </a:lnTo>
                <a:lnTo>
                  <a:pt x="0" y="155"/>
                </a:lnTo>
                <a:lnTo>
                  <a:pt x="2" y="161"/>
                </a:lnTo>
                <a:lnTo>
                  <a:pt x="5" y="161"/>
                </a:lnTo>
                <a:lnTo>
                  <a:pt x="17" y="163"/>
                </a:lnTo>
                <a:lnTo>
                  <a:pt x="23" y="157"/>
                </a:lnTo>
                <a:lnTo>
                  <a:pt x="21" y="155"/>
                </a:lnTo>
                <a:lnTo>
                  <a:pt x="25" y="151"/>
                </a:lnTo>
                <a:lnTo>
                  <a:pt x="29" y="147"/>
                </a:lnTo>
                <a:lnTo>
                  <a:pt x="29" y="141"/>
                </a:lnTo>
                <a:lnTo>
                  <a:pt x="32" y="141"/>
                </a:lnTo>
                <a:lnTo>
                  <a:pt x="38" y="141"/>
                </a:lnTo>
                <a:lnTo>
                  <a:pt x="40" y="140"/>
                </a:lnTo>
                <a:lnTo>
                  <a:pt x="44" y="138"/>
                </a:lnTo>
                <a:lnTo>
                  <a:pt x="46" y="140"/>
                </a:lnTo>
                <a:lnTo>
                  <a:pt x="50" y="145"/>
                </a:lnTo>
                <a:lnTo>
                  <a:pt x="61" y="151"/>
                </a:lnTo>
                <a:lnTo>
                  <a:pt x="61" y="159"/>
                </a:lnTo>
                <a:lnTo>
                  <a:pt x="63" y="155"/>
                </a:lnTo>
                <a:lnTo>
                  <a:pt x="63" y="151"/>
                </a:lnTo>
                <a:lnTo>
                  <a:pt x="65" y="151"/>
                </a:lnTo>
                <a:lnTo>
                  <a:pt x="57" y="145"/>
                </a:lnTo>
                <a:lnTo>
                  <a:pt x="53" y="140"/>
                </a:lnTo>
                <a:lnTo>
                  <a:pt x="52" y="136"/>
                </a:lnTo>
                <a:lnTo>
                  <a:pt x="57" y="136"/>
                </a:lnTo>
                <a:lnTo>
                  <a:pt x="61" y="141"/>
                </a:lnTo>
                <a:lnTo>
                  <a:pt x="71" y="147"/>
                </a:lnTo>
                <a:lnTo>
                  <a:pt x="71" y="151"/>
                </a:lnTo>
                <a:lnTo>
                  <a:pt x="73" y="153"/>
                </a:lnTo>
                <a:lnTo>
                  <a:pt x="73" y="157"/>
                </a:lnTo>
                <a:lnTo>
                  <a:pt x="78" y="157"/>
                </a:lnTo>
                <a:lnTo>
                  <a:pt x="73" y="159"/>
                </a:lnTo>
                <a:lnTo>
                  <a:pt x="75" y="163"/>
                </a:lnTo>
                <a:lnTo>
                  <a:pt x="78" y="164"/>
                </a:lnTo>
                <a:lnTo>
                  <a:pt x="80" y="157"/>
                </a:lnTo>
                <a:lnTo>
                  <a:pt x="78" y="155"/>
                </a:lnTo>
                <a:lnTo>
                  <a:pt x="80" y="155"/>
                </a:lnTo>
                <a:lnTo>
                  <a:pt x="78" y="151"/>
                </a:lnTo>
                <a:lnTo>
                  <a:pt x="88" y="149"/>
                </a:lnTo>
                <a:lnTo>
                  <a:pt x="88" y="145"/>
                </a:lnTo>
                <a:lnTo>
                  <a:pt x="92" y="140"/>
                </a:lnTo>
                <a:lnTo>
                  <a:pt x="94" y="136"/>
                </a:lnTo>
                <a:lnTo>
                  <a:pt x="96" y="132"/>
                </a:lnTo>
                <a:lnTo>
                  <a:pt x="100" y="130"/>
                </a:lnTo>
                <a:lnTo>
                  <a:pt x="100" y="132"/>
                </a:lnTo>
                <a:lnTo>
                  <a:pt x="103" y="132"/>
                </a:lnTo>
                <a:lnTo>
                  <a:pt x="103" y="136"/>
                </a:lnTo>
                <a:lnTo>
                  <a:pt x="105" y="138"/>
                </a:lnTo>
                <a:lnTo>
                  <a:pt x="111" y="136"/>
                </a:lnTo>
                <a:lnTo>
                  <a:pt x="109" y="136"/>
                </a:lnTo>
                <a:lnTo>
                  <a:pt x="107" y="134"/>
                </a:lnTo>
                <a:lnTo>
                  <a:pt x="109" y="132"/>
                </a:lnTo>
                <a:lnTo>
                  <a:pt x="117" y="128"/>
                </a:lnTo>
                <a:lnTo>
                  <a:pt x="115" y="132"/>
                </a:lnTo>
                <a:lnTo>
                  <a:pt x="111" y="136"/>
                </a:lnTo>
                <a:lnTo>
                  <a:pt x="124" y="145"/>
                </a:lnTo>
                <a:lnTo>
                  <a:pt x="124" y="147"/>
                </a:lnTo>
                <a:lnTo>
                  <a:pt x="117" y="149"/>
                </a:lnTo>
                <a:lnTo>
                  <a:pt x="109" y="145"/>
                </a:lnTo>
                <a:lnTo>
                  <a:pt x="98" y="149"/>
                </a:lnTo>
                <a:lnTo>
                  <a:pt x="92" y="147"/>
                </a:lnTo>
                <a:lnTo>
                  <a:pt x="96" y="151"/>
                </a:lnTo>
                <a:lnTo>
                  <a:pt x="86" y="153"/>
                </a:lnTo>
                <a:lnTo>
                  <a:pt x="88" y="157"/>
                </a:lnTo>
                <a:lnTo>
                  <a:pt x="88" y="163"/>
                </a:lnTo>
                <a:lnTo>
                  <a:pt x="96" y="164"/>
                </a:lnTo>
                <a:lnTo>
                  <a:pt x="98" y="163"/>
                </a:lnTo>
                <a:lnTo>
                  <a:pt x="103" y="164"/>
                </a:lnTo>
                <a:lnTo>
                  <a:pt x="111" y="163"/>
                </a:lnTo>
                <a:lnTo>
                  <a:pt x="111" y="168"/>
                </a:lnTo>
                <a:lnTo>
                  <a:pt x="105" y="178"/>
                </a:lnTo>
                <a:lnTo>
                  <a:pt x="98" y="178"/>
                </a:lnTo>
                <a:lnTo>
                  <a:pt x="100" y="18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48" name="Freeform 172"/>
          <p:cNvSpPr>
            <a:spLocks/>
          </p:cNvSpPr>
          <p:nvPr/>
        </p:nvSpPr>
        <p:spPr bwMode="auto">
          <a:xfrm>
            <a:off x="7599363" y="6008688"/>
            <a:ext cx="117475" cy="90487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16" y="25"/>
              </a:cxn>
              <a:cxn ang="0">
                <a:pos x="16" y="21"/>
              </a:cxn>
              <a:cxn ang="0">
                <a:pos x="21" y="14"/>
              </a:cxn>
              <a:cxn ang="0">
                <a:pos x="27" y="8"/>
              </a:cxn>
              <a:cxn ang="0">
                <a:pos x="29" y="8"/>
              </a:cxn>
              <a:cxn ang="0">
                <a:pos x="46" y="6"/>
              </a:cxn>
              <a:cxn ang="0">
                <a:pos x="52" y="4"/>
              </a:cxn>
              <a:cxn ang="0">
                <a:pos x="77" y="6"/>
              </a:cxn>
              <a:cxn ang="0">
                <a:pos x="71" y="0"/>
              </a:cxn>
              <a:cxn ang="0">
                <a:pos x="85" y="0"/>
              </a:cxn>
              <a:cxn ang="0">
                <a:pos x="108" y="0"/>
              </a:cxn>
              <a:cxn ang="0">
                <a:pos x="125" y="4"/>
              </a:cxn>
              <a:cxn ang="0">
                <a:pos x="96" y="8"/>
              </a:cxn>
              <a:cxn ang="0">
                <a:pos x="110" y="12"/>
              </a:cxn>
              <a:cxn ang="0">
                <a:pos x="121" y="12"/>
              </a:cxn>
              <a:cxn ang="0">
                <a:pos x="129" y="12"/>
              </a:cxn>
              <a:cxn ang="0">
                <a:pos x="140" y="8"/>
              </a:cxn>
              <a:cxn ang="0">
                <a:pos x="142" y="14"/>
              </a:cxn>
              <a:cxn ang="0">
                <a:pos x="138" y="17"/>
              </a:cxn>
              <a:cxn ang="0">
                <a:pos x="133" y="25"/>
              </a:cxn>
              <a:cxn ang="0">
                <a:pos x="129" y="31"/>
              </a:cxn>
              <a:cxn ang="0">
                <a:pos x="135" y="35"/>
              </a:cxn>
              <a:cxn ang="0">
                <a:pos x="129" y="42"/>
              </a:cxn>
              <a:cxn ang="0">
                <a:pos x="125" y="44"/>
              </a:cxn>
              <a:cxn ang="0">
                <a:pos x="133" y="50"/>
              </a:cxn>
              <a:cxn ang="0">
                <a:pos x="129" y="54"/>
              </a:cxn>
              <a:cxn ang="0">
                <a:pos x="119" y="54"/>
              </a:cxn>
              <a:cxn ang="0">
                <a:pos x="115" y="63"/>
              </a:cxn>
              <a:cxn ang="0">
                <a:pos x="127" y="63"/>
              </a:cxn>
              <a:cxn ang="0">
                <a:pos x="117" y="65"/>
              </a:cxn>
              <a:cxn ang="0">
                <a:pos x="110" y="67"/>
              </a:cxn>
              <a:cxn ang="0">
                <a:pos x="110" y="71"/>
              </a:cxn>
              <a:cxn ang="0">
                <a:pos x="113" y="77"/>
              </a:cxn>
              <a:cxn ang="0">
                <a:pos x="96" y="82"/>
              </a:cxn>
              <a:cxn ang="0">
                <a:pos x="85" y="88"/>
              </a:cxn>
              <a:cxn ang="0">
                <a:pos x="79" y="92"/>
              </a:cxn>
              <a:cxn ang="0">
                <a:pos x="79" y="100"/>
              </a:cxn>
              <a:cxn ang="0">
                <a:pos x="75" y="105"/>
              </a:cxn>
              <a:cxn ang="0">
                <a:pos x="67" y="113"/>
              </a:cxn>
              <a:cxn ang="0">
                <a:pos x="56" y="105"/>
              </a:cxn>
              <a:cxn ang="0">
                <a:pos x="48" y="90"/>
              </a:cxn>
              <a:cxn ang="0">
                <a:pos x="48" y="79"/>
              </a:cxn>
              <a:cxn ang="0">
                <a:pos x="54" y="71"/>
              </a:cxn>
              <a:cxn ang="0">
                <a:pos x="44" y="69"/>
              </a:cxn>
              <a:cxn ang="0">
                <a:pos x="48" y="63"/>
              </a:cxn>
              <a:cxn ang="0">
                <a:pos x="44" y="63"/>
              </a:cxn>
              <a:cxn ang="0">
                <a:pos x="42" y="63"/>
              </a:cxn>
              <a:cxn ang="0">
                <a:pos x="41" y="50"/>
              </a:cxn>
              <a:cxn ang="0">
                <a:pos x="29" y="42"/>
              </a:cxn>
              <a:cxn ang="0">
                <a:pos x="8" y="40"/>
              </a:cxn>
              <a:cxn ang="0">
                <a:pos x="2" y="35"/>
              </a:cxn>
              <a:cxn ang="0">
                <a:pos x="10" y="35"/>
              </a:cxn>
            </a:cxnLst>
            <a:rect l="0" t="0" r="r" b="b"/>
            <a:pathLst>
              <a:path w="148" h="113">
                <a:moveTo>
                  <a:pt x="0" y="31"/>
                </a:moveTo>
                <a:lnTo>
                  <a:pt x="0" y="27"/>
                </a:lnTo>
                <a:lnTo>
                  <a:pt x="10" y="25"/>
                </a:lnTo>
                <a:lnTo>
                  <a:pt x="16" y="25"/>
                </a:lnTo>
                <a:lnTo>
                  <a:pt x="21" y="17"/>
                </a:lnTo>
                <a:lnTo>
                  <a:pt x="16" y="21"/>
                </a:lnTo>
                <a:lnTo>
                  <a:pt x="12" y="17"/>
                </a:lnTo>
                <a:lnTo>
                  <a:pt x="21" y="14"/>
                </a:lnTo>
                <a:lnTo>
                  <a:pt x="27" y="14"/>
                </a:lnTo>
                <a:lnTo>
                  <a:pt x="27" y="8"/>
                </a:lnTo>
                <a:lnTo>
                  <a:pt x="37" y="12"/>
                </a:lnTo>
                <a:lnTo>
                  <a:pt x="29" y="8"/>
                </a:lnTo>
                <a:lnTo>
                  <a:pt x="42" y="6"/>
                </a:lnTo>
                <a:lnTo>
                  <a:pt x="46" y="6"/>
                </a:lnTo>
                <a:lnTo>
                  <a:pt x="54" y="8"/>
                </a:lnTo>
                <a:lnTo>
                  <a:pt x="52" y="4"/>
                </a:lnTo>
                <a:lnTo>
                  <a:pt x="67" y="8"/>
                </a:lnTo>
                <a:lnTo>
                  <a:pt x="77" y="6"/>
                </a:lnTo>
                <a:lnTo>
                  <a:pt x="65" y="0"/>
                </a:lnTo>
                <a:lnTo>
                  <a:pt x="71" y="0"/>
                </a:lnTo>
                <a:lnTo>
                  <a:pt x="81" y="4"/>
                </a:lnTo>
                <a:lnTo>
                  <a:pt x="85" y="0"/>
                </a:lnTo>
                <a:lnTo>
                  <a:pt x="83" y="0"/>
                </a:lnTo>
                <a:lnTo>
                  <a:pt x="108" y="0"/>
                </a:lnTo>
                <a:lnTo>
                  <a:pt x="117" y="2"/>
                </a:lnTo>
                <a:lnTo>
                  <a:pt x="125" y="4"/>
                </a:lnTo>
                <a:lnTo>
                  <a:pt x="96" y="6"/>
                </a:lnTo>
                <a:lnTo>
                  <a:pt x="96" y="8"/>
                </a:lnTo>
                <a:lnTo>
                  <a:pt x="115" y="8"/>
                </a:lnTo>
                <a:lnTo>
                  <a:pt x="110" y="12"/>
                </a:lnTo>
                <a:lnTo>
                  <a:pt x="121" y="6"/>
                </a:lnTo>
                <a:lnTo>
                  <a:pt x="121" y="12"/>
                </a:lnTo>
                <a:lnTo>
                  <a:pt x="117" y="17"/>
                </a:lnTo>
                <a:lnTo>
                  <a:pt x="129" y="12"/>
                </a:lnTo>
                <a:lnTo>
                  <a:pt x="135" y="8"/>
                </a:lnTo>
                <a:lnTo>
                  <a:pt x="140" y="8"/>
                </a:lnTo>
                <a:lnTo>
                  <a:pt x="148" y="12"/>
                </a:lnTo>
                <a:lnTo>
                  <a:pt x="142" y="14"/>
                </a:lnTo>
                <a:lnTo>
                  <a:pt x="127" y="17"/>
                </a:lnTo>
                <a:lnTo>
                  <a:pt x="138" y="17"/>
                </a:lnTo>
                <a:lnTo>
                  <a:pt x="127" y="19"/>
                </a:lnTo>
                <a:lnTo>
                  <a:pt x="133" y="25"/>
                </a:lnTo>
                <a:lnTo>
                  <a:pt x="127" y="27"/>
                </a:lnTo>
                <a:lnTo>
                  <a:pt x="129" y="31"/>
                </a:lnTo>
                <a:lnTo>
                  <a:pt x="127" y="35"/>
                </a:lnTo>
                <a:lnTo>
                  <a:pt x="135" y="35"/>
                </a:lnTo>
                <a:lnTo>
                  <a:pt x="127" y="37"/>
                </a:lnTo>
                <a:lnTo>
                  <a:pt x="129" y="42"/>
                </a:lnTo>
                <a:lnTo>
                  <a:pt x="129" y="46"/>
                </a:lnTo>
                <a:lnTo>
                  <a:pt x="125" y="44"/>
                </a:lnTo>
                <a:lnTo>
                  <a:pt x="127" y="50"/>
                </a:lnTo>
                <a:lnTo>
                  <a:pt x="133" y="50"/>
                </a:lnTo>
                <a:lnTo>
                  <a:pt x="121" y="52"/>
                </a:lnTo>
                <a:lnTo>
                  <a:pt x="129" y="54"/>
                </a:lnTo>
                <a:lnTo>
                  <a:pt x="121" y="56"/>
                </a:lnTo>
                <a:lnTo>
                  <a:pt x="119" y="54"/>
                </a:lnTo>
                <a:lnTo>
                  <a:pt x="112" y="56"/>
                </a:lnTo>
                <a:lnTo>
                  <a:pt x="115" y="63"/>
                </a:lnTo>
                <a:lnTo>
                  <a:pt x="117" y="61"/>
                </a:lnTo>
                <a:lnTo>
                  <a:pt x="127" y="63"/>
                </a:lnTo>
                <a:lnTo>
                  <a:pt x="127" y="71"/>
                </a:lnTo>
                <a:lnTo>
                  <a:pt x="117" y="65"/>
                </a:lnTo>
                <a:lnTo>
                  <a:pt x="110" y="63"/>
                </a:lnTo>
                <a:lnTo>
                  <a:pt x="110" y="67"/>
                </a:lnTo>
                <a:lnTo>
                  <a:pt x="112" y="71"/>
                </a:lnTo>
                <a:lnTo>
                  <a:pt x="110" y="71"/>
                </a:lnTo>
                <a:lnTo>
                  <a:pt x="125" y="71"/>
                </a:lnTo>
                <a:lnTo>
                  <a:pt x="113" y="77"/>
                </a:lnTo>
                <a:lnTo>
                  <a:pt x="104" y="81"/>
                </a:lnTo>
                <a:lnTo>
                  <a:pt x="96" y="82"/>
                </a:lnTo>
                <a:lnTo>
                  <a:pt x="92" y="88"/>
                </a:lnTo>
                <a:lnTo>
                  <a:pt x="85" y="88"/>
                </a:lnTo>
                <a:lnTo>
                  <a:pt x="85" y="92"/>
                </a:lnTo>
                <a:lnTo>
                  <a:pt x="79" y="92"/>
                </a:lnTo>
                <a:lnTo>
                  <a:pt x="77" y="94"/>
                </a:lnTo>
                <a:lnTo>
                  <a:pt x="79" y="100"/>
                </a:lnTo>
                <a:lnTo>
                  <a:pt x="73" y="104"/>
                </a:lnTo>
                <a:lnTo>
                  <a:pt x="75" y="105"/>
                </a:lnTo>
                <a:lnTo>
                  <a:pt x="73" y="113"/>
                </a:lnTo>
                <a:lnTo>
                  <a:pt x="67" y="113"/>
                </a:lnTo>
                <a:lnTo>
                  <a:pt x="62" y="109"/>
                </a:lnTo>
                <a:lnTo>
                  <a:pt x="56" y="105"/>
                </a:lnTo>
                <a:lnTo>
                  <a:pt x="50" y="96"/>
                </a:lnTo>
                <a:lnTo>
                  <a:pt x="48" y="90"/>
                </a:lnTo>
                <a:lnTo>
                  <a:pt x="46" y="84"/>
                </a:lnTo>
                <a:lnTo>
                  <a:pt x="48" y="79"/>
                </a:lnTo>
                <a:lnTo>
                  <a:pt x="54" y="77"/>
                </a:lnTo>
                <a:lnTo>
                  <a:pt x="54" y="71"/>
                </a:lnTo>
                <a:lnTo>
                  <a:pt x="48" y="71"/>
                </a:lnTo>
                <a:lnTo>
                  <a:pt x="44" y="69"/>
                </a:lnTo>
                <a:lnTo>
                  <a:pt x="54" y="69"/>
                </a:lnTo>
                <a:lnTo>
                  <a:pt x="48" y="63"/>
                </a:lnTo>
                <a:lnTo>
                  <a:pt x="50" y="63"/>
                </a:lnTo>
                <a:lnTo>
                  <a:pt x="44" y="63"/>
                </a:lnTo>
                <a:lnTo>
                  <a:pt x="42" y="63"/>
                </a:lnTo>
                <a:lnTo>
                  <a:pt x="42" y="63"/>
                </a:lnTo>
                <a:lnTo>
                  <a:pt x="44" y="59"/>
                </a:lnTo>
                <a:lnTo>
                  <a:pt x="41" y="50"/>
                </a:lnTo>
                <a:lnTo>
                  <a:pt x="35" y="44"/>
                </a:lnTo>
                <a:lnTo>
                  <a:pt x="29" y="42"/>
                </a:lnTo>
                <a:lnTo>
                  <a:pt x="17" y="42"/>
                </a:lnTo>
                <a:lnTo>
                  <a:pt x="8" y="40"/>
                </a:lnTo>
                <a:lnTo>
                  <a:pt x="12" y="37"/>
                </a:lnTo>
                <a:lnTo>
                  <a:pt x="2" y="35"/>
                </a:lnTo>
                <a:lnTo>
                  <a:pt x="17" y="33"/>
                </a:lnTo>
                <a:lnTo>
                  <a:pt x="10" y="35"/>
                </a:lnTo>
                <a:lnTo>
                  <a:pt x="0" y="31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49" name="Freeform 173"/>
          <p:cNvSpPr>
            <a:spLocks/>
          </p:cNvSpPr>
          <p:nvPr/>
        </p:nvSpPr>
        <p:spPr bwMode="auto">
          <a:xfrm>
            <a:off x="7554913" y="6049963"/>
            <a:ext cx="9525" cy="793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" y="9"/>
              </a:cxn>
              <a:cxn ang="0">
                <a:pos x="11" y="2"/>
              </a:cxn>
              <a:cxn ang="0">
                <a:pos x="0" y="0"/>
              </a:cxn>
              <a:cxn ang="0">
                <a:pos x="0" y="7"/>
              </a:cxn>
            </a:cxnLst>
            <a:rect l="0" t="0" r="r" b="b"/>
            <a:pathLst>
              <a:path w="11" h="9">
                <a:moveTo>
                  <a:pt x="0" y="7"/>
                </a:moveTo>
                <a:lnTo>
                  <a:pt x="5" y="9"/>
                </a:lnTo>
                <a:lnTo>
                  <a:pt x="11" y="2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50" name="Freeform 174"/>
          <p:cNvSpPr>
            <a:spLocks/>
          </p:cNvSpPr>
          <p:nvPr/>
        </p:nvSpPr>
        <p:spPr bwMode="auto">
          <a:xfrm>
            <a:off x="7542213" y="6038850"/>
            <a:ext cx="9525" cy="63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2"/>
              </a:cxn>
              <a:cxn ang="0">
                <a:pos x="10" y="0"/>
              </a:cxn>
              <a:cxn ang="0">
                <a:pos x="14" y="6"/>
              </a:cxn>
              <a:cxn ang="0">
                <a:pos x="10" y="8"/>
              </a:cxn>
              <a:cxn ang="0">
                <a:pos x="4" y="8"/>
              </a:cxn>
              <a:cxn ang="0">
                <a:pos x="0" y="6"/>
              </a:cxn>
            </a:cxnLst>
            <a:rect l="0" t="0" r="r" b="b"/>
            <a:pathLst>
              <a:path w="14" h="8">
                <a:moveTo>
                  <a:pt x="0" y="6"/>
                </a:moveTo>
                <a:lnTo>
                  <a:pt x="0" y="2"/>
                </a:lnTo>
                <a:lnTo>
                  <a:pt x="10" y="0"/>
                </a:lnTo>
                <a:lnTo>
                  <a:pt x="14" y="6"/>
                </a:lnTo>
                <a:lnTo>
                  <a:pt x="10" y="8"/>
                </a:lnTo>
                <a:lnTo>
                  <a:pt x="4" y="8"/>
                </a:lnTo>
                <a:lnTo>
                  <a:pt x="0" y="6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51" name="Freeform 175"/>
          <p:cNvSpPr>
            <a:spLocks/>
          </p:cNvSpPr>
          <p:nvPr/>
        </p:nvSpPr>
        <p:spPr bwMode="auto">
          <a:xfrm>
            <a:off x="7542213" y="6049963"/>
            <a:ext cx="9525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6" y="0"/>
              </a:cxn>
              <a:cxn ang="0">
                <a:pos x="14" y="4"/>
              </a:cxn>
              <a:cxn ang="0">
                <a:pos x="10" y="7"/>
              </a:cxn>
              <a:cxn ang="0">
                <a:pos x="14" y="7"/>
              </a:cxn>
              <a:cxn ang="0">
                <a:pos x="14" y="11"/>
              </a:cxn>
              <a:cxn ang="0">
                <a:pos x="8" y="13"/>
              </a:cxn>
              <a:cxn ang="0">
                <a:pos x="0" y="7"/>
              </a:cxn>
            </a:cxnLst>
            <a:rect l="0" t="0" r="r" b="b"/>
            <a:pathLst>
              <a:path w="14" h="13">
                <a:moveTo>
                  <a:pt x="0" y="7"/>
                </a:moveTo>
                <a:lnTo>
                  <a:pt x="6" y="0"/>
                </a:lnTo>
                <a:lnTo>
                  <a:pt x="14" y="4"/>
                </a:lnTo>
                <a:lnTo>
                  <a:pt x="10" y="7"/>
                </a:lnTo>
                <a:lnTo>
                  <a:pt x="14" y="7"/>
                </a:lnTo>
                <a:lnTo>
                  <a:pt x="14" y="11"/>
                </a:lnTo>
                <a:lnTo>
                  <a:pt x="8" y="13"/>
                </a:lnTo>
                <a:lnTo>
                  <a:pt x="0" y="7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52" name="Freeform 176"/>
          <p:cNvSpPr>
            <a:spLocks/>
          </p:cNvSpPr>
          <p:nvPr/>
        </p:nvSpPr>
        <p:spPr bwMode="auto">
          <a:xfrm>
            <a:off x="7512050" y="6037263"/>
            <a:ext cx="23813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6" y="1"/>
              </a:cxn>
              <a:cxn ang="0">
                <a:pos x="13" y="3"/>
              </a:cxn>
              <a:cxn ang="0">
                <a:pos x="15" y="7"/>
              </a:cxn>
              <a:cxn ang="0">
                <a:pos x="19" y="7"/>
              </a:cxn>
              <a:cxn ang="0">
                <a:pos x="17" y="3"/>
              </a:cxn>
              <a:cxn ang="0">
                <a:pos x="21" y="0"/>
              </a:cxn>
              <a:cxn ang="0">
                <a:pos x="21" y="3"/>
              </a:cxn>
              <a:cxn ang="0">
                <a:pos x="27" y="5"/>
              </a:cxn>
              <a:cxn ang="0">
                <a:pos x="29" y="7"/>
              </a:cxn>
              <a:cxn ang="0">
                <a:pos x="27" y="9"/>
              </a:cxn>
              <a:cxn ang="0">
                <a:pos x="21" y="9"/>
              </a:cxn>
              <a:cxn ang="0">
                <a:pos x="13" y="13"/>
              </a:cxn>
              <a:cxn ang="0">
                <a:pos x="0" y="7"/>
              </a:cxn>
            </a:cxnLst>
            <a:rect l="0" t="0" r="r" b="b"/>
            <a:pathLst>
              <a:path w="29" h="13">
                <a:moveTo>
                  <a:pt x="0" y="7"/>
                </a:moveTo>
                <a:lnTo>
                  <a:pt x="6" y="1"/>
                </a:lnTo>
                <a:lnTo>
                  <a:pt x="13" y="3"/>
                </a:lnTo>
                <a:lnTo>
                  <a:pt x="15" y="7"/>
                </a:lnTo>
                <a:lnTo>
                  <a:pt x="19" y="7"/>
                </a:lnTo>
                <a:lnTo>
                  <a:pt x="17" y="3"/>
                </a:lnTo>
                <a:lnTo>
                  <a:pt x="21" y="0"/>
                </a:lnTo>
                <a:lnTo>
                  <a:pt x="21" y="3"/>
                </a:lnTo>
                <a:lnTo>
                  <a:pt x="27" y="5"/>
                </a:lnTo>
                <a:lnTo>
                  <a:pt x="29" y="7"/>
                </a:lnTo>
                <a:lnTo>
                  <a:pt x="27" y="9"/>
                </a:lnTo>
                <a:lnTo>
                  <a:pt x="21" y="9"/>
                </a:lnTo>
                <a:lnTo>
                  <a:pt x="13" y="13"/>
                </a:lnTo>
                <a:lnTo>
                  <a:pt x="0" y="7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53" name="Freeform 177"/>
          <p:cNvSpPr>
            <a:spLocks/>
          </p:cNvSpPr>
          <p:nvPr/>
        </p:nvSpPr>
        <p:spPr bwMode="auto">
          <a:xfrm>
            <a:off x="7502525" y="6034088"/>
            <a:ext cx="12700" cy="793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" y="9"/>
              </a:cxn>
              <a:cxn ang="0">
                <a:pos x="12" y="4"/>
              </a:cxn>
              <a:cxn ang="0">
                <a:pos x="14" y="7"/>
              </a:cxn>
              <a:cxn ang="0">
                <a:pos x="16" y="4"/>
              </a:cxn>
              <a:cxn ang="0">
                <a:pos x="18" y="2"/>
              </a:cxn>
              <a:cxn ang="0">
                <a:pos x="16" y="0"/>
              </a:cxn>
              <a:cxn ang="0">
                <a:pos x="8" y="2"/>
              </a:cxn>
              <a:cxn ang="0">
                <a:pos x="0" y="7"/>
              </a:cxn>
            </a:cxnLst>
            <a:rect l="0" t="0" r="r" b="b"/>
            <a:pathLst>
              <a:path w="18" h="9">
                <a:moveTo>
                  <a:pt x="0" y="7"/>
                </a:moveTo>
                <a:lnTo>
                  <a:pt x="4" y="9"/>
                </a:lnTo>
                <a:lnTo>
                  <a:pt x="12" y="4"/>
                </a:lnTo>
                <a:lnTo>
                  <a:pt x="14" y="7"/>
                </a:lnTo>
                <a:lnTo>
                  <a:pt x="16" y="4"/>
                </a:lnTo>
                <a:lnTo>
                  <a:pt x="18" y="2"/>
                </a:lnTo>
                <a:lnTo>
                  <a:pt x="16" y="0"/>
                </a:lnTo>
                <a:lnTo>
                  <a:pt x="8" y="2"/>
                </a:lnTo>
                <a:lnTo>
                  <a:pt x="0" y="7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54" name="Freeform 178"/>
          <p:cNvSpPr>
            <a:spLocks/>
          </p:cNvSpPr>
          <p:nvPr/>
        </p:nvSpPr>
        <p:spPr bwMode="auto">
          <a:xfrm>
            <a:off x="7535863" y="6029325"/>
            <a:ext cx="11112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2"/>
              </a:cxn>
              <a:cxn ang="0">
                <a:pos x="1" y="2"/>
              </a:cxn>
              <a:cxn ang="0">
                <a:pos x="15" y="6"/>
              </a:cxn>
              <a:cxn ang="0">
                <a:pos x="15" y="2"/>
              </a:cxn>
              <a:cxn ang="0">
                <a:pos x="7" y="0"/>
              </a:cxn>
              <a:cxn ang="0">
                <a:pos x="5" y="0"/>
              </a:cxn>
              <a:cxn ang="0">
                <a:pos x="0" y="0"/>
              </a:cxn>
            </a:cxnLst>
            <a:rect l="0" t="0" r="r" b="b"/>
            <a:pathLst>
              <a:path w="15" h="6">
                <a:moveTo>
                  <a:pt x="0" y="0"/>
                </a:moveTo>
                <a:lnTo>
                  <a:pt x="1" y="2"/>
                </a:lnTo>
                <a:lnTo>
                  <a:pt x="1" y="2"/>
                </a:lnTo>
                <a:lnTo>
                  <a:pt x="15" y="6"/>
                </a:lnTo>
                <a:lnTo>
                  <a:pt x="15" y="2"/>
                </a:lnTo>
                <a:lnTo>
                  <a:pt x="7" y="0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55" name="Freeform 179"/>
          <p:cNvSpPr>
            <a:spLocks/>
          </p:cNvSpPr>
          <p:nvPr/>
        </p:nvSpPr>
        <p:spPr bwMode="auto">
          <a:xfrm>
            <a:off x="7551738" y="6035675"/>
            <a:ext cx="33337" cy="127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0"/>
              </a:cxn>
              <a:cxn ang="0">
                <a:pos x="19" y="7"/>
              </a:cxn>
              <a:cxn ang="0">
                <a:pos x="27" y="9"/>
              </a:cxn>
              <a:cxn ang="0">
                <a:pos x="34" y="7"/>
              </a:cxn>
              <a:cxn ang="0">
                <a:pos x="40" y="9"/>
              </a:cxn>
              <a:cxn ang="0">
                <a:pos x="38" y="15"/>
              </a:cxn>
              <a:cxn ang="0">
                <a:pos x="11" y="15"/>
              </a:cxn>
              <a:cxn ang="0">
                <a:pos x="4" y="5"/>
              </a:cxn>
              <a:cxn ang="0">
                <a:pos x="0" y="2"/>
              </a:cxn>
            </a:cxnLst>
            <a:rect l="0" t="0" r="r" b="b"/>
            <a:pathLst>
              <a:path w="40" h="15">
                <a:moveTo>
                  <a:pt x="0" y="2"/>
                </a:moveTo>
                <a:lnTo>
                  <a:pt x="2" y="0"/>
                </a:lnTo>
                <a:lnTo>
                  <a:pt x="19" y="7"/>
                </a:lnTo>
                <a:lnTo>
                  <a:pt x="27" y="9"/>
                </a:lnTo>
                <a:lnTo>
                  <a:pt x="34" y="7"/>
                </a:lnTo>
                <a:lnTo>
                  <a:pt x="40" y="9"/>
                </a:lnTo>
                <a:lnTo>
                  <a:pt x="38" y="15"/>
                </a:lnTo>
                <a:lnTo>
                  <a:pt x="11" y="15"/>
                </a:lnTo>
                <a:lnTo>
                  <a:pt x="4" y="5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56" name="Freeform 180"/>
          <p:cNvSpPr>
            <a:spLocks/>
          </p:cNvSpPr>
          <p:nvPr/>
        </p:nvSpPr>
        <p:spPr bwMode="auto">
          <a:xfrm>
            <a:off x="7561263" y="6008688"/>
            <a:ext cx="60325" cy="333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8"/>
              </a:cxn>
              <a:cxn ang="0">
                <a:pos x="8" y="14"/>
              </a:cxn>
              <a:cxn ang="0">
                <a:pos x="12" y="17"/>
              </a:cxn>
              <a:cxn ang="0">
                <a:pos x="35" y="12"/>
              </a:cxn>
              <a:cxn ang="0">
                <a:pos x="21" y="17"/>
              </a:cxn>
              <a:cxn ang="0">
                <a:pos x="14" y="17"/>
              </a:cxn>
              <a:cxn ang="0">
                <a:pos x="14" y="21"/>
              </a:cxn>
              <a:cxn ang="0">
                <a:pos x="21" y="25"/>
              </a:cxn>
              <a:cxn ang="0">
                <a:pos x="27" y="25"/>
              </a:cxn>
              <a:cxn ang="0">
                <a:pos x="21" y="27"/>
              </a:cxn>
              <a:cxn ang="0">
                <a:pos x="17" y="27"/>
              </a:cxn>
              <a:cxn ang="0">
                <a:pos x="14" y="27"/>
              </a:cxn>
              <a:cxn ang="0">
                <a:pos x="12" y="31"/>
              </a:cxn>
              <a:cxn ang="0">
                <a:pos x="16" y="31"/>
              </a:cxn>
              <a:cxn ang="0">
                <a:pos x="8" y="31"/>
              </a:cxn>
              <a:cxn ang="0">
                <a:pos x="14" y="35"/>
              </a:cxn>
              <a:cxn ang="0">
                <a:pos x="8" y="37"/>
              </a:cxn>
              <a:cxn ang="0">
                <a:pos x="8" y="40"/>
              </a:cxn>
              <a:cxn ang="0">
                <a:pos x="14" y="38"/>
              </a:cxn>
              <a:cxn ang="0">
                <a:pos x="16" y="40"/>
              </a:cxn>
              <a:cxn ang="0">
                <a:pos x="17" y="38"/>
              </a:cxn>
              <a:cxn ang="0">
                <a:pos x="27" y="42"/>
              </a:cxn>
              <a:cxn ang="0">
                <a:pos x="33" y="38"/>
              </a:cxn>
              <a:cxn ang="0">
                <a:pos x="35" y="33"/>
              </a:cxn>
              <a:cxn ang="0">
                <a:pos x="35" y="31"/>
              </a:cxn>
              <a:cxn ang="0">
                <a:pos x="41" y="31"/>
              </a:cxn>
              <a:cxn ang="0">
                <a:pos x="44" y="27"/>
              </a:cxn>
              <a:cxn ang="0">
                <a:pos x="35" y="27"/>
              </a:cxn>
              <a:cxn ang="0">
                <a:pos x="44" y="23"/>
              </a:cxn>
              <a:cxn ang="0">
                <a:pos x="44" y="21"/>
              </a:cxn>
              <a:cxn ang="0">
                <a:pos x="50" y="21"/>
              </a:cxn>
              <a:cxn ang="0">
                <a:pos x="54" y="17"/>
              </a:cxn>
              <a:cxn ang="0">
                <a:pos x="67" y="12"/>
              </a:cxn>
              <a:cxn ang="0">
                <a:pos x="54" y="14"/>
              </a:cxn>
              <a:cxn ang="0">
                <a:pos x="64" y="12"/>
              </a:cxn>
              <a:cxn ang="0">
                <a:pos x="56" y="8"/>
              </a:cxn>
              <a:cxn ang="0">
                <a:pos x="64" y="8"/>
              </a:cxn>
              <a:cxn ang="0">
                <a:pos x="75" y="6"/>
              </a:cxn>
              <a:cxn ang="0">
                <a:pos x="69" y="2"/>
              </a:cxn>
              <a:cxn ang="0">
                <a:pos x="58" y="4"/>
              </a:cxn>
              <a:cxn ang="0">
                <a:pos x="64" y="0"/>
              </a:cxn>
              <a:cxn ang="0">
                <a:pos x="35" y="0"/>
              </a:cxn>
              <a:cxn ang="0">
                <a:pos x="27" y="0"/>
              </a:cxn>
              <a:cxn ang="0">
                <a:pos x="21" y="6"/>
              </a:cxn>
              <a:cxn ang="0">
                <a:pos x="16" y="4"/>
              </a:cxn>
              <a:cxn ang="0">
                <a:pos x="12" y="6"/>
              </a:cxn>
              <a:cxn ang="0">
                <a:pos x="8" y="6"/>
              </a:cxn>
              <a:cxn ang="0">
                <a:pos x="0" y="8"/>
              </a:cxn>
            </a:cxnLst>
            <a:rect l="0" t="0" r="r" b="b"/>
            <a:pathLst>
              <a:path w="75" h="42">
                <a:moveTo>
                  <a:pt x="0" y="8"/>
                </a:moveTo>
                <a:lnTo>
                  <a:pt x="8" y="8"/>
                </a:lnTo>
                <a:lnTo>
                  <a:pt x="8" y="14"/>
                </a:lnTo>
                <a:lnTo>
                  <a:pt x="12" y="17"/>
                </a:lnTo>
                <a:lnTo>
                  <a:pt x="35" y="12"/>
                </a:lnTo>
                <a:lnTo>
                  <a:pt x="21" y="17"/>
                </a:lnTo>
                <a:lnTo>
                  <a:pt x="14" y="17"/>
                </a:lnTo>
                <a:lnTo>
                  <a:pt x="14" y="21"/>
                </a:lnTo>
                <a:lnTo>
                  <a:pt x="21" y="25"/>
                </a:lnTo>
                <a:lnTo>
                  <a:pt x="27" y="25"/>
                </a:lnTo>
                <a:lnTo>
                  <a:pt x="21" y="27"/>
                </a:lnTo>
                <a:lnTo>
                  <a:pt x="17" y="27"/>
                </a:lnTo>
                <a:lnTo>
                  <a:pt x="14" y="27"/>
                </a:lnTo>
                <a:lnTo>
                  <a:pt x="12" y="31"/>
                </a:lnTo>
                <a:lnTo>
                  <a:pt x="16" y="31"/>
                </a:lnTo>
                <a:lnTo>
                  <a:pt x="8" y="31"/>
                </a:lnTo>
                <a:lnTo>
                  <a:pt x="14" y="35"/>
                </a:lnTo>
                <a:lnTo>
                  <a:pt x="8" y="37"/>
                </a:lnTo>
                <a:lnTo>
                  <a:pt x="8" y="40"/>
                </a:lnTo>
                <a:lnTo>
                  <a:pt x="14" y="38"/>
                </a:lnTo>
                <a:lnTo>
                  <a:pt x="16" y="40"/>
                </a:lnTo>
                <a:lnTo>
                  <a:pt x="17" y="38"/>
                </a:lnTo>
                <a:lnTo>
                  <a:pt x="27" y="42"/>
                </a:lnTo>
                <a:lnTo>
                  <a:pt x="33" y="38"/>
                </a:lnTo>
                <a:lnTo>
                  <a:pt x="35" y="33"/>
                </a:lnTo>
                <a:lnTo>
                  <a:pt x="35" y="31"/>
                </a:lnTo>
                <a:lnTo>
                  <a:pt x="41" y="31"/>
                </a:lnTo>
                <a:lnTo>
                  <a:pt x="44" y="27"/>
                </a:lnTo>
                <a:lnTo>
                  <a:pt x="35" y="27"/>
                </a:lnTo>
                <a:lnTo>
                  <a:pt x="44" y="23"/>
                </a:lnTo>
                <a:lnTo>
                  <a:pt x="44" y="21"/>
                </a:lnTo>
                <a:lnTo>
                  <a:pt x="50" y="21"/>
                </a:lnTo>
                <a:lnTo>
                  <a:pt x="54" y="17"/>
                </a:lnTo>
                <a:lnTo>
                  <a:pt x="67" y="12"/>
                </a:lnTo>
                <a:lnTo>
                  <a:pt x="54" y="14"/>
                </a:lnTo>
                <a:lnTo>
                  <a:pt x="64" y="12"/>
                </a:lnTo>
                <a:lnTo>
                  <a:pt x="56" y="8"/>
                </a:lnTo>
                <a:lnTo>
                  <a:pt x="64" y="8"/>
                </a:lnTo>
                <a:lnTo>
                  <a:pt x="75" y="6"/>
                </a:lnTo>
                <a:lnTo>
                  <a:pt x="69" y="2"/>
                </a:lnTo>
                <a:lnTo>
                  <a:pt x="58" y="4"/>
                </a:lnTo>
                <a:lnTo>
                  <a:pt x="64" y="0"/>
                </a:lnTo>
                <a:lnTo>
                  <a:pt x="35" y="0"/>
                </a:lnTo>
                <a:lnTo>
                  <a:pt x="27" y="0"/>
                </a:lnTo>
                <a:lnTo>
                  <a:pt x="21" y="6"/>
                </a:lnTo>
                <a:lnTo>
                  <a:pt x="16" y="4"/>
                </a:lnTo>
                <a:lnTo>
                  <a:pt x="12" y="6"/>
                </a:lnTo>
                <a:lnTo>
                  <a:pt x="8" y="6"/>
                </a:lnTo>
                <a:lnTo>
                  <a:pt x="0" y="8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57" name="Freeform 181"/>
          <p:cNvSpPr>
            <a:spLocks/>
          </p:cNvSpPr>
          <p:nvPr/>
        </p:nvSpPr>
        <p:spPr bwMode="auto">
          <a:xfrm>
            <a:off x="7553325" y="6019800"/>
            <a:ext cx="22225" cy="127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7" y="3"/>
              </a:cxn>
              <a:cxn ang="0">
                <a:pos x="2" y="0"/>
              </a:cxn>
              <a:cxn ang="0">
                <a:pos x="11" y="0"/>
              </a:cxn>
              <a:cxn ang="0">
                <a:pos x="13" y="3"/>
              </a:cxn>
              <a:cxn ang="0">
                <a:pos x="21" y="3"/>
              </a:cxn>
              <a:cxn ang="0">
                <a:pos x="21" y="9"/>
              </a:cxn>
              <a:cxn ang="0">
                <a:pos x="25" y="7"/>
              </a:cxn>
              <a:cxn ang="0">
                <a:pos x="26" y="11"/>
              </a:cxn>
              <a:cxn ang="0">
                <a:pos x="17" y="11"/>
              </a:cxn>
              <a:cxn ang="0">
                <a:pos x="17" y="17"/>
              </a:cxn>
              <a:cxn ang="0">
                <a:pos x="9" y="17"/>
              </a:cxn>
              <a:cxn ang="0">
                <a:pos x="5" y="11"/>
              </a:cxn>
              <a:cxn ang="0">
                <a:pos x="13" y="11"/>
              </a:cxn>
              <a:cxn ang="0">
                <a:pos x="3" y="11"/>
              </a:cxn>
              <a:cxn ang="0">
                <a:pos x="0" y="3"/>
              </a:cxn>
            </a:cxnLst>
            <a:rect l="0" t="0" r="r" b="b"/>
            <a:pathLst>
              <a:path w="26" h="17">
                <a:moveTo>
                  <a:pt x="0" y="3"/>
                </a:moveTo>
                <a:lnTo>
                  <a:pt x="7" y="3"/>
                </a:lnTo>
                <a:lnTo>
                  <a:pt x="2" y="0"/>
                </a:lnTo>
                <a:lnTo>
                  <a:pt x="11" y="0"/>
                </a:lnTo>
                <a:lnTo>
                  <a:pt x="13" y="3"/>
                </a:lnTo>
                <a:lnTo>
                  <a:pt x="21" y="3"/>
                </a:lnTo>
                <a:lnTo>
                  <a:pt x="21" y="9"/>
                </a:lnTo>
                <a:lnTo>
                  <a:pt x="25" y="7"/>
                </a:lnTo>
                <a:lnTo>
                  <a:pt x="26" y="11"/>
                </a:lnTo>
                <a:lnTo>
                  <a:pt x="17" y="11"/>
                </a:lnTo>
                <a:lnTo>
                  <a:pt x="17" y="17"/>
                </a:lnTo>
                <a:lnTo>
                  <a:pt x="9" y="17"/>
                </a:lnTo>
                <a:lnTo>
                  <a:pt x="5" y="11"/>
                </a:lnTo>
                <a:lnTo>
                  <a:pt x="13" y="11"/>
                </a:lnTo>
                <a:lnTo>
                  <a:pt x="3" y="11"/>
                </a:lnTo>
                <a:lnTo>
                  <a:pt x="0" y="3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58" name="Freeform 182"/>
          <p:cNvSpPr>
            <a:spLocks/>
          </p:cNvSpPr>
          <p:nvPr/>
        </p:nvSpPr>
        <p:spPr bwMode="auto">
          <a:xfrm>
            <a:off x="7564438" y="6051550"/>
            <a:ext cx="57150" cy="4127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0" y="5"/>
              </a:cxn>
              <a:cxn ang="0">
                <a:pos x="10" y="0"/>
              </a:cxn>
              <a:cxn ang="0">
                <a:pos x="13" y="0"/>
              </a:cxn>
              <a:cxn ang="0">
                <a:pos x="10" y="7"/>
              </a:cxn>
              <a:cxn ang="0">
                <a:pos x="13" y="9"/>
              </a:cxn>
              <a:cxn ang="0">
                <a:pos x="15" y="7"/>
              </a:cxn>
              <a:cxn ang="0">
                <a:pos x="17" y="2"/>
              </a:cxn>
              <a:cxn ang="0">
                <a:pos x="23" y="0"/>
              </a:cxn>
              <a:cxn ang="0">
                <a:pos x="23" y="9"/>
              </a:cxn>
              <a:cxn ang="0">
                <a:pos x="31" y="5"/>
              </a:cxn>
              <a:cxn ang="0">
                <a:pos x="37" y="5"/>
              </a:cxn>
              <a:cxn ang="0">
                <a:pos x="40" y="9"/>
              </a:cxn>
              <a:cxn ang="0">
                <a:pos x="42" y="11"/>
              </a:cxn>
              <a:cxn ang="0">
                <a:pos x="44" y="9"/>
              </a:cxn>
              <a:cxn ang="0">
                <a:pos x="48" y="13"/>
              </a:cxn>
              <a:cxn ang="0">
                <a:pos x="48" y="15"/>
              </a:cxn>
              <a:cxn ang="0">
                <a:pos x="56" y="17"/>
              </a:cxn>
              <a:cxn ang="0">
                <a:pos x="56" y="17"/>
              </a:cxn>
              <a:cxn ang="0">
                <a:pos x="54" y="19"/>
              </a:cxn>
              <a:cxn ang="0">
                <a:pos x="60" y="23"/>
              </a:cxn>
              <a:cxn ang="0">
                <a:pos x="54" y="25"/>
              </a:cxn>
              <a:cxn ang="0">
                <a:pos x="60" y="27"/>
              </a:cxn>
              <a:cxn ang="0">
                <a:pos x="63" y="27"/>
              </a:cxn>
              <a:cxn ang="0">
                <a:pos x="71" y="32"/>
              </a:cxn>
              <a:cxn ang="0">
                <a:pos x="67" y="36"/>
              </a:cxn>
              <a:cxn ang="0">
                <a:pos x="67" y="40"/>
              </a:cxn>
              <a:cxn ang="0">
                <a:pos x="60" y="32"/>
              </a:cxn>
              <a:cxn ang="0">
                <a:pos x="56" y="34"/>
              </a:cxn>
              <a:cxn ang="0">
                <a:pos x="60" y="42"/>
              </a:cxn>
              <a:cxn ang="0">
                <a:pos x="63" y="42"/>
              </a:cxn>
              <a:cxn ang="0">
                <a:pos x="63" y="51"/>
              </a:cxn>
              <a:cxn ang="0">
                <a:pos x="54" y="46"/>
              </a:cxn>
              <a:cxn ang="0">
                <a:pos x="60" y="51"/>
              </a:cxn>
              <a:cxn ang="0">
                <a:pos x="46" y="50"/>
              </a:cxn>
              <a:cxn ang="0">
                <a:pos x="40" y="42"/>
              </a:cxn>
              <a:cxn ang="0">
                <a:pos x="35" y="42"/>
              </a:cxn>
              <a:cxn ang="0">
                <a:pos x="33" y="38"/>
              </a:cxn>
              <a:cxn ang="0">
                <a:pos x="40" y="38"/>
              </a:cxn>
              <a:cxn ang="0">
                <a:pos x="40" y="36"/>
              </a:cxn>
              <a:cxn ang="0">
                <a:pos x="44" y="30"/>
              </a:cxn>
              <a:cxn ang="0">
                <a:pos x="40" y="23"/>
              </a:cxn>
              <a:cxn ang="0">
                <a:pos x="35" y="23"/>
              </a:cxn>
              <a:cxn ang="0">
                <a:pos x="35" y="23"/>
              </a:cxn>
              <a:cxn ang="0">
                <a:pos x="37" y="23"/>
              </a:cxn>
              <a:cxn ang="0">
                <a:pos x="31" y="17"/>
              </a:cxn>
              <a:cxn ang="0">
                <a:pos x="27" y="17"/>
              </a:cxn>
              <a:cxn ang="0">
                <a:pos x="29" y="17"/>
              </a:cxn>
              <a:cxn ang="0">
                <a:pos x="23" y="17"/>
              </a:cxn>
              <a:cxn ang="0">
                <a:pos x="4" y="17"/>
              </a:cxn>
              <a:cxn ang="0">
                <a:pos x="4" y="13"/>
              </a:cxn>
              <a:cxn ang="0">
                <a:pos x="8" y="13"/>
              </a:cxn>
              <a:cxn ang="0">
                <a:pos x="0" y="9"/>
              </a:cxn>
            </a:cxnLst>
            <a:rect l="0" t="0" r="r" b="b"/>
            <a:pathLst>
              <a:path w="71" h="51">
                <a:moveTo>
                  <a:pt x="0" y="9"/>
                </a:moveTo>
                <a:lnTo>
                  <a:pt x="0" y="5"/>
                </a:lnTo>
                <a:lnTo>
                  <a:pt x="10" y="0"/>
                </a:lnTo>
                <a:lnTo>
                  <a:pt x="13" y="0"/>
                </a:lnTo>
                <a:lnTo>
                  <a:pt x="10" y="7"/>
                </a:lnTo>
                <a:lnTo>
                  <a:pt x="13" y="9"/>
                </a:lnTo>
                <a:lnTo>
                  <a:pt x="15" y="7"/>
                </a:lnTo>
                <a:lnTo>
                  <a:pt x="17" y="2"/>
                </a:lnTo>
                <a:lnTo>
                  <a:pt x="23" y="0"/>
                </a:lnTo>
                <a:lnTo>
                  <a:pt x="23" y="9"/>
                </a:lnTo>
                <a:lnTo>
                  <a:pt x="31" y="5"/>
                </a:lnTo>
                <a:lnTo>
                  <a:pt x="37" y="5"/>
                </a:lnTo>
                <a:lnTo>
                  <a:pt x="40" y="9"/>
                </a:lnTo>
                <a:lnTo>
                  <a:pt x="42" y="11"/>
                </a:lnTo>
                <a:lnTo>
                  <a:pt x="44" y="9"/>
                </a:lnTo>
                <a:lnTo>
                  <a:pt x="48" y="13"/>
                </a:lnTo>
                <a:lnTo>
                  <a:pt x="48" y="15"/>
                </a:lnTo>
                <a:lnTo>
                  <a:pt x="56" y="17"/>
                </a:lnTo>
                <a:lnTo>
                  <a:pt x="56" y="17"/>
                </a:lnTo>
                <a:lnTo>
                  <a:pt x="54" y="19"/>
                </a:lnTo>
                <a:lnTo>
                  <a:pt x="60" y="23"/>
                </a:lnTo>
                <a:lnTo>
                  <a:pt x="54" y="25"/>
                </a:lnTo>
                <a:lnTo>
                  <a:pt x="60" y="27"/>
                </a:lnTo>
                <a:lnTo>
                  <a:pt x="63" y="27"/>
                </a:lnTo>
                <a:lnTo>
                  <a:pt x="71" y="32"/>
                </a:lnTo>
                <a:lnTo>
                  <a:pt x="67" y="36"/>
                </a:lnTo>
                <a:lnTo>
                  <a:pt x="67" y="40"/>
                </a:lnTo>
                <a:lnTo>
                  <a:pt x="60" y="32"/>
                </a:lnTo>
                <a:lnTo>
                  <a:pt x="56" y="34"/>
                </a:lnTo>
                <a:lnTo>
                  <a:pt x="60" y="42"/>
                </a:lnTo>
                <a:lnTo>
                  <a:pt x="63" y="42"/>
                </a:lnTo>
                <a:lnTo>
                  <a:pt x="63" y="51"/>
                </a:lnTo>
                <a:lnTo>
                  <a:pt x="54" y="46"/>
                </a:lnTo>
                <a:lnTo>
                  <a:pt x="60" y="51"/>
                </a:lnTo>
                <a:lnTo>
                  <a:pt x="46" y="50"/>
                </a:lnTo>
                <a:lnTo>
                  <a:pt x="40" y="42"/>
                </a:lnTo>
                <a:lnTo>
                  <a:pt x="35" y="42"/>
                </a:lnTo>
                <a:lnTo>
                  <a:pt x="33" y="38"/>
                </a:lnTo>
                <a:lnTo>
                  <a:pt x="40" y="38"/>
                </a:lnTo>
                <a:lnTo>
                  <a:pt x="40" y="36"/>
                </a:lnTo>
                <a:lnTo>
                  <a:pt x="44" y="30"/>
                </a:lnTo>
                <a:lnTo>
                  <a:pt x="40" y="23"/>
                </a:lnTo>
                <a:lnTo>
                  <a:pt x="35" y="23"/>
                </a:lnTo>
                <a:lnTo>
                  <a:pt x="35" y="23"/>
                </a:lnTo>
                <a:lnTo>
                  <a:pt x="37" y="23"/>
                </a:lnTo>
                <a:lnTo>
                  <a:pt x="31" y="17"/>
                </a:lnTo>
                <a:lnTo>
                  <a:pt x="27" y="17"/>
                </a:lnTo>
                <a:lnTo>
                  <a:pt x="29" y="17"/>
                </a:lnTo>
                <a:lnTo>
                  <a:pt x="23" y="17"/>
                </a:lnTo>
                <a:lnTo>
                  <a:pt x="4" y="17"/>
                </a:lnTo>
                <a:lnTo>
                  <a:pt x="4" y="13"/>
                </a:lnTo>
                <a:lnTo>
                  <a:pt x="8" y="13"/>
                </a:lnTo>
                <a:lnTo>
                  <a:pt x="0" y="9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559" name="Line 183"/>
          <p:cNvSpPr>
            <a:spLocks noChangeShapeType="1"/>
          </p:cNvSpPr>
          <p:nvPr/>
        </p:nvSpPr>
        <p:spPr bwMode="auto">
          <a:xfrm>
            <a:off x="8178800" y="6083300"/>
            <a:ext cx="303213" cy="1588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7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7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7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7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 build="p" bldLvl="2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1066800" y="1676400"/>
            <a:ext cx="7696200" cy="3321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7620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Third Party Liability Policies - Coverage</a:t>
            </a:r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516813" cy="3321050"/>
          </a:xfrm>
        </p:spPr>
        <p:txBody>
          <a:bodyPr lIns="0" tIns="0" rIns="0" bIns="0" anchor="ctr"/>
          <a:lstStyle/>
          <a:p>
            <a:pPr marL="744538" indent="-744538" eaLnBrk="1" hangingPunct="1">
              <a:lnSpc>
                <a:spcPct val="125000"/>
              </a:lnSpc>
              <a:buClr>
                <a:schemeClr val="tx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rgbClr val="FFFFFF"/>
                </a:solidFill>
              </a:rPr>
              <a:t>Off-Site Bodily Injury *</a:t>
            </a:r>
          </a:p>
          <a:p>
            <a:pPr marL="744538" indent="-744538" eaLnBrk="1" hangingPunct="1">
              <a:lnSpc>
                <a:spcPct val="125000"/>
              </a:lnSpc>
              <a:buClr>
                <a:schemeClr val="tx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rgbClr val="FFFFFF"/>
                </a:solidFill>
              </a:rPr>
              <a:t>Off-Site Property Damage *</a:t>
            </a:r>
          </a:p>
          <a:p>
            <a:pPr marL="744538" indent="-744538" eaLnBrk="1" hangingPunct="1">
              <a:lnSpc>
                <a:spcPct val="125000"/>
              </a:lnSpc>
              <a:buClr>
                <a:schemeClr val="tx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rgbClr val="FFFFFF"/>
                </a:solidFill>
              </a:rPr>
              <a:t>On-Site Nuclear-Related Employment Bodily Injury *</a:t>
            </a:r>
          </a:p>
          <a:p>
            <a:pPr marL="744538" indent="-744538" eaLnBrk="1" hangingPunct="1">
              <a:lnSpc>
                <a:spcPct val="125000"/>
              </a:lnSpc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  * </a:t>
            </a:r>
            <a:r>
              <a:rPr lang="en-US" b="1" u="sng" dirty="0">
                <a:solidFill>
                  <a:srgbClr val="FFFFFF"/>
                </a:solidFill>
              </a:rPr>
              <a:t>Caused by the Nuclear Energy Hazard</a:t>
            </a:r>
          </a:p>
        </p:txBody>
      </p:sp>
      <p:grpSp>
        <p:nvGrpSpPr>
          <p:cNvPr id="25604" name="Group 6"/>
          <p:cNvGrpSpPr>
            <a:grpSpLocks/>
          </p:cNvGrpSpPr>
          <p:nvPr/>
        </p:nvGrpSpPr>
        <p:grpSpPr bwMode="auto">
          <a:xfrm>
            <a:off x="1409700" y="5975350"/>
            <a:ext cx="7105650" cy="534988"/>
            <a:chOff x="888" y="3764"/>
            <a:chExt cx="4476" cy="337"/>
          </a:xfrm>
        </p:grpSpPr>
        <p:sp>
          <p:nvSpPr>
            <p:cNvPr id="4618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888" y="3764"/>
              <a:ext cx="447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32" name="Rectangle 8"/>
            <p:cNvSpPr>
              <a:spLocks noChangeArrowheads="1"/>
            </p:cNvSpPr>
            <p:nvPr/>
          </p:nvSpPr>
          <p:spPr bwMode="auto">
            <a:xfrm>
              <a:off x="1197" y="3827"/>
              <a:ext cx="1044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  <a:tabLst>
                  <a:tab pos="739775" algn="l"/>
                </a:tabLst>
                <a:defRPr/>
              </a:pP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"</a:t>
              </a:r>
              <a:r>
                <a:rPr lang="en-US" sz="900" i="1" dirty="0" err="1">
                  <a:solidFill>
                    <a:srgbClr val="FFFFFF"/>
                  </a:solidFill>
                  <a:latin typeface="Arial" charset="0"/>
                </a:rPr>
                <a:t>Rets-Remp</a:t>
              </a: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 Workshop 2008"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833" name="Rectangle 9"/>
            <p:cNvSpPr>
              <a:spLocks noChangeArrowheads="1"/>
            </p:cNvSpPr>
            <p:nvPr/>
          </p:nvSpPr>
          <p:spPr bwMode="auto">
            <a:xfrm>
              <a:off x="4310" y="3906"/>
              <a:ext cx="3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AMERICAN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834" name="Rectangle 10"/>
            <p:cNvSpPr>
              <a:spLocks noChangeArrowheads="1"/>
            </p:cNvSpPr>
            <p:nvPr/>
          </p:nvSpPr>
          <p:spPr bwMode="auto">
            <a:xfrm>
              <a:off x="4310" y="3961"/>
              <a:ext cx="30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NUCLEAR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835" name="Rectangle 11"/>
            <p:cNvSpPr>
              <a:spLocks noChangeArrowheads="1"/>
            </p:cNvSpPr>
            <p:nvPr/>
          </p:nvSpPr>
          <p:spPr bwMode="auto">
            <a:xfrm>
              <a:off x="4310" y="4021"/>
              <a:ext cx="3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INSURERS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836" name="Freeform 12"/>
            <p:cNvSpPr>
              <a:spLocks/>
            </p:cNvSpPr>
            <p:nvPr/>
          </p:nvSpPr>
          <p:spPr bwMode="auto">
            <a:xfrm>
              <a:off x="4185" y="3979"/>
              <a:ext cx="20" cy="5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115"/>
                </a:cxn>
                <a:cxn ang="0">
                  <a:pos x="41" y="115"/>
                </a:cxn>
                <a:cxn ang="0">
                  <a:pos x="41" y="0"/>
                </a:cxn>
              </a:cxnLst>
              <a:rect l="0" t="0" r="r" b="b"/>
              <a:pathLst>
                <a:path w="41" h="115">
                  <a:moveTo>
                    <a:pt x="41" y="0"/>
                  </a:moveTo>
                  <a:lnTo>
                    <a:pt x="0" y="115"/>
                  </a:lnTo>
                  <a:lnTo>
                    <a:pt x="41" y="115"/>
                  </a:lnTo>
                  <a:lnTo>
                    <a:pt x="41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37" name="Freeform 13"/>
            <p:cNvSpPr>
              <a:spLocks/>
            </p:cNvSpPr>
            <p:nvPr/>
          </p:nvSpPr>
          <p:spPr bwMode="auto">
            <a:xfrm>
              <a:off x="4152" y="3933"/>
              <a:ext cx="136" cy="142"/>
            </a:xfrm>
            <a:custGeom>
              <a:avLst/>
              <a:gdLst/>
              <a:ahLst/>
              <a:cxnLst>
                <a:cxn ang="0">
                  <a:pos x="56" y="245"/>
                </a:cxn>
                <a:cxn ang="0">
                  <a:pos x="44" y="285"/>
                </a:cxn>
                <a:cxn ang="0">
                  <a:pos x="0" y="285"/>
                </a:cxn>
                <a:cxn ang="0">
                  <a:pos x="96" y="0"/>
                </a:cxn>
                <a:cxn ang="0">
                  <a:pos x="165" y="0"/>
                </a:cxn>
                <a:cxn ang="0">
                  <a:pos x="231" y="199"/>
                </a:cxn>
                <a:cxn ang="0">
                  <a:pos x="231" y="0"/>
                </a:cxn>
                <a:cxn ang="0">
                  <a:pos x="273" y="0"/>
                </a:cxn>
                <a:cxn ang="0">
                  <a:pos x="273" y="285"/>
                </a:cxn>
                <a:cxn ang="0">
                  <a:pos x="215" y="285"/>
                </a:cxn>
                <a:cxn ang="0">
                  <a:pos x="150" y="88"/>
                </a:cxn>
                <a:cxn ang="0">
                  <a:pos x="150" y="285"/>
                </a:cxn>
                <a:cxn ang="0">
                  <a:pos x="108" y="285"/>
                </a:cxn>
                <a:cxn ang="0">
                  <a:pos x="108" y="245"/>
                </a:cxn>
                <a:cxn ang="0">
                  <a:pos x="56" y="245"/>
                </a:cxn>
              </a:cxnLst>
              <a:rect l="0" t="0" r="r" b="b"/>
              <a:pathLst>
                <a:path w="273" h="285">
                  <a:moveTo>
                    <a:pt x="56" y="245"/>
                  </a:moveTo>
                  <a:lnTo>
                    <a:pt x="44" y="285"/>
                  </a:lnTo>
                  <a:lnTo>
                    <a:pt x="0" y="285"/>
                  </a:lnTo>
                  <a:lnTo>
                    <a:pt x="96" y="0"/>
                  </a:lnTo>
                  <a:lnTo>
                    <a:pt x="165" y="0"/>
                  </a:lnTo>
                  <a:lnTo>
                    <a:pt x="231" y="199"/>
                  </a:lnTo>
                  <a:lnTo>
                    <a:pt x="231" y="0"/>
                  </a:lnTo>
                  <a:lnTo>
                    <a:pt x="273" y="0"/>
                  </a:lnTo>
                  <a:lnTo>
                    <a:pt x="273" y="285"/>
                  </a:lnTo>
                  <a:lnTo>
                    <a:pt x="215" y="285"/>
                  </a:lnTo>
                  <a:lnTo>
                    <a:pt x="150" y="88"/>
                  </a:lnTo>
                  <a:lnTo>
                    <a:pt x="150" y="285"/>
                  </a:lnTo>
                  <a:lnTo>
                    <a:pt x="108" y="285"/>
                  </a:lnTo>
                  <a:lnTo>
                    <a:pt x="108" y="245"/>
                  </a:lnTo>
                  <a:lnTo>
                    <a:pt x="56" y="24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38" name="Rectangle 14"/>
            <p:cNvSpPr>
              <a:spLocks noChangeArrowheads="1"/>
            </p:cNvSpPr>
            <p:nvPr/>
          </p:nvSpPr>
          <p:spPr bwMode="auto">
            <a:xfrm>
              <a:off x="4270" y="3896"/>
              <a:ext cx="15" cy="1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39" name="Line 15"/>
            <p:cNvSpPr>
              <a:spLocks noChangeShapeType="1"/>
            </p:cNvSpPr>
            <p:nvPr/>
          </p:nvSpPr>
          <p:spPr bwMode="auto">
            <a:xfrm>
              <a:off x="906" y="3868"/>
              <a:ext cx="260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40" name="Line 16"/>
            <p:cNvSpPr>
              <a:spLocks noChangeShapeType="1"/>
            </p:cNvSpPr>
            <p:nvPr/>
          </p:nvSpPr>
          <p:spPr bwMode="auto">
            <a:xfrm flipV="1">
              <a:off x="2256" y="3869"/>
              <a:ext cx="2371" cy="12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41" name="Freeform 17"/>
            <p:cNvSpPr>
              <a:spLocks/>
            </p:cNvSpPr>
            <p:nvPr/>
          </p:nvSpPr>
          <p:spPr bwMode="auto">
            <a:xfrm>
              <a:off x="4671" y="3817"/>
              <a:ext cx="161" cy="192"/>
            </a:xfrm>
            <a:custGeom>
              <a:avLst/>
              <a:gdLst/>
              <a:ahLst/>
              <a:cxnLst>
                <a:cxn ang="0">
                  <a:pos x="13" y="33"/>
                </a:cxn>
                <a:cxn ang="0">
                  <a:pos x="10" y="48"/>
                </a:cxn>
                <a:cxn ang="0">
                  <a:pos x="13" y="58"/>
                </a:cxn>
                <a:cxn ang="0">
                  <a:pos x="17" y="67"/>
                </a:cxn>
                <a:cxn ang="0">
                  <a:pos x="23" y="64"/>
                </a:cxn>
                <a:cxn ang="0">
                  <a:pos x="38" y="48"/>
                </a:cxn>
                <a:cxn ang="0">
                  <a:pos x="52" y="46"/>
                </a:cxn>
                <a:cxn ang="0">
                  <a:pos x="75" y="58"/>
                </a:cxn>
                <a:cxn ang="0">
                  <a:pos x="98" y="79"/>
                </a:cxn>
                <a:cxn ang="0">
                  <a:pos x="105" y="100"/>
                </a:cxn>
                <a:cxn ang="0">
                  <a:pos x="127" y="150"/>
                </a:cxn>
                <a:cxn ang="0">
                  <a:pos x="129" y="144"/>
                </a:cxn>
                <a:cxn ang="0">
                  <a:pos x="152" y="175"/>
                </a:cxn>
                <a:cxn ang="0">
                  <a:pos x="188" y="196"/>
                </a:cxn>
                <a:cxn ang="0">
                  <a:pos x="211" y="213"/>
                </a:cxn>
                <a:cxn ang="0">
                  <a:pos x="213" y="228"/>
                </a:cxn>
                <a:cxn ang="0">
                  <a:pos x="238" y="288"/>
                </a:cxn>
                <a:cxn ang="0">
                  <a:pos x="232" y="355"/>
                </a:cxn>
                <a:cxn ang="0">
                  <a:pos x="230" y="383"/>
                </a:cxn>
                <a:cxn ang="0">
                  <a:pos x="244" y="372"/>
                </a:cxn>
                <a:cxn ang="0">
                  <a:pos x="257" y="343"/>
                </a:cxn>
                <a:cxn ang="0">
                  <a:pos x="278" y="322"/>
                </a:cxn>
                <a:cxn ang="0">
                  <a:pos x="315" y="266"/>
                </a:cxn>
                <a:cxn ang="0">
                  <a:pos x="294" y="232"/>
                </a:cxn>
                <a:cxn ang="0">
                  <a:pos x="269" y="215"/>
                </a:cxn>
                <a:cxn ang="0">
                  <a:pos x="234" y="203"/>
                </a:cxn>
                <a:cxn ang="0">
                  <a:pos x="211" y="207"/>
                </a:cxn>
                <a:cxn ang="0">
                  <a:pos x="194" y="184"/>
                </a:cxn>
                <a:cxn ang="0">
                  <a:pos x="169" y="173"/>
                </a:cxn>
                <a:cxn ang="0">
                  <a:pos x="192" y="150"/>
                </a:cxn>
                <a:cxn ang="0">
                  <a:pos x="211" y="163"/>
                </a:cxn>
                <a:cxn ang="0">
                  <a:pos x="225" y="129"/>
                </a:cxn>
                <a:cxn ang="0">
                  <a:pos x="248" y="106"/>
                </a:cxn>
                <a:cxn ang="0">
                  <a:pos x="249" y="109"/>
                </a:cxn>
                <a:cxn ang="0">
                  <a:pos x="253" y="100"/>
                </a:cxn>
                <a:cxn ang="0">
                  <a:pos x="242" y="90"/>
                </a:cxn>
                <a:cxn ang="0">
                  <a:pos x="269" y="73"/>
                </a:cxn>
                <a:cxn ang="0">
                  <a:pos x="259" y="60"/>
                </a:cxn>
                <a:cxn ang="0">
                  <a:pos x="248" y="56"/>
                </a:cxn>
                <a:cxn ang="0">
                  <a:pos x="238" y="46"/>
                </a:cxn>
                <a:cxn ang="0">
                  <a:pos x="221" y="46"/>
                </a:cxn>
                <a:cxn ang="0">
                  <a:pos x="213" y="71"/>
                </a:cxn>
                <a:cxn ang="0">
                  <a:pos x="207" y="77"/>
                </a:cxn>
                <a:cxn ang="0">
                  <a:pos x="182" y="56"/>
                </a:cxn>
                <a:cxn ang="0">
                  <a:pos x="182" y="33"/>
                </a:cxn>
                <a:cxn ang="0">
                  <a:pos x="188" y="27"/>
                </a:cxn>
                <a:cxn ang="0">
                  <a:pos x="211" y="14"/>
                </a:cxn>
                <a:cxn ang="0">
                  <a:pos x="192" y="14"/>
                </a:cxn>
                <a:cxn ang="0">
                  <a:pos x="182" y="2"/>
                </a:cxn>
                <a:cxn ang="0">
                  <a:pos x="177" y="18"/>
                </a:cxn>
                <a:cxn ang="0">
                  <a:pos x="157" y="16"/>
                </a:cxn>
                <a:cxn ang="0">
                  <a:pos x="140" y="18"/>
                </a:cxn>
                <a:cxn ang="0">
                  <a:pos x="105" y="8"/>
                </a:cxn>
                <a:cxn ang="0">
                  <a:pos x="81" y="16"/>
                </a:cxn>
                <a:cxn ang="0">
                  <a:pos x="23" y="4"/>
                </a:cxn>
                <a:cxn ang="0">
                  <a:pos x="10" y="21"/>
                </a:cxn>
                <a:cxn ang="0">
                  <a:pos x="0" y="29"/>
                </a:cxn>
              </a:cxnLst>
              <a:rect l="0" t="0" r="r" b="b"/>
              <a:pathLst>
                <a:path w="322" h="385">
                  <a:moveTo>
                    <a:pt x="0" y="29"/>
                  </a:moveTo>
                  <a:lnTo>
                    <a:pt x="4" y="29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7" y="54"/>
                  </a:lnTo>
                  <a:lnTo>
                    <a:pt x="21" y="58"/>
                  </a:lnTo>
                  <a:lnTo>
                    <a:pt x="27" y="54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3" y="67"/>
                  </a:lnTo>
                  <a:lnTo>
                    <a:pt x="10" y="71"/>
                  </a:lnTo>
                  <a:lnTo>
                    <a:pt x="13" y="69"/>
                  </a:lnTo>
                  <a:lnTo>
                    <a:pt x="19" y="69"/>
                  </a:lnTo>
                  <a:lnTo>
                    <a:pt x="21" y="65"/>
                  </a:lnTo>
                  <a:lnTo>
                    <a:pt x="23" y="64"/>
                  </a:lnTo>
                  <a:lnTo>
                    <a:pt x="33" y="58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46" y="50"/>
                  </a:lnTo>
                  <a:lnTo>
                    <a:pt x="48" y="48"/>
                  </a:lnTo>
                  <a:lnTo>
                    <a:pt x="52" y="46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9" y="50"/>
                  </a:lnTo>
                  <a:lnTo>
                    <a:pt x="69" y="54"/>
                  </a:lnTo>
                  <a:lnTo>
                    <a:pt x="73" y="58"/>
                  </a:lnTo>
                  <a:lnTo>
                    <a:pt x="75" y="58"/>
                  </a:lnTo>
                  <a:lnTo>
                    <a:pt x="81" y="58"/>
                  </a:lnTo>
                  <a:lnTo>
                    <a:pt x="84" y="60"/>
                  </a:lnTo>
                  <a:lnTo>
                    <a:pt x="82" y="64"/>
                  </a:lnTo>
                  <a:lnTo>
                    <a:pt x="88" y="67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98" y="83"/>
                  </a:lnTo>
                  <a:lnTo>
                    <a:pt x="105" y="88"/>
                  </a:lnTo>
                  <a:lnTo>
                    <a:pt x="107" y="88"/>
                  </a:lnTo>
                  <a:lnTo>
                    <a:pt x="109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5" y="119"/>
                  </a:lnTo>
                  <a:lnTo>
                    <a:pt x="109" y="129"/>
                  </a:lnTo>
                  <a:lnTo>
                    <a:pt x="113" y="136"/>
                  </a:lnTo>
                  <a:lnTo>
                    <a:pt x="119" y="138"/>
                  </a:lnTo>
                  <a:lnTo>
                    <a:pt x="123" y="142"/>
                  </a:lnTo>
                  <a:lnTo>
                    <a:pt x="127" y="150"/>
                  </a:lnTo>
                  <a:lnTo>
                    <a:pt x="132" y="159"/>
                  </a:lnTo>
                  <a:lnTo>
                    <a:pt x="136" y="165"/>
                  </a:lnTo>
                  <a:lnTo>
                    <a:pt x="140" y="169"/>
                  </a:lnTo>
                  <a:lnTo>
                    <a:pt x="142" y="169"/>
                  </a:lnTo>
                  <a:lnTo>
                    <a:pt x="130" y="150"/>
                  </a:lnTo>
                  <a:lnTo>
                    <a:pt x="129" y="144"/>
                  </a:lnTo>
                  <a:lnTo>
                    <a:pt x="130" y="146"/>
                  </a:lnTo>
                  <a:lnTo>
                    <a:pt x="136" y="153"/>
                  </a:lnTo>
                  <a:lnTo>
                    <a:pt x="142" y="161"/>
                  </a:lnTo>
                  <a:lnTo>
                    <a:pt x="142" y="161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52" y="178"/>
                  </a:lnTo>
                  <a:lnTo>
                    <a:pt x="153" y="180"/>
                  </a:lnTo>
                  <a:lnTo>
                    <a:pt x="173" y="188"/>
                  </a:lnTo>
                  <a:lnTo>
                    <a:pt x="178" y="188"/>
                  </a:lnTo>
                  <a:lnTo>
                    <a:pt x="182" y="194"/>
                  </a:lnTo>
                  <a:lnTo>
                    <a:pt x="188" y="196"/>
                  </a:lnTo>
                  <a:lnTo>
                    <a:pt x="194" y="196"/>
                  </a:lnTo>
                  <a:lnTo>
                    <a:pt x="200" y="203"/>
                  </a:lnTo>
                  <a:lnTo>
                    <a:pt x="200" y="205"/>
                  </a:lnTo>
                  <a:lnTo>
                    <a:pt x="201" y="205"/>
                  </a:lnTo>
                  <a:lnTo>
                    <a:pt x="205" y="207"/>
                  </a:lnTo>
                  <a:lnTo>
                    <a:pt x="211" y="213"/>
                  </a:lnTo>
                  <a:lnTo>
                    <a:pt x="211" y="209"/>
                  </a:lnTo>
                  <a:lnTo>
                    <a:pt x="215" y="207"/>
                  </a:lnTo>
                  <a:lnTo>
                    <a:pt x="219" y="207"/>
                  </a:lnTo>
                  <a:lnTo>
                    <a:pt x="219" y="213"/>
                  </a:lnTo>
                  <a:lnTo>
                    <a:pt x="221" y="221"/>
                  </a:lnTo>
                  <a:lnTo>
                    <a:pt x="213" y="228"/>
                  </a:lnTo>
                  <a:lnTo>
                    <a:pt x="211" y="238"/>
                  </a:lnTo>
                  <a:lnTo>
                    <a:pt x="211" y="247"/>
                  </a:lnTo>
                  <a:lnTo>
                    <a:pt x="217" y="253"/>
                  </a:lnTo>
                  <a:lnTo>
                    <a:pt x="223" y="268"/>
                  </a:lnTo>
                  <a:lnTo>
                    <a:pt x="236" y="278"/>
                  </a:lnTo>
                  <a:lnTo>
                    <a:pt x="238" y="288"/>
                  </a:lnTo>
                  <a:lnTo>
                    <a:pt x="234" y="307"/>
                  </a:lnTo>
                  <a:lnTo>
                    <a:pt x="234" y="318"/>
                  </a:lnTo>
                  <a:lnTo>
                    <a:pt x="228" y="332"/>
                  </a:lnTo>
                  <a:lnTo>
                    <a:pt x="228" y="345"/>
                  </a:lnTo>
                  <a:lnTo>
                    <a:pt x="232" y="347"/>
                  </a:lnTo>
                  <a:lnTo>
                    <a:pt x="232" y="355"/>
                  </a:lnTo>
                  <a:lnTo>
                    <a:pt x="228" y="362"/>
                  </a:lnTo>
                  <a:lnTo>
                    <a:pt x="228" y="366"/>
                  </a:lnTo>
                  <a:lnTo>
                    <a:pt x="228" y="372"/>
                  </a:lnTo>
                  <a:lnTo>
                    <a:pt x="228" y="376"/>
                  </a:lnTo>
                  <a:lnTo>
                    <a:pt x="230" y="378"/>
                  </a:lnTo>
                  <a:lnTo>
                    <a:pt x="230" y="383"/>
                  </a:lnTo>
                  <a:lnTo>
                    <a:pt x="232" y="385"/>
                  </a:lnTo>
                  <a:lnTo>
                    <a:pt x="236" y="385"/>
                  </a:lnTo>
                  <a:lnTo>
                    <a:pt x="236" y="383"/>
                  </a:lnTo>
                  <a:lnTo>
                    <a:pt x="242" y="379"/>
                  </a:lnTo>
                  <a:lnTo>
                    <a:pt x="240" y="378"/>
                  </a:lnTo>
                  <a:lnTo>
                    <a:pt x="244" y="372"/>
                  </a:lnTo>
                  <a:lnTo>
                    <a:pt x="249" y="364"/>
                  </a:lnTo>
                  <a:lnTo>
                    <a:pt x="244" y="358"/>
                  </a:lnTo>
                  <a:lnTo>
                    <a:pt x="249" y="356"/>
                  </a:lnTo>
                  <a:lnTo>
                    <a:pt x="253" y="347"/>
                  </a:lnTo>
                  <a:lnTo>
                    <a:pt x="249" y="343"/>
                  </a:lnTo>
                  <a:lnTo>
                    <a:pt x="257" y="343"/>
                  </a:lnTo>
                  <a:lnTo>
                    <a:pt x="257" y="337"/>
                  </a:lnTo>
                  <a:lnTo>
                    <a:pt x="267" y="335"/>
                  </a:lnTo>
                  <a:lnTo>
                    <a:pt x="271" y="332"/>
                  </a:lnTo>
                  <a:lnTo>
                    <a:pt x="267" y="322"/>
                  </a:lnTo>
                  <a:lnTo>
                    <a:pt x="274" y="326"/>
                  </a:lnTo>
                  <a:lnTo>
                    <a:pt x="278" y="322"/>
                  </a:lnTo>
                  <a:lnTo>
                    <a:pt x="292" y="307"/>
                  </a:lnTo>
                  <a:lnTo>
                    <a:pt x="292" y="297"/>
                  </a:lnTo>
                  <a:lnTo>
                    <a:pt x="299" y="289"/>
                  </a:lnTo>
                  <a:lnTo>
                    <a:pt x="309" y="288"/>
                  </a:lnTo>
                  <a:lnTo>
                    <a:pt x="313" y="278"/>
                  </a:lnTo>
                  <a:lnTo>
                    <a:pt x="315" y="266"/>
                  </a:lnTo>
                  <a:lnTo>
                    <a:pt x="322" y="255"/>
                  </a:lnTo>
                  <a:lnTo>
                    <a:pt x="322" y="245"/>
                  </a:lnTo>
                  <a:lnTo>
                    <a:pt x="313" y="240"/>
                  </a:lnTo>
                  <a:lnTo>
                    <a:pt x="299" y="238"/>
                  </a:lnTo>
                  <a:lnTo>
                    <a:pt x="299" y="236"/>
                  </a:lnTo>
                  <a:lnTo>
                    <a:pt x="294" y="232"/>
                  </a:lnTo>
                  <a:lnTo>
                    <a:pt x="284" y="236"/>
                  </a:lnTo>
                  <a:lnTo>
                    <a:pt x="284" y="232"/>
                  </a:lnTo>
                  <a:lnTo>
                    <a:pt x="288" y="226"/>
                  </a:lnTo>
                  <a:lnTo>
                    <a:pt x="284" y="221"/>
                  </a:lnTo>
                  <a:lnTo>
                    <a:pt x="276" y="217"/>
                  </a:lnTo>
                  <a:lnTo>
                    <a:pt x="269" y="215"/>
                  </a:lnTo>
                  <a:lnTo>
                    <a:pt x="261" y="207"/>
                  </a:lnTo>
                  <a:lnTo>
                    <a:pt x="259" y="207"/>
                  </a:lnTo>
                  <a:lnTo>
                    <a:pt x="255" y="203"/>
                  </a:lnTo>
                  <a:lnTo>
                    <a:pt x="244" y="203"/>
                  </a:lnTo>
                  <a:lnTo>
                    <a:pt x="238" y="198"/>
                  </a:lnTo>
                  <a:lnTo>
                    <a:pt x="234" y="203"/>
                  </a:lnTo>
                  <a:lnTo>
                    <a:pt x="234" y="198"/>
                  </a:lnTo>
                  <a:lnTo>
                    <a:pt x="225" y="203"/>
                  </a:lnTo>
                  <a:lnTo>
                    <a:pt x="223" y="209"/>
                  </a:lnTo>
                  <a:lnTo>
                    <a:pt x="221" y="207"/>
                  </a:lnTo>
                  <a:lnTo>
                    <a:pt x="215" y="205"/>
                  </a:lnTo>
                  <a:lnTo>
                    <a:pt x="211" y="207"/>
                  </a:lnTo>
                  <a:lnTo>
                    <a:pt x="207" y="205"/>
                  </a:lnTo>
                  <a:lnTo>
                    <a:pt x="205" y="203"/>
                  </a:lnTo>
                  <a:lnTo>
                    <a:pt x="205" y="190"/>
                  </a:lnTo>
                  <a:lnTo>
                    <a:pt x="201" y="188"/>
                  </a:lnTo>
                  <a:lnTo>
                    <a:pt x="192" y="188"/>
                  </a:lnTo>
                  <a:lnTo>
                    <a:pt x="194" y="184"/>
                  </a:lnTo>
                  <a:lnTo>
                    <a:pt x="198" y="175"/>
                  </a:lnTo>
                  <a:lnTo>
                    <a:pt x="194" y="173"/>
                  </a:lnTo>
                  <a:lnTo>
                    <a:pt x="188" y="175"/>
                  </a:lnTo>
                  <a:lnTo>
                    <a:pt x="184" y="180"/>
                  </a:lnTo>
                  <a:lnTo>
                    <a:pt x="175" y="180"/>
                  </a:lnTo>
                  <a:lnTo>
                    <a:pt x="169" y="173"/>
                  </a:lnTo>
                  <a:lnTo>
                    <a:pt x="173" y="161"/>
                  </a:lnTo>
                  <a:lnTo>
                    <a:pt x="173" y="155"/>
                  </a:lnTo>
                  <a:lnTo>
                    <a:pt x="177" y="150"/>
                  </a:lnTo>
                  <a:lnTo>
                    <a:pt x="184" y="150"/>
                  </a:lnTo>
                  <a:lnTo>
                    <a:pt x="192" y="153"/>
                  </a:lnTo>
                  <a:lnTo>
                    <a:pt x="192" y="150"/>
                  </a:lnTo>
                  <a:lnTo>
                    <a:pt x="194" y="148"/>
                  </a:lnTo>
                  <a:lnTo>
                    <a:pt x="205" y="150"/>
                  </a:lnTo>
                  <a:lnTo>
                    <a:pt x="207" y="153"/>
                  </a:lnTo>
                  <a:lnTo>
                    <a:pt x="207" y="157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59"/>
                  </a:lnTo>
                  <a:lnTo>
                    <a:pt x="211" y="148"/>
                  </a:lnTo>
                  <a:lnTo>
                    <a:pt x="211" y="142"/>
                  </a:lnTo>
                  <a:lnTo>
                    <a:pt x="225" y="134"/>
                  </a:lnTo>
                  <a:lnTo>
                    <a:pt x="223" y="127"/>
                  </a:lnTo>
                  <a:lnTo>
                    <a:pt x="225" y="129"/>
                  </a:lnTo>
                  <a:lnTo>
                    <a:pt x="228" y="123"/>
                  </a:lnTo>
                  <a:lnTo>
                    <a:pt x="228" y="119"/>
                  </a:lnTo>
                  <a:lnTo>
                    <a:pt x="238" y="115"/>
                  </a:lnTo>
                  <a:lnTo>
                    <a:pt x="236" y="113"/>
                  </a:lnTo>
                  <a:lnTo>
                    <a:pt x="238" y="108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1" y="100"/>
                  </a:lnTo>
                  <a:lnTo>
                    <a:pt x="251" y="104"/>
                  </a:lnTo>
                  <a:lnTo>
                    <a:pt x="255" y="104"/>
                  </a:lnTo>
                  <a:lnTo>
                    <a:pt x="248" y="106"/>
                  </a:lnTo>
                  <a:lnTo>
                    <a:pt x="249" y="109"/>
                  </a:lnTo>
                  <a:lnTo>
                    <a:pt x="253" y="106"/>
                  </a:lnTo>
                  <a:lnTo>
                    <a:pt x="259" y="104"/>
                  </a:lnTo>
                  <a:lnTo>
                    <a:pt x="261" y="100"/>
                  </a:lnTo>
                  <a:lnTo>
                    <a:pt x="261" y="98"/>
                  </a:lnTo>
                  <a:lnTo>
                    <a:pt x="259" y="104"/>
                  </a:lnTo>
                  <a:lnTo>
                    <a:pt x="253" y="100"/>
                  </a:lnTo>
                  <a:lnTo>
                    <a:pt x="249" y="98"/>
                  </a:lnTo>
                  <a:lnTo>
                    <a:pt x="251" y="96"/>
                  </a:lnTo>
                  <a:lnTo>
                    <a:pt x="248" y="94"/>
                  </a:lnTo>
                  <a:lnTo>
                    <a:pt x="253" y="92"/>
                  </a:lnTo>
                  <a:lnTo>
                    <a:pt x="249" y="90"/>
                  </a:lnTo>
                  <a:lnTo>
                    <a:pt x="242" y="90"/>
                  </a:lnTo>
                  <a:lnTo>
                    <a:pt x="248" y="86"/>
                  </a:lnTo>
                  <a:lnTo>
                    <a:pt x="261" y="86"/>
                  </a:lnTo>
                  <a:lnTo>
                    <a:pt x="274" y="81"/>
                  </a:lnTo>
                  <a:lnTo>
                    <a:pt x="273" y="75"/>
                  </a:lnTo>
                  <a:lnTo>
                    <a:pt x="269" y="77"/>
                  </a:lnTo>
                  <a:lnTo>
                    <a:pt x="269" y="73"/>
                  </a:lnTo>
                  <a:lnTo>
                    <a:pt x="261" y="77"/>
                  </a:lnTo>
                  <a:lnTo>
                    <a:pt x="259" y="75"/>
                  </a:lnTo>
                  <a:lnTo>
                    <a:pt x="269" y="71"/>
                  </a:lnTo>
                  <a:lnTo>
                    <a:pt x="261" y="67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55" y="60"/>
                  </a:lnTo>
                  <a:lnTo>
                    <a:pt x="255" y="58"/>
                  </a:lnTo>
                  <a:lnTo>
                    <a:pt x="255" y="54"/>
                  </a:lnTo>
                  <a:lnTo>
                    <a:pt x="251" y="50"/>
                  </a:lnTo>
                  <a:lnTo>
                    <a:pt x="249" y="52"/>
                  </a:lnTo>
                  <a:lnTo>
                    <a:pt x="248" y="56"/>
                  </a:lnTo>
                  <a:lnTo>
                    <a:pt x="242" y="60"/>
                  </a:lnTo>
                  <a:lnTo>
                    <a:pt x="242" y="56"/>
                  </a:lnTo>
                  <a:lnTo>
                    <a:pt x="236" y="58"/>
                  </a:lnTo>
                  <a:lnTo>
                    <a:pt x="240" y="54"/>
                  </a:lnTo>
                  <a:lnTo>
                    <a:pt x="238" y="50"/>
                  </a:lnTo>
                  <a:lnTo>
                    <a:pt x="238" y="46"/>
                  </a:lnTo>
                  <a:lnTo>
                    <a:pt x="234" y="46"/>
                  </a:lnTo>
                  <a:lnTo>
                    <a:pt x="228" y="42"/>
                  </a:lnTo>
                  <a:lnTo>
                    <a:pt x="225" y="42"/>
                  </a:lnTo>
                  <a:lnTo>
                    <a:pt x="219" y="42"/>
                  </a:lnTo>
                  <a:lnTo>
                    <a:pt x="219" y="42"/>
                  </a:lnTo>
                  <a:lnTo>
                    <a:pt x="221" y="46"/>
                  </a:lnTo>
                  <a:lnTo>
                    <a:pt x="219" y="48"/>
                  </a:lnTo>
                  <a:lnTo>
                    <a:pt x="221" y="52"/>
                  </a:lnTo>
                  <a:lnTo>
                    <a:pt x="217" y="56"/>
                  </a:lnTo>
                  <a:lnTo>
                    <a:pt x="221" y="58"/>
                  </a:lnTo>
                  <a:lnTo>
                    <a:pt x="223" y="65"/>
                  </a:lnTo>
                  <a:lnTo>
                    <a:pt x="213" y="71"/>
                  </a:lnTo>
                  <a:lnTo>
                    <a:pt x="217" y="79"/>
                  </a:lnTo>
                  <a:lnTo>
                    <a:pt x="219" y="81"/>
                  </a:lnTo>
                  <a:lnTo>
                    <a:pt x="213" y="83"/>
                  </a:lnTo>
                  <a:lnTo>
                    <a:pt x="211" y="83"/>
                  </a:lnTo>
                  <a:lnTo>
                    <a:pt x="211" y="81"/>
                  </a:lnTo>
                  <a:lnTo>
                    <a:pt x="207" y="77"/>
                  </a:lnTo>
                  <a:lnTo>
                    <a:pt x="207" y="71"/>
                  </a:lnTo>
                  <a:lnTo>
                    <a:pt x="200" y="69"/>
                  </a:lnTo>
                  <a:lnTo>
                    <a:pt x="192" y="64"/>
                  </a:lnTo>
                  <a:lnTo>
                    <a:pt x="186" y="62"/>
                  </a:lnTo>
                  <a:lnTo>
                    <a:pt x="182" y="64"/>
                  </a:lnTo>
                  <a:lnTo>
                    <a:pt x="182" y="56"/>
                  </a:lnTo>
                  <a:lnTo>
                    <a:pt x="178" y="58"/>
                  </a:lnTo>
                  <a:lnTo>
                    <a:pt x="178" y="46"/>
                  </a:lnTo>
                  <a:lnTo>
                    <a:pt x="182" y="42"/>
                  </a:lnTo>
                  <a:lnTo>
                    <a:pt x="182" y="41"/>
                  </a:lnTo>
                  <a:lnTo>
                    <a:pt x="188" y="41"/>
                  </a:lnTo>
                  <a:lnTo>
                    <a:pt x="182" y="33"/>
                  </a:lnTo>
                  <a:lnTo>
                    <a:pt x="188" y="37"/>
                  </a:lnTo>
                  <a:lnTo>
                    <a:pt x="188" y="33"/>
                  </a:lnTo>
                  <a:lnTo>
                    <a:pt x="192" y="33"/>
                  </a:lnTo>
                  <a:lnTo>
                    <a:pt x="198" y="29"/>
                  </a:lnTo>
                  <a:lnTo>
                    <a:pt x="192" y="29"/>
                  </a:lnTo>
                  <a:lnTo>
                    <a:pt x="188" y="27"/>
                  </a:lnTo>
                  <a:lnTo>
                    <a:pt x="198" y="29"/>
                  </a:lnTo>
                  <a:lnTo>
                    <a:pt x="198" y="23"/>
                  </a:lnTo>
                  <a:lnTo>
                    <a:pt x="205" y="25"/>
                  </a:lnTo>
                  <a:lnTo>
                    <a:pt x="211" y="21"/>
                  </a:lnTo>
                  <a:lnTo>
                    <a:pt x="207" y="16"/>
                  </a:lnTo>
                  <a:lnTo>
                    <a:pt x="211" y="14"/>
                  </a:lnTo>
                  <a:lnTo>
                    <a:pt x="200" y="8"/>
                  </a:lnTo>
                  <a:lnTo>
                    <a:pt x="203" y="14"/>
                  </a:lnTo>
                  <a:lnTo>
                    <a:pt x="200" y="14"/>
                  </a:lnTo>
                  <a:lnTo>
                    <a:pt x="196" y="21"/>
                  </a:lnTo>
                  <a:lnTo>
                    <a:pt x="194" y="16"/>
                  </a:lnTo>
                  <a:lnTo>
                    <a:pt x="192" y="14"/>
                  </a:lnTo>
                  <a:lnTo>
                    <a:pt x="188" y="16"/>
                  </a:lnTo>
                  <a:lnTo>
                    <a:pt x="186" y="10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86" y="8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5" y="2"/>
                  </a:lnTo>
                  <a:lnTo>
                    <a:pt x="173" y="8"/>
                  </a:lnTo>
                  <a:lnTo>
                    <a:pt x="180" y="10"/>
                  </a:lnTo>
                  <a:lnTo>
                    <a:pt x="182" y="16"/>
                  </a:lnTo>
                  <a:lnTo>
                    <a:pt x="177" y="18"/>
                  </a:lnTo>
                  <a:lnTo>
                    <a:pt x="177" y="21"/>
                  </a:lnTo>
                  <a:lnTo>
                    <a:pt x="175" y="19"/>
                  </a:lnTo>
                  <a:lnTo>
                    <a:pt x="173" y="18"/>
                  </a:lnTo>
                  <a:lnTo>
                    <a:pt x="169" y="19"/>
                  </a:lnTo>
                  <a:lnTo>
                    <a:pt x="159" y="19"/>
                  </a:lnTo>
                  <a:lnTo>
                    <a:pt x="157" y="16"/>
                  </a:lnTo>
                  <a:lnTo>
                    <a:pt x="150" y="14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50" y="14"/>
                  </a:lnTo>
                  <a:lnTo>
                    <a:pt x="148" y="21"/>
                  </a:lnTo>
                  <a:lnTo>
                    <a:pt x="140" y="18"/>
                  </a:lnTo>
                  <a:lnTo>
                    <a:pt x="127" y="18"/>
                  </a:lnTo>
                  <a:lnTo>
                    <a:pt x="130" y="16"/>
                  </a:lnTo>
                  <a:lnTo>
                    <a:pt x="121" y="14"/>
                  </a:lnTo>
                  <a:lnTo>
                    <a:pt x="109" y="8"/>
                  </a:lnTo>
                  <a:lnTo>
                    <a:pt x="105" y="10"/>
                  </a:lnTo>
                  <a:lnTo>
                    <a:pt x="105" y="8"/>
                  </a:lnTo>
                  <a:lnTo>
                    <a:pt x="100" y="10"/>
                  </a:lnTo>
                  <a:lnTo>
                    <a:pt x="98" y="8"/>
                  </a:lnTo>
                  <a:lnTo>
                    <a:pt x="88" y="14"/>
                  </a:lnTo>
                  <a:lnTo>
                    <a:pt x="88" y="10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65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3" y="8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0" y="27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42" name="Freeform 18"/>
            <p:cNvSpPr>
              <a:spLocks/>
            </p:cNvSpPr>
            <p:nvPr/>
          </p:nvSpPr>
          <p:spPr bwMode="auto">
            <a:xfrm>
              <a:off x="4773" y="3901"/>
              <a:ext cx="1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25" y="9"/>
                </a:cxn>
                <a:cxn ang="0">
                  <a:pos x="16" y="9"/>
                </a:cxn>
                <a:cxn ang="0">
                  <a:pos x="14" y="4"/>
                </a:cxn>
                <a:cxn ang="0">
                  <a:pos x="6" y="4"/>
                </a:cxn>
                <a:cxn ang="0">
                  <a:pos x="0" y="4"/>
                </a:cxn>
              </a:cxnLst>
              <a:rect l="0" t="0" r="r" b="b"/>
              <a:pathLst>
                <a:path w="25" h="9">
                  <a:moveTo>
                    <a:pt x="0" y="4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14" y="4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43" name="Freeform 19"/>
            <p:cNvSpPr>
              <a:spLocks/>
            </p:cNvSpPr>
            <p:nvPr/>
          </p:nvSpPr>
          <p:spPr bwMode="auto">
            <a:xfrm>
              <a:off x="4785" y="3906"/>
              <a:ext cx="7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0" y="2"/>
                </a:cxn>
              </a:cxnLst>
              <a:rect l="0" t="0" r="r" b="b"/>
              <a:pathLst>
                <a:path w="14" h="6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44" name="Freeform 20"/>
            <p:cNvSpPr>
              <a:spLocks/>
            </p:cNvSpPr>
            <p:nvPr/>
          </p:nvSpPr>
          <p:spPr bwMode="auto">
            <a:xfrm>
              <a:off x="4788" y="4008"/>
              <a:ext cx="8" cy="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5" y="6"/>
                </a:cxn>
                <a:cxn ang="0">
                  <a:pos x="8" y="6"/>
                </a:cxn>
                <a:cxn ang="0">
                  <a:pos x="0" y="4"/>
                </a:cxn>
              </a:cxnLst>
              <a:rect l="0" t="0" r="r" b="b"/>
              <a:pathLst>
                <a:path w="15" h="6">
                  <a:moveTo>
                    <a:pt x="0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6"/>
                  </a:lnTo>
                  <a:lnTo>
                    <a:pt x="8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45" name="Freeform 21"/>
            <p:cNvSpPr>
              <a:spLocks/>
            </p:cNvSpPr>
            <p:nvPr/>
          </p:nvSpPr>
          <p:spPr bwMode="auto">
            <a:xfrm>
              <a:off x="4803" y="3857"/>
              <a:ext cx="8" cy="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8" y="5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5" y="13"/>
                </a:cxn>
                <a:cxn ang="0">
                  <a:pos x="15" y="15"/>
                </a:cxn>
                <a:cxn ang="0">
                  <a:pos x="11" y="17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0" y="15"/>
                </a:cxn>
              </a:cxnLst>
              <a:rect l="0" t="0" r="r" b="b"/>
              <a:pathLst>
                <a:path w="15" h="17">
                  <a:moveTo>
                    <a:pt x="0" y="15"/>
                  </a:moveTo>
                  <a:lnTo>
                    <a:pt x="8" y="2"/>
                  </a:lnTo>
                  <a:lnTo>
                    <a:pt x="9" y="0"/>
                  </a:lnTo>
                  <a:lnTo>
                    <a:pt x="8" y="5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46" name="Freeform 22"/>
            <p:cNvSpPr>
              <a:spLocks/>
            </p:cNvSpPr>
            <p:nvPr/>
          </p:nvSpPr>
          <p:spPr bwMode="auto">
            <a:xfrm>
              <a:off x="4686" y="3846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2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47" name="Freeform 23"/>
            <p:cNvSpPr>
              <a:spLocks/>
            </p:cNvSpPr>
            <p:nvPr/>
          </p:nvSpPr>
          <p:spPr bwMode="auto">
            <a:xfrm>
              <a:off x="4846" y="3828"/>
              <a:ext cx="13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5" y="2"/>
                </a:cxn>
                <a:cxn ang="0">
                  <a:pos x="27" y="8"/>
                </a:cxn>
                <a:cxn ang="0">
                  <a:pos x="12" y="14"/>
                </a:cxn>
                <a:cxn ang="0">
                  <a:pos x="4" y="14"/>
                </a:cxn>
                <a:cxn ang="0">
                  <a:pos x="0" y="6"/>
                </a:cxn>
              </a:cxnLst>
              <a:rect l="0" t="0" r="r" b="b"/>
              <a:pathLst>
                <a:path w="27" h="14">
                  <a:moveTo>
                    <a:pt x="0" y="6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5" y="2"/>
                  </a:lnTo>
                  <a:lnTo>
                    <a:pt x="27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48" name="Freeform 24"/>
            <p:cNvSpPr>
              <a:spLocks/>
            </p:cNvSpPr>
            <p:nvPr/>
          </p:nvSpPr>
          <p:spPr bwMode="auto">
            <a:xfrm>
              <a:off x="4769" y="3830"/>
              <a:ext cx="8" cy="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4" y="0"/>
                </a:cxn>
                <a:cxn ang="0">
                  <a:pos x="15" y="10"/>
                </a:cxn>
                <a:cxn ang="0">
                  <a:pos x="5" y="12"/>
                </a:cxn>
                <a:cxn ang="0">
                  <a:pos x="0" y="10"/>
                </a:cxn>
              </a:cxnLst>
              <a:rect l="0" t="0" r="r" b="b"/>
              <a:pathLst>
                <a:path w="15" h="12">
                  <a:moveTo>
                    <a:pt x="0" y="10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15" y="10"/>
                  </a:lnTo>
                  <a:lnTo>
                    <a:pt x="5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49" name="Freeform 25"/>
            <p:cNvSpPr>
              <a:spLocks/>
            </p:cNvSpPr>
            <p:nvPr/>
          </p:nvSpPr>
          <p:spPr bwMode="auto">
            <a:xfrm>
              <a:off x="4721" y="3810"/>
              <a:ext cx="14" cy="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9" y="4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7" y="15"/>
                </a:cxn>
                <a:cxn ang="0">
                  <a:pos x="0" y="13"/>
                </a:cxn>
              </a:cxnLst>
              <a:rect l="0" t="0" r="r" b="b"/>
              <a:pathLst>
                <a:path w="29" h="15">
                  <a:moveTo>
                    <a:pt x="0" y="13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9" y="4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7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50" name="Freeform 26"/>
            <p:cNvSpPr>
              <a:spLocks/>
            </p:cNvSpPr>
            <p:nvPr/>
          </p:nvSpPr>
          <p:spPr bwMode="auto">
            <a:xfrm>
              <a:off x="4730" y="3813"/>
              <a:ext cx="23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2"/>
                </a:cxn>
                <a:cxn ang="0">
                  <a:pos x="17" y="5"/>
                </a:cxn>
                <a:cxn ang="0">
                  <a:pos x="25" y="0"/>
                </a:cxn>
                <a:cxn ang="0">
                  <a:pos x="33" y="3"/>
                </a:cxn>
                <a:cxn ang="0">
                  <a:pos x="34" y="11"/>
                </a:cxn>
                <a:cxn ang="0">
                  <a:pos x="44" y="15"/>
                </a:cxn>
                <a:cxn ang="0">
                  <a:pos x="38" y="21"/>
                </a:cxn>
                <a:cxn ang="0">
                  <a:pos x="31" y="17"/>
                </a:cxn>
                <a:cxn ang="0">
                  <a:pos x="13" y="23"/>
                </a:cxn>
                <a:cxn ang="0">
                  <a:pos x="4" y="15"/>
                </a:cxn>
                <a:cxn ang="0">
                  <a:pos x="4" y="13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44" h="23">
                  <a:moveTo>
                    <a:pt x="0" y="7"/>
                  </a:moveTo>
                  <a:lnTo>
                    <a:pt x="6" y="2"/>
                  </a:lnTo>
                  <a:lnTo>
                    <a:pt x="17" y="5"/>
                  </a:lnTo>
                  <a:lnTo>
                    <a:pt x="25" y="0"/>
                  </a:lnTo>
                  <a:lnTo>
                    <a:pt x="33" y="3"/>
                  </a:lnTo>
                  <a:lnTo>
                    <a:pt x="34" y="11"/>
                  </a:lnTo>
                  <a:lnTo>
                    <a:pt x="44" y="15"/>
                  </a:lnTo>
                  <a:lnTo>
                    <a:pt x="38" y="21"/>
                  </a:lnTo>
                  <a:lnTo>
                    <a:pt x="31" y="17"/>
                  </a:lnTo>
                  <a:lnTo>
                    <a:pt x="13" y="23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51" name="Freeform 27"/>
            <p:cNvSpPr>
              <a:spLocks/>
            </p:cNvSpPr>
            <p:nvPr/>
          </p:nvSpPr>
          <p:spPr bwMode="auto">
            <a:xfrm>
              <a:off x="4928" y="3948"/>
              <a:ext cx="10" cy="1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10" y="32"/>
                </a:cxn>
                <a:cxn ang="0">
                  <a:pos x="20" y="9"/>
                </a:cxn>
                <a:cxn ang="0">
                  <a:pos x="14" y="0"/>
                </a:cxn>
                <a:cxn ang="0">
                  <a:pos x="2" y="15"/>
                </a:cxn>
                <a:cxn ang="0">
                  <a:pos x="4" y="23"/>
                </a:cxn>
                <a:cxn ang="0">
                  <a:pos x="0" y="25"/>
                </a:cxn>
              </a:cxnLst>
              <a:rect l="0" t="0" r="r" b="b"/>
              <a:pathLst>
                <a:path w="20" h="34">
                  <a:moveTo>
                    <a:pt x="0" y="25"/>
                  </a:moveTo>
                  <a:lnTo>
                    <a:pt x="2" y="32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0" y="9"/>
                  </a:lnTo>
                  <a:lnTo>
                    <a:pt x="14" y="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52" name="Freeform 28"/>
            <p:cNvSpPr>
              <a:spLocks/>
            </p:cNvSpPr>
            <p:nvPr/>
          </p:nvSpPr>
          <p:spPr bwMode="auto">
            <a:xfrm>
              <a:off x="5016" y="3946"/>
              <a:ext cx="48" cy="3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0"/>
                </a:cxn>
                <a:cxn ang="0">
                  <a:pos x="8" y="27"/>
                </a:cxn>
                <a:cxn ang="0">
                  <a:pos x="17" y="27"/>
                </a:cxn>
                <a:cxn ang="0">
                  <a:pos x="19" y="19"/>
                </a:cxn>
                <a:cxn ang="0">
                  <a:pos x="31" y="9"/>
                </a:cxn>
                <a:cxn ang="0">
                  <a:pos x="35" y="11"/>
                </a:cxn>
                <a:cxn ang="0">
                  <a:pos x="39" y="6"/>
                </a:cxn>
                <a:cxn ang="0">
                  <a:pos x="44" y="2"/>
                </a:cxn>
                <a:cxn ang="0">
                  <a:pos x="56" y="6"/>
                </a:cxn>
                <a:cxn ang="0">
                  <a:pos x="54" y="13"/>
                </a:cxn>
                <a:cxn ang="0">
                  <a:pos x="63" y="19"/>
                </a:cxn>
                <a:cxn ang="0">
                  <a:pos x="65" y="15"/>
                </a:cxn>
                <a:cxn ang="0">
                  <a:pos x="67" y="4"/>
                </a:cxn>
                <a:cxn ang="0">
                  <a:pos x="71" y="0"/>
                </a:cxn>
                <a:cxn ang="0">
                  <a:pos x="75" y="13"/>
                </a:cxn>
                <a:cxn ang="0">
                  <a:pos x="81" y="21"/>
                </a:cxn>
                <a:cxn ang="0">
                  <a:pos x="85" y="27"/>
                </a:cxn>
                <a:cxn ang="0">
                  <a:pos x="90" y="34"/>
                </a:cxn>
                <a:cxn ang="0">
                  <a:pos x="94" y="38"/>
                </a:cxn>
                <a:cxn ang="0">
                  <a:pos x="96" y="48"/>
                </a:cxn>
                <a:cxn ang="0">
                  <a:pos x="96" y="55"/>
                </a:cxn>
                <a:cxn ang="0">
                  <a:pos x="92" y="63"/>
                </a:cxn>
                <a:cxn ang="0">
                  <a:pos x="87" y="74"/>
                </a:cxn>
                <a:cxn ang="0">
                  <a:pos x="81" y="78"/>
                </a:cxn>
                <a:cxn ang="0">
                  <a:pos x="75" y="74"/>
                </a:cxn>
                <a:cxn ang="0">
                  <a:pos x="71" y="78"/>
                </a:cxn>
                <a:cxn ang="0">
                  <a:pos x="63" y="73"/>
                </a:cxn>
                <a:cxn ang="0">
                  <a:pos x="63" y="67"/>
                </a:cxn>
                <a:cxn ang="0">
                  <a:pos x="58" y="59"/>
                </a:cxn>
                <a:cxn ang="0">
                  <a:pos x="54" y="67"/>
                </a:cxn>
                <a:cxn ang="0">
                  <a:pos x="48" y="59"/>
                </a:cxn>
                <a:cxn ang="0">
                  <a:pos x="42" y="55"/>
                </a:cxn>
                <a:cxn ang="0">
                  <a:pos x="29" y="59"/>
                </a:cxn>
                <a:cxn ang="0">
                  <a:pos x="23" y="63"/>
                </a:cxn>
                <a:cxn ang="0">
                  <a:pos x="15" y="63"/>
                </a:cxn>
                <a:cxn ang="0">
                  <a:pos x="8" y="67"/>
                </a:cxn>
                <a:cxn ang="0">
                  <a:pos x="2" y="63"/>
                </a:cxn>
                <a:cxn ang="0">
                  <a:pos x="2" y="55"/>
                </a:cxn>
                <a:cxn ang="0">
                  <a:pos x="0" y="40"/>
                </a:cxn>
              </a:cxnLst>
              <a:rect l="0" t="0" r="r" b="b"/>
              <a:pathLst>
                <a:path w="96" h="78">
                  <a:moveTo>
                    <a:pt x="0" y="40"/>
                  </a:moveTo>
                  <a:lnTo>
                    <a:pt x="0" y="30"/>
                  </a:lnTo>
                  <a:lnTo>
                    <a:pt x="8" y="27"/>
                  </a:lnTo>
                  <a:lnTo>
                    <a:pt x="17" y="27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35" y="11"/>
                  </a:lnTo>
                  <a:lnTo>
                    <a:pt x="39" y="6"/>
                  </a:lnTo>
                  <a:lnTo>
                    <a:pt x="44" y="2"/>
                  </a:lnTo>
                  <a:lnTo>
                    <a:pt x="56" y="6"/>
                  </a:lnTo>
                  <a:lnTo>
                    <a:pt x="54" y="13"/>
                  </a:lnTo>
                  <a:lnTo>
                    <a:pt x="63" y="19"/>
                  </a:lnTo>
                  <a:lnTo>
                    <a:pt x="65" y="15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5" y="13"/>
                  </a:lnTo>
                  <a:lnTo>
                    <a:pt x="81" y="21"/>
                  </a:lnTo>
                  <a:lnTo>
                    <a:pt x="85" y="27"/>
                  </a:lnTo>
                  <a:lnTo>
                    <a:pt x="90" y="34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55"/>
                  </a:lnTo>
                  <a:lnTo>
                    <a:pt x="92" y="63"/>
                  </a:lnTo>
                  <a:lnTo>
                    <a:pt x="87" y="74"/>
                  </a:lnTo>
                  <a:lnTo>
                    <a:pt x="81" y="78"/>
                  </a:lnTo>
                  <a:lnTo>
                    <a:pt x="75" y="74"/>
                  </a:lnTo>
                  <a:lnTo>
                    <a:pt x="71" y="78"/>
                  </a:lnTo>
                  <a:lnTo>
                    <a:pt x="63" y="73"/>
                  </a:lnTo>
                  <a:lnTo>
                    <a:pt x="63" y="67"/>
                  </a:lnTo>
                  <a:lnTo>
                    <a:pt x="58" y="59"/>
                  </a:lnTo>
                  <a:lnTo>
                    <a:pt x="54" y="67"/>
                  </a:lnTo>
                  <a:lnTo>
                    <a:pt x="48" y="59"/>
                  </a:lnTo>
                  <a:lnTo>
                    <a:pt x="42" y="55"/>
                  </a:lnTo>
                  <a:lnTo>
                    <a:pt x="29" y="59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8" y="67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53" name="Freeform 29"/>
            <p:cNvSpPr>
              <a:spLocks/>
            </p:cNvSpPr>
            <p:nvPr/>
          </p:nvSpPr>
          <p:spPr bwMode="auto">
            <a:xfrm>
              <a:off x="5053" y="3988"/>
              <a:ext cx="4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6" y="10"/>
                </a:cxn>
                <a:cxn ang="0">
                  <a:pos x="0" y="2"/>
                </a:cxn>
              </a:cxnLst>
              <a:rect l="0" t="0" r="r" b="b"/>
              <a:pathLst>
                <a:path w="8" h="10">
                  <a:moveTo>
                    <a:pt x="0" y="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6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54" name="Freeform 30"/>
            <p:cNvSpPr>
              <a:spLocks/>
            </p:cNvSpPr>
            <p:nvPr/>
          </p:nvSpPr>
          <p:spPr bwMode="auto">
            <a:xfrm>
              <a:off x="5080" y="3988"/>
              <a:ext cx="9" cy="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0"/>
                </a:cxn>
                <a:cxn ang="0">
                  <a:pos x="9" y="6"/>
                </a:cxn>
                <a:cxn ang="0">
                  <a:pos x="15" y="0"/>
                </a:cxn>
                <a:cxn ang="0">
                  <a:pos x="19" y="4"/>
                </a:cxn>
                <a:cxn ang="0">
                  <a:pos x="15" y="10"/>
                </a:cxn>
                <a:cxn ang="0">
                  <a:pos x="11" y="10"/>
                </a:cxn>
                <a:cxn ang="0">
                  <a:pos x="6" y="17"/>
                </a:cxn>
                <a:cxn ang="0">
                  <a:pos x="0" y="15"/>
                </a:cxn>
              </a:cxnLst>
              <a:rect l="0" t="0" r="r" b="b"/>
              <a:pathLst>
                <a:path w="19" h="17">
                  <a:moveTo>
                    <a:pt x="0" y="15"/>
                  </a:moveTo>
                  <a:lnTo>
                    <a:pt x="4" y="10"/>
                  </a:lnTo>
                  <a:lnTo>
                    <a:pt x="9" y="6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6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55" name="Freeform 31"/>
            <p:cNvSpPr>
              <a:spLocks/>
            </p:cNvSpPr>
            <p:nvPr/>
          </p:nvSpPr>
          <p:spPr bwMode="auto">
            <a:xfrm>
              <a:off x="5088" y="3978"/>
              <a:ext cx="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4" y="9"/>
                </a:cxn>
                <a:cxn ang="0">
                  <a:pos x="12" y="13"/>
                </a:cxn>
                <a:cxn ang="0">
                  <a:pos x="8" y="21"/>
                </a:cxn>
                <a:cxn ang="0">
                  <a:pos x="2" y="13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4" h="21">
                  <a:moveTo>
                    <a:pt x="0" y="0"/>
                  </a:moveTo>
                  <a:lnTo>
                    <a:pt x="8" y="8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8" y="21"/>
                  </a:lnTo>
                  <a:lnTo>
                    <a:pt x="2" y="13"/>
                  </a:lnTo>
                  <a:lnTo>
                    <a:pt x="4" y="9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56" name="Freeform 32"/>
            <p:cNvSpPr>
              <a:spLocks/>
            </p:cNvSpPr>
            <p:nvPr/>
          </p:nvSpPr>
          <p:spPr bwMode="auto">
            <a:xfrm>
              <a:off x="4854" y="3881"/>
              <a:ext cx="85" cy="97"/>
            </a:xfrm>
            <a:custGeom>
              <a:avLst/>
              <a:gdLst/>
              <a:ahLst/>
              <a:cxnLst>
                <a:cxn ang="0">
                  <a:pos x="5" y="70"/>
                </a:cxn>
                <a:cxn ang="0">
                  <a:pos x="7" y="74"/>
                </a:cxn>
                <a:cxn ang="0">
                  <a:pos x="11" y="78"/>
                </a:cxn>
                <a:cxn ang="0">
                  <a:pos x="15" y="84"/>
                </a:cxn>
                <a:cxn ang="0">
                  <a:pos x="25" y="92"/>
                </a:cxn>
                <a:cxn ang="0">
                  <a:pos x="38" y="90"/>
                </a:cxn>
                <a:cxn ang="0">
                  <a:pos x="53" y="86"/>
                </a:cxn>
                <a:cxn ang="0">
                  <a:pos x="59" y="92"/>
                </a:cxn>
                <a:cxn ang="0">
                  <a:pos x="63" y="90"/>
                </a:cxn>
                <a:cxn ang="0">
                  <a:pos x="65" y="103"/>
                </a:cxn>
                <a:cxn ang="0">
                  <a:pos x="73" y="116"/>
                </a:cxn>
                <a:cxn ang="0">
                  <a:pos x="76" y="130"/>
                </a:cxn>
                <a:cxn ang="0">
                  <a:pos x="73" y="149"/>
                </a:cxn>
                <a:cxn ang="0">
                  <a:pos x="78" y="160"/>
                </a:cxn>
                <a:cxn ang="0">
                  <a:pos x="80" y="174"/>
                </a:cxn>
                <a:cxn ang="0">
                  <a:pos x="86" y="195"/>
                </a:cxn>
                <a:cxn ang="0">
                  <a:pos x="109" y="193"/>
                </a:cxn>
                <a:cxn ang="0">
                  <a:pos x="122" y="178"/>
                </a:cxn>
                <a:cxn ang="0">
                  <a:pos x="124" y="168"/>
                </a:cxn>
                <a:cxn ang="0">
                  <a:pos x="130" y="164"/>
                </a:cxn>
                <a:cxn ang="0">
                  <a:pos x="128" y="157"/>
                </a:cxn>
                <a:cxn ang="0">
                  <a:pos x="142" y="143"/>
                </a:cxn>
                <a:cxn ang="0">
                  <a:pos x="142" y="130"/>
                </a:cxn>
                <a:cxn ang="0">
                  <a:pos x="138" y="118"/>
                </a:cxn>
                <a:cxn ang="0">
                  <a:pos x="145" y="107"/>
                </a:cxn>
                <a:cxn ang="0">
                  <a:pos x="161" y="92"/>
                </a:cxn>
                <a:cxn ang="0">
                  <a:pos x="169" y="76"/>
                </a:cxn>
                <a:cxn ang="0">
                  <a:pos x="167" y="70"/>
                </a:cxn>
                <a:cxn ang="0">
                  <a:pos x="153" y="74"/>
                </a:cxn>
                <a:cxn ang="0">
                  <a:pos x="149" y="67"/>
                </a:cxn>
                <a:cxn ang="0">
                  <a:pos x="142" y="61"/>
                </a:cxn>
                <a:cxn ang="0">
                  <a:pos x="138" y="55"/>
                </a:cxn>
                <a:cxn ang="0">
                  <a:pos x="130" y="40"/>
                </a:cxn>
                <a:cxn ang="0">
                  <a:pos x="121" y="21"/>
                </a:cxn>
                <a:cxn ang="0">
                  <a:pos x="119" y="17"/>
                </a:cxn>
                <a:cxn ang="0">
                  <a:pos x="113" y="19"/>
                </a:cxn>
                <a:cxn ang="0">
                  <a:pos x="105" y="17"/>
                </a:cxn>
                <a:cxn ang="0">
                  <a:pos x="92" y="15"/>
                </a:cxn>
                <a:cxn ang="0">
                  <a:pos x="90" y="21"/>
                </a:cxn>
                <a:cxn ang="0">
                  <a:pos x="80" y="13"/>
                </a:cxn>
                <a:cxn ang="0">
                  <a:pos x="67" y="9"/>
                </a:cxn>
                <a:cxn ang="0">
                  <a:pos x="69" y="0"/>
                </a:cxn>
                <a:cxn ang="0">
                  <a:pos x="65" y="2"/>
                </a:cxn>
                <a:cxn ang="0">
                  <a:pos x="48" y="3"/>
                </a:cxn>
                <a:cxn ang="0">
                  <a:pos x="38" y="7"/>
                </a:cxn>
                <a:cxn ang="0">
                  <a:pos x="28" y="3"/>
                </a:cxn>
                <a:cxn ang="0">
                  <a:pos x="21" y="13"/>
                </a:cxn>
                <a:cxn ang="0">
                  <a:pos x="17" y="23"/>
                </a:cxn>
                <a:cxn ang="0">
                  <a:pos x="11" y="26"/>
                </a:cxn>
                <a:cxn ang="0">
                  <a:pos x="2" y="46"/>
                </a:cxn>
                <a:cxn ang="0">
                  <a:pos x="3" y="51"/>
                </a:cxn>
                <a:cxn ang="0">
                  <a:pos x="0" y="63"/>
                </a:cxn>
                <a:cxn ang="0">
                  <a:pos x="5" y="70"/>
                </a:cxn>
              </a:cxnLst>
              <a:rect l="0" t="0" r="r" b="b"/>
              <a:pathLst>
                <a:path w="169" h="195">
                  <a:moveTo>
                    <a:pt x="5" y="70"/>
                  </a:moveTo>
                  <a:lnTo>
                    <a:pt x="7" y="74"/>
                  </a:lnTo>
                  <a:lnTo>
                    <a:pt x="11" y="78"/>
                  </a:lnTo>
                  <a:lnTo>
                    <a:pt x="15" y="84"/>
                  </a:lnTo>
                  <a:lnTo>
                    <a:pt x="25" y="92"/>
                  </a:lnTo>
                  <a:lnTo>
                    <a:pt x="38" y="90"/>
                  </a:lnTo>
                  <a:lnTo>
                    <a:pt x="53" y="86"/>
                  </a:lnTo>
                  <a:lnTo>
                    <a:pt x="59" y="92"/>
                  </a:lnTo>
                  <a:lnTo>
                    <a:pt x="63" y="90"/>
                  </a:lnTo>
                  <a:lnTo>
                    <a:pt x="65" y="103"/>
                  </a:lnTo>
                  <a:lnTo>
                    <a:pt x="73" y="116"/>
                  </a:lnTo>
                  <a:lnTo>
                    <a:pt x="76" y="130"/>
                  </a:lnTo>
                  <a:lnTo>
                    <a:pt x="73" y="149"/>
                  </a:lnTo>
                  <a:lnTo>
                    <a:pt x="78" y="160"/>
                  </a:lnTo>
                  <a:lnTo>
                    <a:pt x="80" y="174"/>
                  </a:lnTo>
                  <a:lnTo>
                    <a:pt x="86" y="195"/>
                  </a:lnTo>
                  <a:lnTo>
                    <a:pt x="109" y="193"/>
                  </a:lnTo>
                  <a:lnTo>
                    <a:pt x="122" y="178"/>
                  </a:lnTo>
                  <a:lnTo>
                    <a:pt x="124" y="168"/>
                  </a:lnTo>
                  <a:lnTo>
                    <a:pt x="130" y="164"/>
                  </a:lnTo>
                  <a:lnTo>
                    <a:pt x="128" y="157"/>
                  </a:lnTo>
                  <a:lnTo>
                    <a:pt x="142" y="143"/>
                  </a:lnTo>
                  <a:lnTo>
                    <a:pt x="142" y="130"/>
                  </a:lnTo>
                  <a:lnTo>
                    <a:pt x="138" y="118"/>
                  </a:lnTo>
                  <a:lnTo>
                    <a:pt x="145" y="107"/>
                  </a:lnTo>
                  <a:lnTo>
                    <a:pt x="161" y="92"/>
                  </a:lnTo>
                  <a:lnTo>
                    <a:pt x="169" y="76"/>
                  </a:lnTo>
                  <a:lnTo>
                    <a:pt x="167" y="70"/>
                  </a:lnTo>
                  <a:lnTo>
                    <a:pt x="153" y="74"/>
                  </a:lnTo>
                  <a:lnTo>
                    <a:pt x="149" y="67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0" y="40"/>
                  </a:lnTo>
                  <a:lnTo>
                    <a:pt x="121" y="21"/>
                  </a:lnTo>
                  <a:lnTo>
                    <a:pt x="119" y="17"/>
                  </a:lnTo>
                  <a:lnTo>
                    <a:pt x="113" y="19"/>
                  </a:lnTo>
                  <a:lnTo>
                    <a:pt x="105" y="17"/>
                  </a:lnTo>
                  <a:lnTo>
                    <a:pt x="92" y="15"/>
                  </a:lnTo>
                  <a:lnTo>
                    <a:pt x="90" y="21"/>
                  </a:lnTo>
                  <a:lnTo>
                    <a:pt x="80" y="13"/>
                  </a:lnTo>
                  <a:lnTo>
                    <a:pt x="67" y="9"/>
                  </a:lnTo>
                  <a:lnTo>
                    <a:pt x="69" y="0"/>
                  </a:lnTo>
                  <a:lnTo>
                    <a:pt x="65" y="2"/>
                  </a:lnTo>
                  <a:lnTo>
                    <a:pt x="48" y="3"/>
                  </a:lnTo>
                  <a:lnTo>
                    <a:pt x="38" y="7"/>
                  </a:lnTo>
                  <a:lnTo>
                    <a:pt x="28" y="3"/>
                  </a:lnTo>
                  <a:lnTo>
                    <a:pt x="21" y="13"/>
                  </a:lnTo>
                  <a:lnTo>
                    <a:pt x="17" y="23"/>
                  </a:lnTo>
                  <a:lnTo>
                    <a:pt x="11" y="26"/>
                  </a:lnTo>
                  <a:lnTo>
                    <a:pt x="2" y="46"/>
                  </a:lnTo>
                  <a:lnTo>
                    <a:pt x="3" y="51"/>
                  </a:lnTo>
                  <a:lnTo>
                    <a:pt x="0" y="63"/>
                  </a:lnTo>
                  <a:lnTo>
                    <a:pt x="5" y="7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57" name="Freeform 33"/>
            <p:cNvSpPr>
              <a:spLocks/>
            </p:cNvSpPr>
            <p:nvPr/>
          </p:nvSpPr>
          <p:spPr bwMode="auto">
            <a:xfrm>
              <a:off x="5036" y="3933"/>
              <a:ext cx="25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18" y="13"/>
                </a:cxn>
                <a:cxn ang="0">
                  <a:pos x="18" y="21"/>
                </a:cxn>
                <a:cxn ang="0">
                  <a:pos x="31" y="23"/>
                </a:cxn>
                <a:cxn ang="0">
                  <a:pos x="35" y="17"/>
                </a:cxn>
                <a:cxn ang="0">
                  <a:pos x="50" y="27"/>
                </a:cxn>
                <a:cxn ang="0">
                  <a:pos x="43" y="15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50" h="27">
                  <a:moveTo>
                    <a:pt x="0" y="4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18" y="13"/>
                  </a:lnTo>
                  <a:lnTo>
                    <a:pt x="18" y="21"/>
                  </a:lnTo>
                  <a:lnTo>
                    <a:pt x="31" y="23"/>
                  </a:lnTo>
                  <a:lnTo>
                    <a:pt x="35" y="17"/>
                  </a:lnTo>
                  <a:lnTo>
                    <a:pt x="50" y="27"/>
                  </a:lnTo>
                  <a:lnTo>
                    <a:pt x="43" y="15"/>
                  </a:lnTo>
                  <a:lnTo>
                    <a:pt x="18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58" name="Freeform 34"/>
            <p:cNvSpPr>
              <a:spLocks/>
            </p:cNvSpPr>
            <p:nvPr/>
          </p:nvSpPr>
          <p:spPr bwMode="auto">
            <a:xfrm>
              <a:off x="5025" y="3919"/>
              <a:ext cx="6" cy="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4"/>
                </a:cxn>
                <a:cxn ang="0">
                  <a:pos x="0" y="8"/>
                </a:cxn>
              </a:cxnLst>
              <a:rect l="0" t="0" r="r" b="b"/>
              <a:pathLst>
                <a:path w="12" h="12">
                  <a:moveTo>
                    <a:pt x="0" y="8"/>
                  </a:moveTo>
                  <a:lnTo>
                    <a:pt x="2" y="2"/>
                  </a:lnTo>
                  <a:lnTo>
                    <a:pt x="8" y="0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59" name="Freeform 35"/>
            <p:cNvSpPr>
              <a:spLocks/>
            </p:cNvSpPr>
            <p:nvPr/>
          </p:nvSpPr>
          <p:spPr bwMode="auto">
            <a:xfrm>
              <a:off x="5023" y="3907"/>
              <a:ext cx="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8" y="18"/>
                </a:cxn>
                <a:cxn ang="0">
                  <a:pos x="2" y="16"/>
                </a:cxn>
                <a:cxn ang="0">
                  <a:pos x="0" y="8"/>
                </a:cxn>
              </a:cxnLst>
              <a:rect l="0" t="0" r="r" b="b"/>
              <a:pathLst>
                <a:path w="8" h="18">
                  <a:moveTo>
                    <a:pt x="0" y="8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8" y="18"/>
                  </a:lnTo>
                  <a:lnTo>
                    <a:pt x="2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60" name="Freeform 36"/>
            <p:cNvSpPr>
              <a:spLocks/>
            </p:cNvSpPr>
            <p:nvPr/>
          </p:nvSpPr>
          <p:spPr bwMode="auto">
            <a:xfrm>
              <a:off x="5021" y="3930"/>
              <a:ext cx="8" cy="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9"/>
                </a:cxn>
                <a:cxn ang="0">
                  <a:pos x="5" y="19"/>
                </a:cxn>
                <a:cxn ang="0">
                  <a:pos x="9" y="17"/>
                </a:cxn>
                <a:cxn ang="0">
                  <a:pos x="5" y="10"/>
                </a:cxn>
                <a:cxn ang="0">
                  <a:pos x="13" y="4"/>
                </a:cxn>
                <a:cxn ang="0">
                  <a:pos x="1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12"/>
                </a:cxn>
              </a:cxnLst>
              <a:rect l="0" t="0" r="r" b="b"/>
              <a:pathLst>
                <a:path w="15" h="19">
                  <a:moveTo>
                    <a:pt x="0" y="12"/>
                  </a:moveTo>
                  <a:lnTo>
                    <a:pt x="2" y="19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5" y="10"/>
                  </a:lnTo>
                  <a:lnTo>
                    <a:pt x="13" y="4"/>
                  </a:lnTo>
                  <a:lnTo>
                    <a:pt x="1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61" name="Freeform 37"/>
            <p:cNvSpPr>
              <a:spLocks/>
            </p:cNvSpPr>
            <p:nvPr/>
          </p:nvSpPr>
          <p:spPr bwMode="auto">
            <a:xfrm>
              <a:off x="5009" y="3923"/>
              <a:ext cx="12" cy="1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" y="13"/>
                </a:cxn>
                <a:cxn ang="0">
                  <a:pos x="21" y="0"/>
                </a:cxn>
                <a:cxn ang="0">
                  <a:pos x="25" y="6"/>
                </a:cxn>
                <a:cxn ang="0">
                  <a:pos x="21" y="8"/>
                </a:cxn>
                <a:cxn ang="0">
                  <a:pos x="25" y="15"/>
                </a:cxn>
                <a:cxn ang="0">
                  <a:pos x="15" y="30"/>
                </a:cxn>
                <a:cxn ang="0">
                  <a:pos x="4" y="25"/>
                </a:cxn>
                <a:cxn ang="0">
                  <a:pos x="0" y="17"/>
                </a:cxn>
              </a:cxnLst>
              <a:rect l="0" t="0" r="r" b="b"/>
              <a:pathLst>
                <a:path w="25" h="30">
                  <a:moveTo>
                    <a:pt x="0" y="17"/>
                  </a:moveTo>
                  <a:lnTo>
                    <a:pt x="4" y="13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21" y="8"/>
                  </a:lnTo>
                  <a:lnTo>
                    <a:pt x="25" y="15"/>
                  </a:lnTo>
                  <a:lnTo>
                    <a:pt x="15" y="30"/>
                  </a:lnTo>
                  <a:lnTo>
                    <a:pt x="4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62" name="Freeform 38"/>
            <p:cNvSpPr>
              <a:spLocks/>
            </p:cNvSpPr>
            <p:nvPr/>
          </p:nvSpPr>
          <p:spPr bwMode="auto">
            <a:xfrm>
              <a:off x="5005" y="3940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7" y="0"/>
                </a:cxn>
                <a:cxn ang="0">
                  <a:pos x="21" y="4"/>
                </a:cxn>
                <a:cxn ang="0">
                  <a:pos x="21" y="8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63" name="Freeform 39"/>
            <p:cNvSpPr>
              <a:spLocks/>
            </p:cNvSpPr>
            <p:nvPr/>
          </p:nvSpPr>
          <p:spPr bwMode="auto">
            <a:xfrm>
              <a:off x="4993" y="3925"/>
              <a:ext cx="1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7" y="11"/>
                </a:cxn>
                <a:cxn ang="0">
                  <a:pos x="21" y="15"/>
                </a:cxn>
                <a:cxn ang="0">
                  <a:pos x="27" y="23"/>
                </a:cxn>
                <a:cxn ang="0">
                  <a:pos x="23" y="28"/>
                </a:cxn>
                <a:cxn ang="0">
                  <a:pos x="17" y="26"/>
                </a:cxn>
                <a:cxn ang="0">
                  <a:pos x="10" y="9"/>
                </a:cxn>
                <a:cxn ang="0">
                  <a:pos x="0" y="0"/>
                </a:cxn>
              </a:cxnLst>
              <a:rect l="0" t="0" r="r" b="b"/>
              <a:pathLst>
                <a:path w="27" h="28">
                  <a:moveTo>
                    <a:pt x="0" y="0"/>
                  </a:moveTo>
                  <a:lnTo>
                    <a:pt x="6" y="2"/>
                  </a:lnTo>
                  <a:lnTo>
                    <a:pt x="17" y="11"/>
                  </a:lnTo>
                  <a:lnTo>
                    <a:pt x="21" y="15"/>
                  </a:lnTo>
                  <a:lnTo>
                    <a:pt x="27" y="23"/>
                  </a:lnTo>
                  <a:lnTo>
                    <a:pt x="23" y="28"/>
                  </a:lnTo>
                  <a:lnTo>
                    <a:pt x="17" y="26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64" name="Freeform 40"/>
            <p:cNvSpPr>
              <a:spLocks/>
            </p:cNvSpPr>
            <p:nvPr/>
          </p:nvSpPr>
          <p:spPr bwMode="auto">
            <a:xfrm>
              <a:off x="5047" y="3868"/>
              <a:ext cx="7" cy="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8" y="11"/>
                </a:cxn>
                <a:cxn ang="0">
                  <a:pos x="14" y="5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0" y="9"/>
                </a:cxn>
              </a:cxnLst>
              <a:rect l="0" t="0" r="r" b="b"/>
              <a:pathLst>
                <a:path w="14" h="11">
                  <a:moveTo>
                    <a:pt x="0" y="9"/>
                  </a:moveTo>
                  <a:lnTo>
                    <a:pt x="2" y="9"/>
                  </a:lnTo>
                  <a:lnTo>
                    <a:pt x="8" y="11"/>
                  </a:lnTo>
                  <a:lnTo>
                    <a:pt x="14" y="5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65" name="Freeform 41"/>
            <p:cNvSpPr>
              <a:spLocks/>
            </p:cNvSpPr>
            <p:nvPr/>
          </p:nvSpPr>
          <p:spPr bwMode="auto">
            <a:xfrm>
              <a:off x="5049" y="3853"/>
              <a:ext cx="4" cy="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7"/>
                </a:cxn>
                <a:cxn ang="0">
                  <a:pos x="8" y="19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8" h="27">
                  <a:moveTo>
                    <a:pt x="0" y="6"/>
                  </a:moveTo>
                  <a:lnTo>
                    <a:pt x="0" y="27"/>
                  </a:lnTo>
                  <a:lnTo>
                    <a:pt x="8" y="19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66" name="Freeform 42"/>
            <p:cNvSpPr>
              <a:spLocks/>
            </p:cNvSpPr>
            <p:nvPr/>
          </p:nvSpPr>
          <p:spPr bwMode="auto">
            <a:xfrm>
              <a:off x="5036" y="3874"/>
              <a:ext cx="13" cy="1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19"/>
                </a:cxn>
                <a:cxn ang="0">
                  <a:pos x="14" y="19"/>
                </a:cxn>
                <a:cxn ang="0">
                  <a:pos x="16" y="14"/>
                </a:cxn>
                <a:cxn ang="0">
                  <a:pos x="23" y="8"/>
                </a:cxn>
                <a:cxn ang="0">
                  <a:pos x="27" y="0"/>
                </a:cxn>
                <a:cxn ang="0">
                  <a:pos x="27" y="8"/>
                </a:cxn>
                <a:cxn ang="0">
                  <a:pos x="25" y="21"/>
                </a:cxn>
                <a:cxn ang="0">
                  <a:pos x="16" y="23"/>
                </a:cxn>
                <a:cxn ang="0">
                  <a:pos x="10" y="21"/>
                </a:cxn>
                <a:cxn ang="0">
                  <a:pos x="0" y="23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lnTo>
                    <a:pt x="6" y="19"/>
                  </a:lnTo>
                  <a:lnTo>
                    <a:pt x="14" y="19"/>
                  </a:lnTo>
                  <a:lnTo>
                    <a:pt x="16" y="14"/>
                  </a:lnTo>
                  <a:lnTo>
                    <a:pt x="23" y="8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5" y="21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67" name="Freeform 43"/>
            <p:cNvSpPr>
              <a:spLocks/>
            </p:cNvSpPr>
            <p:nvPr/>
          </p:nvSpPr>
          <p:spPr bwMode="auto">
            <a:xfrm>
              <a:off x="4973" y="3919"/>
              <a:ext cx="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68" name="Freeform 44"/>
            <p:cNvSpPr>
              <a:spLocks/>
            </p:cNvSpPr>
            <p:nvPr/>
          </p:nvSpPr>
          <p:spPr bwMode="auto">
            <a:xfrm>
              <a:off x="4889" y="3795"/>
              <a:ext cx="12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5" y="12"/>
                </a:cxn>
                <a:cxn ang="0">
                  <a:pos x="13" y="8"/>
                </a:cxn>
                <a:cxn ang="0">
                  <a:pos x="7" y="12"/>
                </a:cxn>
                <a:cxn ang="0">
                  <a:pos x="13" y="16"/>
                </a:cxn>
                <a:cxn ang="0">
                  <a:pos x="7" y="16"/>
                </a:cxn>
                <a:cxn ang="0">
                  <a:pos x="15" y="19"/>
                </a:cxn>
                <a:cxn ang="0">
                  <a:pos x="25" y="8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9" y="2"/>
                </a:cxn>
                <a:cxn ang="0">
                  <a:pos x="0" y="2"/>
                </a:cxn>
              </a:cxnLst>
              <a:rect l="0" t="0" r="r" b="b"/>
              <a:pathLst>
                <a:path w="25" h="19">
                  <a:moveTo>
                    <a:pt x="0" y="2"/>
                  </a:moveTo>
                  <a:lnTo>
                    <a:pt x="0" y="6"/>
                  </a:lnTo>
                  <a:lnTo>
                    <a:pt x="5" y="12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15" y="19"/>
                  </a:lnTo>
                  <a:lnTo>
                    <a:pt x="25" y="8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69" name="Freeform 45"/>
            <p:cNvSpPr>
              <a:spLocks/>
            </p:cNvSpPr>
            <p:nvPr/>
          </p:nvSpPr>
          <p:spPr bwMode="auto">
            <a:xfrm>
              <a:off x="4897" y="3794"/>
              <a:ext cx="1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6"/>
                </a:cxn>
                <a:cxn ang="0">
                  <a:pos x="13" y="8"/>
                </a:cxn>
                <a:cxn ang="0">
                  <a:pos x="23" y="4"/>
                </a:cxn>
                <a:cxn ang="0">
                  <a:pos x="17" y="0"/>
                </a:cxn>
                <a:cxn ang="0">
                  <a:pos x="11" y="4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23" h="8">
                  <a:moveTo>
                    <a:pt x="0" y="4"/>
                  </a:moveTo>
                  <a:lnTo>
                    <a:pt x="6" y="6"/>
                  </a:lnTo>
                  <a:lnTo>
                    <a:pt x="13" y="8"/>
                  </a:lnTo>
                  <a:lnTo>
                    <a:pt x="23" y="4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70" name="Freeform 46"/>
            <p:cNvSpPr>
              <a:spLocks/>
            </p:cNvSpPr>
            <p:nvPr/>
          </p:nvSpPr>
          <p:spPr bwMode="auto">
            <a:xfrm>
              <a:off x="4901" y="3800"/>
              <a:ext cx="5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4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71" name="Freeform 47"/>
            <p:cNvSpPr>
              <a:spLocks/>
            </p:cNvSpPr>
            <p:nvPr/>
          </p:nvSpPr>
          <p:spPr bwMode="auto">
            <a:xfrm>
              <a:off x="4939" y="3814"/>
              <a:ext cx="7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5"/>
                </a:cxn>
                <a:cxn ang="0">
                  <a:pos x="5" y="9"/>
                </a:cxn>
                <a:cxn ang="0">
                  <a:pos x="15" y="9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5" h="9">
                  <a:moveTo>
                    <a:pt x="0" y="5"/>
                  </a:moveTo>
                  <a:lnTo>
                    <a:pt x="5" y="5"/>
                  </a:lnTo>
                  <a:lnTo>
                    <a:pt x="5" y="9"/>
                  </a:lnTo>
                  <a:lnTo>
                    <a:pt x="15" y="9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72" name="Freeform 48"/>
            <p:cNvSpPr>
              <a:spLocks/>
            </p:cNvSpPr>
            <p:nvPr/>
          </p:nvSpPr>
          <p:spPr bwMode="auto">
            <a:xfrm>
              <a:off x="4942" y="3802"/>
              <a:ext cx="17" cy="1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8" y="21"/>
                </a:cxn>
                <a:cxn ang="0">
                  <a:pos x="18" y="11"/>
                </a:cxn>
                <a:cxn ang="0">
                  <a:pos x="35" y="5"/>
                </a:cxn>
                <a:cxn ang="0">
                  <a:pos x="33" y="0"/>
                </a:cxn>
                <a:cxn ang="0">
                  <a:pos x="18" y="5"/>
                </a:cxn>
                <a:cxn ang="0">
                  <a:pos x="4" y="11"/>
                </a:cxn>
                <a:cxn ang="0">
                  <a:pos x="0" y="19"/>
                </a:cxn>
              </a:cxnLst>
              <a:rect l="0" t="0" r="r" b="b"/>
              <a:pathLst>
                <a:path w="35" h="21">
                  <a:moveTo>
                    <a:pt x="0" y="19"/>
                  </a:moveTo>
                  <a:lnTo>
                    <a:pt x="8" y="21"/>
                  </a:lnTo>
                  <a:lnTo>
                    <a:pt x="18" y="11"/>
                  </a:lnTo>
                  <a:lnTo>
                    <a:pt x="35" y="5"/>
                  </a:lnTo>
                  <a:lnTo>
                    <a:pt x="33" y="0"/>
                  </a:lnTo>
                  <a:lnTo>
                    <a:pt x="18" y="5"/>
                  </a:lnTo>
                  <a:lnTo>
                    <a:pt x="4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73" name="Freeform 49"/>
            <p:cNvSpPr>
              <a:spLocks/>
            </p:cNvSpPr>
            <p:nvPr/>
          </p:nvSpPr>
          <p:spPr bwMode="auto">
            <a:xfrm>
              <a:off x="4863" y="3851"/>
              <a:ext cx="6" cy="6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1" y="1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" y="12"/>
                </a:cxn>
              </a:cxnLst>
              <a:rect l="0" t="0" r="r" b="b"/>
              <a:pathLst>
                <a:path w="11" h="12">
                  <a:moveTo>
                    <a:pt x="2" y="12"/>
                  </a:moveTo>
                  <a:lnTo>
                    <a:pt x="11" y="1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74" name="Freeform 50"/>
            <p:cNvSpPr>
              <a:spLocks/>
            </p:cNvSpPr>
            <p:nvPr/>
          </p:nvSpPr>
          <p:spPr bwMode="auto">
            <a:xfrm>
              <a:off x="4869" y="3845"/>
              <a:ext cx="9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8" y="9"/>
                </a:cxn>
                <a:cxn ang="0">
                  <a:pos x="10" y="11"/>
                </a:cxn>
                <a:cxn ang="0">
                  <a:pos x="16" y="17"/>
                </a:cxn>
                <a:cxn ang="0">
                  <a:pos x="14" y="21"/>
                </a:cxn>
                <a:cxn ang="0">
                  <a:pos x="20" y="21"/>
                </a:cxn>
                <a:cxn ang="0">
                  <a:pos x="20" y="25"/>
                </a:cxn>
                <a:cxn ang="0">
                  <a:pos x="0" y="30"/>
                </a:cxn>
                <a:cxn ang="0">
                  <a:pos x="6" y="25"/>
                </a:cxn>
                <a:cxn ang="0">
                  <a:pos x="2" y="23"/>
                </a:cxn>
                <a:cxn ang="0">
                  <a:pos x="2" y="21"/>
                </a:cxn>
                <a:cxn ang="0">
                  <a:pos x="8" y="19"/>
                </a:cxn>
                <a:cxn ang="0">
                  <a:pos x="8" y="13"/>
                </a:cxn>
                <a:cxn ang="0">
                  <a:pos x="2" y="13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20" h="30">
                  <a:moveTo>
                    <a:pt x="0" y="6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10" y="4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6" y="17"/>
                  </a:lnTo>
                  <a:lnTo>
                    <a:pt x="14" y="21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0" y="30"/>
                  </a:lnTo>
                  <a:lnTo>
                    <a:pt x="6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8" y="19"/>
                  </a:lnTo>
                  <a:lnTo>
                    <a:pt x="8" y="13"/>
                  </a:lnTo>
                  <a:lnTo>
                    <a:pt x="2" y="13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75" name="Freeform 51"/>
            <p:cNvSpPr>
              <a:spLocks/>
            </p:cNvSpPr>
            <p:nvPr/>
          </p:nvSpPr>
          <p:spPr bwMode="auto">
            <a:xfrm>
              <a:off x="4886" y="3874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4" h="8">
                  <a:moveTo>
                    <a:pt x="0" y="2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76" name="Freeform 52"/>
            <p:cNvSpPr>
              <a:spLocks/>
            </p:cNvSpPr>
            <p:nvPr/>
          </p:nvSpPr>
          <p:spPr bwMode="auto">
            <a:xfrm>
              <a:off x="4891" y="3879"/>
              <a:ext cx="5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6"/>
                </a:cxn>
                <a:cxn ang="0">
                  <a:pos x="9" y="0"/>
                </a:cxn>
                <a:cxn ang="0">
                  <a:pos x="0" y="2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lnTo>
                    <a:pt x="7" y="6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77" name="Freeform 53"/>
            <p:cNvSpPr>
              <a:spLocks/>
            </p:cNvSpPr>
            <p:nvPr/>
          </p:nvSpPr>
          <p:spPr bwMode="auto">
            <a:xfrm>
              <a:off x="4865" y="3800"/>
              <a:ext cx="244" cy="130"/>
            </a:xfrm>
            <a:custGeom>
              <a:avLst/>
              <a:gdLst/>
              <a:ahLst/>
              <a:cxnLst>
                <a:cxn ang="0">
                  <a:pos x="126" y="220"/>
                </a:cxn>
                <a:cxn ang="0">
                  <a:pos x="169" y="203"/>
                </a:cxn>
                <a:cxn ang="0">
                  <a:pos x="140" y="187"/>
                </a:cxn>
                <a:cxn ang="0">
                  <a:pos x="184" y="195"/>
                </a:cxn>
                <a:cxn ang="0">
                  <a:pos x="213" y="241"/>
                </a:cxn>
                <a:cxn ang="0">
                  <a:pos x="247" y="201"/>
                </a:cxn>
                <a:cxn ang="0">
                  <a:pos x="268" y="247"/>
                </a:cxn>
                <a:cxn ang="0">
                  <a:pos x="265" y="237"/>
                </a:cxn>
                <a:cxn ang="0">
                  <a:pos x="288" y="222"/>
                </a:cxn>
                <a:cxn ang="0">
                  <a:pos x="313" y="197"/>
                </a:cxn>
                <a:cxn ang="0">
                  <a:pos x="313" y="161"/>
                </a:cxn>
                <a:cxn ang="0">
                  <a:pos x="332" y="159"/>
                </a:cxn>
                <a:cxn ang="0">
                  <a:pos x="349" y="145"/>
                </a:cxn>
                <a:cxn ang="0">
                  <a:pos x="372" y="86"/>
                </a:cxn>
                <a:cxn ang="0">
                  <a:pos x="414" y="82"/>
                </a:cxn>
                <a:cxn ang="0">
                  <a:pos x="418" y="103"/>
                </a:cxn>
                <a:cxn ang="0">
                  <a:pos x="457" y="74"/>
                </a:cxn>
                <a:cxn ang="0">
                  <a:pos x="487" y="59"/>
                </a:cxn>
                <a:cxn ang="0">
                  <a:pos x="430" y="42"/>
                </a:cxn>
                <a:cxn ang="0">
                  <a:pos x="366" y="28"/>
                </a:cxn>
                <a:cxn ang="0">
                  <a:pos x="322" y="23"/>
                </a:cxn>
                <a:cxn ang="0">
                  <a:pos x="299" y="15"/>
                </a:cxn>
                <a:cxn ang="0">
                  <a:pos x="276" y="0"/>
                </a:cxn>
                <a:cxn ang="0">
                  <a:pos x="220" y="23"/>
                </a:cxn>
                <a:cxn ang="0">
                  <a:pos x="209" y="34"/>
                </a:cxn>
                <a:cxn ang="0">
                  <a:pos x="197" y="27"/>
                </a:cxn>
                <a:cxn ang="0">
                  <a:pos x="180" y="42"/>
                </a:cxn>
                <a:cxn ang="0">
                  <a:pos x="140" y="51"/>
                </a:cxn>
                <a:cxn ang="0">
                  <a:pos x="123" y="65"/>
                </a:cxn>
                <a:cxn ang="0">
                  <a:pos x="100" y="53"/>
                </a:cxn>
                <a:cxn ang="0">
                  <a:pos x="92" y="40"/>
                </a:cxn>
                <a:cxn ang="0">
                  <a:pos x="75" y="40"/>
                </a:cxn>
                <a:cxn ang="0">
                  <a:pos x="52" y="63"/>
                </a:cxn>
                <a:cxn ang="0">
                  <a:pos x="36" y="90"/>
                </a:cxn>
                <a:cxn ang="0">
                  <a:pos x="53" y="101"/>
                </a:cxn>
                <a:cxn ang="0">
                  <a:pos x="65" y="82"/>
                </a:cxn>
                <a:cxn ang="0">
                  <a:pos x="84" y="63"/>
                </a:cxn>
                <a:cxn ang="0">
                  <a:pos x="96" y="82"/>
                </a:cxn>
                <a:cxn ang="0">
                  <a:pos x="73" y="101"/>
                </a:cxn>
                <a:cxn ang="0">
                  <a:pos x="48" y="105"/>
                </a:cxn>
                <a:cxn ang="0">
                  <a:pos x="42" y="101"/>
                </a:cxn>
                <a:cxn ang="0">
                  <a:pos x="27" y="118"/>
                </a:cxn>
                <a:cxn ang="0">
                  <a:pos x="11" y="128"/>
                </a:cxn>
                <a:cxn ang="0">
                  <a:pos x="2" y="140"/>
                </a:cxn>
                <a:cxn ang="0">
                  <a:pos x="17" y="163"/>
                </a:cxn>
                <a:cxn ang="0">
                  <a:pos x="29" y="141"/>
                </a:cxn>
                <a:cxn ang="0">
                  <a:pos x="46" y="140"/>
                </a:cxn>
                <a:cxn ang="0">
                  <a:pos x="63" y="151"/>
                </a:cxn>
                <a:cxn ang="0">
                  <a:pos x="57" y="136"/>
                </a:cxn>
                <a:cxn ang="0">
                  <a:pos x="73" y="157"/>
                </a:cxn>
                <a:cxn ang="0">
                  <a:pos x="80" y="157"/>
                </a:cxn>
                <a:cxn ang="0">
                  <a:pos x="88" y="145"/>
                </a:cxn>
                <a:cxn ang="0">
                  <a:pos x="100" y="132"/>
                </a:cxn>
                <a:cxn ang="0">
                  <a:pos x="109" y="136"/>
                </a:cxn>
                <a:cxn ang="0">
                  <a:pos x="111" y="136"/>
                </a:cxn>
                <a:cxn ang="0">
                  <a:pos x="98" y="149"/>
                </a:cxn>
                <a:cxn ang="0">
                  <a:pos x="88" y="163"/>
                </a:cxn>
                <a:cxn ang="0">
                  <a:pos x="111" y="168"/>
                </a:cxn>
              </a:cxnLst>
              <a:rect l="0" t="0" r="r" b="b"/>
              <a:pathLst>
                <a:path w="487" h="258">
                  <a:moveTo>
                    <a:pt x="100" y="182"/>
                  </a:moveTo>
                  <a:lnTo>
                    <a:pt x="107" y="184"/>
                  </a:lnTo>
                  <a:lnTo>
                    <a:pt x="117" y="201"/>
                  </a:lnTo>
                  <a:lnTo>
                    <a:pt x="123" y="212"/>
                  </a:lnTo>
                  <a:lnTo>
                    <a:pt x="126" y="220"/>
                  </a:lnTo>
                  <a:lnTo>
                    <a:pt x="128" y="230"/>
                  </a:lnTo>
                  <a:lnTo>
                    <a:pt x="140" y="228"/>
                  </a:lnTo>
                  <a:lnTo>
                    <a:pt x="157" y="218"/>
                  </a:lnTo>
                  <a:lnTo>
                    <a:pt x="163" y="212"/>
                  </a:lnTo>
                  <a:lnTo>
                    <a:pt x="169" y="203"/>
                  </a:lnTo>
                  <a:lnTo>
                    <a:pt x="159" y="193"/>
                  </a:lnTo>
                  <a:lnTo>
                    <a:pt x="153" y="197"/>
                  </a:lnTo>
                  <a:lnTo>
                    <a:pt x="149" y="197"/>
                  </a:lnTo>
                  <a:lnTo>
                    <a:pt x="146" y="197"/>
                  </a:lnTo>
                  <a:lnTo>
                    <a:pt x="140" y="187"/>
                  </a:lnTo>
                  <a:lnTo>
                    <a:pt x="140" y="182"/>
                  </a:lnTo>
                  <a:lnTo>
                    <a:pt x="146" y="182"/>
                  </a:lnTo>
                  <a:lnTo>
                    <a:pt x="148" y="187"/>
                  </a:lnTo>
                  <a:lnTo>
                    <a:pt x="163" y="193"/>
                  </a:lnTo>
                  <a:lnTo>
                    <a:pt x="184" y="195"/>
                  </a:lnTo>
                  <a:lnTo>
                    <a:pt x="196" y="208"/>
                  </a:lnTo>
                  <a:lnTo>
                    <a:pt x="197" y="207"/>
                  </a:lnTo>
                  <a:lnTo>
                    <a:pt x="203" y="220"/>
                  </a:lnTo>
                  <a:lnTo>
                    <a:pt x="207" y="230"/>
                  </a:lnTo>
                  <a:lnTo>
                    <a:pt x="213" y="241"/>
                  </a:lnTo>
                  <a:lnTo>
                    <a:pt x="217" y="237"/>
                  </a:lnTo>
                  <a:lnTo>
                    <a:pt x="219" y="220"/>
                  </a:lnTo>
                  <a:lnTo>
                    <a:pt x="238" y="205"/>
                  </a:lnTo>
                  <a:lnTo>
                    <a:pt x="242" y="205"/>
                  </a:lnTo>
                  <a:lnTo>
                    <a:pt x="247" y="201"/>
                  </a:lnTo>
                  <a:lnTo>
                    <a:pt x="253" y="216"/>
                  </a:lnTo>
                  <a:lnTo>
                    <a:pt x="253" y="220"/>
                  </a:lnTo>
                  <a:lnTo>
                    <a:pt x="257" y="218"/>
                  </a:lnTo>
                  <a:lnTo>
                    <a:pt x="263" y="239"/>
                  </a:lnTo>
                  <a:lnTo>
                    <a:pt x="268" y="247"/>
                  </a:lnTo>
                  <a:lnTo>
                    <a:pt x="270" y="254"/>
                  </a:lnTo>
                  <a:lnTo>
                    <a:pt x="276" y="258"/>
                  </a:lnTo>
                  <a:lnTo>
                    <a:pt x="276" y="251"/>
                  </a:lnTo>
                  <a:lnTo>
                    <a:pt x="268" y="245"/>
                  </a:lnTo>
                  <a:lnTo>
                    <a:pt x="265" y="237"/>
                  </a:lnTo>
                  <a:lnTo>
                    <a:pt x="267" y="228"/>
                  </a:lnTo>
                  <a:lnTo>
                    <a:pt x="276" y="235"/>
                  </a:lnTo>
                  <a:lnTo>
                    <a:pt x="280" y="239"/>
                  </a:lnTo>
                  <a:lnTo>
                    <a:pt x="290" y="231"/>
                  </a:lnTo>
                  <a:lnTo>
                    <a:pt x="288" y="222"/>
                  </a:lnTo>
                  <a:lnTo>
                    <a:pt x="282" y="212"/>
                  </a:lnTo>
                  <a:lnTo>
                    <a:pt x="286" y="205"/>
                  </a:lnTo>
                  <a:lnTo>
                    <a:pt x="292" y="210"/>
                  </a:lnTo>
                  <a:lnTo>
                    <a:pt x="299" y="205"/>
                  </a:lnTo>
                  <a:lnTo>
                    <a:pt x="313" y="197"/>
                  </a:lnTo>
                  <a:lnTo>
                    <a:pt x="320" y="178"/>
                  </a:lnTo>
                  <a:lnTo>
                    <a:pt x="315" y="168"/>
                  </a:lnTo>
                  <a:lnTo>
                    <a:pt x="322" y="161"/>
                  </a:lnTo>
                  <a:lnTo>
                    <a:pt x="318" y="159"/>
                  </a:lnTo>
                  <a:lnTo>
                    <a:pt x="313" y="161"/>
                  </a:lnTo>
                  <a:lnTo>
                    <a:pt x="309" y="157"/>
                  </a:lnTo>
                  <a:lnTo>
                    <a:pt x="320" y="149"/>
                  </a:lnTo>
                  <a:lnTo>
                    <a:pt x="320" y="157"/>
                  </a:lnTo>
                  <a:lnTo>
                    <a:pt x="330" y="155"/>
                  </a:lnTo>
                  <a:lnTo>
                    <a:pt x="332" y="159"/>
                  </a:lnTo>
                  <a:lnTo>
                    <a:pt x="332" y="170"/>
                  </a:lnTo>
                  <a:lnTo>
                    <a:pt x="340" y="164"/>
                  </a:lnTo>
                  <a:lnTo>
                    <a:pt x="334" y="153"/>
                  </a:lnTo>
                  <a:lnTo>
                    <a:pt x="345" y="141"/>
                  </a:lnTo>
                  <a:lnTo>
                    <a:pt x="349" y="145"/>
                  </a:lnTo>
                  <a:lnTo>
                    <a:pt x="366" y="124"/>
                  </a:lnTo>
                  <a:lnTo>
                    <a:pt x="368" y="113"/>
                  </a:lnTo>
                  <a:lnTo>
                    <a:pt x="364" y="105"/>
                  </a:lnTo>
                  <a:lnTo>
                    <a:pt x="353" y="103"/>
                  </a:lnTo>
                  <a:lnTo>
                    <a:pt x="372" y="86"/>
                  </a:lnTo>
                  <a:lnTo>
                    <a:pt x="386" y="86"/>
                  </a:lnTo>
                  <a:lnTo>
                    <a:pt x="401" y="86"/>
                  </a:lnTo>
                  <a:lnTo>
                    <a:pt x="407" y="74"/>
                  </a:lnTo>
                  <a:lnTo>
                    <a:pt x="414" y="74"/>
                  </a:lnTo>
                  <a:lnTo>
                    <a:pt x="414" y="82"/>
                  </a:lnTo>
                  <a:lnTo>
                    <a:pt x="424" y="74"/>
                  </a:lnTo>
                  <a:lnTo>
                    <a:pt x="407" y="92"/>
                  </a:lnTo>
                  <a:lnTo>
                    <a:pt x="403" y="96"/>
                  </a:lnTo>
                  <a:lnTo>
                    <a:pt x="407" y="118"/>
                  </a:lnTo>
                  <a:lnTo>
                    <a:pt x="418" y="103"/>
                  </a:lnTo>
                  <a:lnTo>
                    <a:pt x="418" y="92"/>
                  </a:lnTo>
                  <a:lnTo>
                    <a:pt x="422" y="82"/>
                  </a:lnTo>
                  <a:lnTo>
                    <a:pt x="434" y="82"/>
                  </a:lnTo>
                  <a:lnTo>
                    <a:pt x="439" y="82"/>
                  </a:lnTo>
                  <a:lnTo>
                    <a:pt x="457" y="74"/>
                  </a:lnTo>
                  <a:lnTo>
                    <a:pt x="460" y="71"/>
                  </a:lnTo>
                  <a:lnTo>
                    <a:pt x="459" y="65"/>
                  </a:lnTo>
                  <a:lnTo>
                    <a:pt x="466" y="61"/>
                  </a:lnTo>
                  <a:lnTo>
                    <a:pt x="482" y="65"/>
                  </a:lnTo>
                  <a:lnTo>
                    <a:pt x="487" y="59"/>
                  </a:lnTo>
                  <a:lnTo>
                    <a:pt x="476" y="51"/>
                  </a:lnTo>
                  <a:lnTo>
                    <a:pt x="459" y="42"/>
                  </a:lnTo>
                  <a:lnTo>
                    <a:pt x="439" y="40"/>
                  </a:lnTo>
                  <a:lnTo>
                    <a:pt x="439" y="46"/>
                  </a:lnTo>
                  <a:lnTo>
                    <a:pt x="430" y="42"/>
                  </a:lnTo>
                  <a:lnTo>
                    <a:pt x="418" y="42"/>
                  </a:lnTo>
                  <a:lnTo>
                    <a:pt x="411" y="36"/>
                  </a:lnTo>
                  <a:lnTo>
                    <a:pt x="395" y="36"/>
                  </a:lnTo>
                  <a:lnTo>
                    <a:pt x="388" y="30"/>
                  </a:lnTo>
                  <a:lnTo>
                    <a:pt x="366" y="28"/>
                  </a:lnTo>
                  <a:lnTo>
                    <a:pt x="359" y="34"/>
                  </a:lnTo>
                  <a:lnTo>
                    <a:pt x="347" y="32"/>
                  </a:lnTo>
                  <a:lnTo>
                    <a:pt x="345" y="36"/>
                  </a:lnTo>
                  <a:lnTo>
                    <a:pt x="340" y="27"/>
                  </a:lnTo>
                  <a:lnTo>
                    <a:pt x="322" y="23"/>
                  </a:lnTo>
                  <a:lnTo>
                    <a:pt x="322" y="27"/>
                  </a:lnTo>
                  <a:lnTo>
                    <a:pt x="305" y="23"/>
                  </a:lnTo>
                  <a:lnTo>
                    <a:pt x="293" y="23"/>
                  </a:lnTo>
                  <a:lnTo>
                    <a:pt x="282" y="27"/>
                  </a:lnTo>
                  <a:lnTo>
                    <a:pt x="299" y="15"/>
                  </a:lnTo>
                  <a:lnTo>
                    <a:pt x="301" y="11"/>
                  </a:lnTo>
                  <a:lnTo>
                    <a:pt x="295" y="6"/>
                  </a:lnTo>
                  <a:lnTo>
                    <a:pt x="282" y="9"/>
                  </a:lnTo>
                  <a:lnTo>
                    <a:pt x="284" y="4"/>
                  </a:lnTo>
                  <a:lnTo>
                    <a:pt x="276" y="0"/>
                  </a:lnTo>
                  <a:lnTo>
                    <a:pt x="265" y="9"/>
                  </a:lnTo>
                  <a:lnTo>
                    <a:pt x="249" y="11"/>
                  </a:lnTo>
                  <a:lnTo>
                    <a:pt x="236" y="15"/>
                  </a:lnTo>
                  <a:lnTo>
                    <a:pt x="234" y="23"/>
                  </a:lnTo>
                  <a:lnTo>
                    <a:pt x="220" y="23"/>
                  </a:lnTo>
                  <a:lnTo>
                    <a:pt x="220" y="30"/>
                  </a:lnTo>
                  <a:lnTo>
                    <a:pt x="226" y="32"/>
                  </a:lnTo>
                  <a:lnTo>
                    <a:pt x="215" y="30"/>
                  </a:lnTo>
                  <a:lnTo>
                    <a:pt x="215" y="36"/>
                  </a:lnTo>
                  <a:lnTo>
                    <a:pt x="209" y="34"/>
                  </a:lnTo>
                  <a:lnTo>
                    <a:pt x="205" y="30"/>
                  </a:lnTo>
                  <a:lnTo>
                    <a:pt x="201" y="32"/>
                  </a:lnTo>
                  <a:lnTo>
                    <a:pt x="203" y="36"/>
                  </a:lnTo>
                  <a:lnTo>
                    <a:pt x="201" y="51"/>
                  </a:lnTo>
                  <a:lnTo>
                    <a:pt x="197" y="27"/>
                  </a:lnTo>
                  <a:lnTo>
                    <a:pt x="192" y="27"/>
                  </a:lnTo>
                  <a:lnTo>
                    <a:pt x="184" y="42"/>
                  </a:lnTo>
                  <a:lnTo>
                    <a:pt x="192" y="46"/>
                  </a:lnTo>
                  <a:lnTo>
                    <a:pt x="188" y="48"/>
                  </a:lnTo>
                  <a:lnTo>
                    <a:pt x="180" y="42"/>
                  </a:lnTo>
                  <a:lnTo>
                    <a:pt x="171" y="40"/>
                  </a:lnTo>
                  <a:lnTo>
                    <a:pt x="171" y="46"/>
                  </a:lnTo>
                  <a:lnTo>
                    <a:pt x="157" y="48"/>
                  </a:lnTo>
                  <a:lnTo>
                    <a:pt x="153" y="46"/>
                  </a:lnTo>
                  <a:lnTo>
                    <a:pt x="140" y="51"/>
                  </a:lnTo>
                  <a:lnTo>
                    <a:pt x="130" y="48"/>
                  </a:lnTo>
                  <a:lnTo>
                    <a:pt x="130" y="59"/>
                  </a:lnTo>
                  <a:lnTo>
                    <a:pt x="126" y="55"/>
                  </a:lnTo>
                  <a:lnTo>
                    <a:pt x="121" y="61"/>
                  </a:lnTo>
                  <a:lnTo>
                    <a:pt x="123" y="65"/>
                  </a:lnTo>
                  <a:lnTo>
                    <a:pt x="111" y="65"/>
                  </a:lnTo>
                  <a:lnTo>
                    <a:pt x="115" y="69"/>
                  </a:lnTo>
                  <a:lnTo>
                    <a:pt x="107" y="65"/>
                  </a:lnTo>
                  <a:lnTo>
                    <a:pt x="107" y="59"/>
                  </a:lnTo>
                  <a:lnTo>
                    <a:pt x="100" y="53"/>
                  </a:lnTo>
                  <a:lnTo>
                    <a:pt x="117" y="59"/>
                  </a:lnTo>
                  <a:lnTo>
                    <a:pt x="123" y="51"/>
                  </a:lnTo>
                  <a:lnTo>
                    <a:pt x="109" y="46"/>
                  </a:lnTo>
                  <a:lnTo>
                    <a:pt x="100" y="40"/>
                  </a:lnTo>
                  <a:lnTo>
                    <a:pt x="92" y="40"/>
                  </a:lnTo>
                  <a:lnTo>
                    <a:pt x="98" y="40"/>
                  </a:lnTo>
                  <a:lnTo>
                    <a:pt x="88" y="36"/>
                  </a:lnTo>
                  <a:lnTo>
                    <a:pt x="84" y="36"/>
                  </a:lnTo>
                  <a:lnTo>
                    <a:pt x="78" y="40"/>
                  </a:lnTo>
                  <a:lnTo>
                    <a:pt x="75" y="40"/>
                  </a:lnTo>
                  <a:lnTo>
                    <a:pt x="71" y="46"/>
                  </a:lnTo>
                  <a:lnTo>
                    <a:pt x="65" y="42"/>
                  </a:lnTo>
                  <a:lnTo>
                    <a:pt x="65" y="46"/>
                  </a:lnTo>
                  <a:lnTo>
                    <a:pt x="61" y="50"/>
                  </a:lnTo>
                  <a:lnTo>
                    <a:pt x="52" y="63"/>
                  </a:lnTo>
                  <a:lnTo>
                    <a:pt x="46" y="67"/>
                  </a:lnTo>
                  <a:lnTo>
                    <a:pt x="34" y="74"/>
                  </a:lnTo>
                  <a:lnTo>
                    <a:pt x="40" y="78"/>
                  </a:lnTo>
                  <a:lnTo>
                    <a:pt x="34" y="80"/>
                  </a:lnTo>
                  <a:lnTo>
                    <a:pt x="36" y="90"/>
                  </a:lnTo>
                  <a:lnTo>
                    <a:pt x="42" y="90"/>
                  </a:lnTo>
                  <a:lnTo>
                    <a:pt x="48" y="82"/>
                  </a:lnTo>
                  <a:lnTo>
                    <a:pt x="52" y="94"/>
                  </a:lnTo>
                  <a:lnTo>
                    <a:pt x="53" y="96"/>
                  </a:lnTo>
                  <a:lnTo>
                    <a:pt x="53" y="101"/>
                  </a:lnTo>
                  <a:lnTo>
                    <a:pt x="61" y="99"/>
                  </a:lnTo>
                  <a:lnTo>
                    <a:pt x="63" y="90"/>
                  </a:lnTo>
                  <a:lnTo>
                    <a:pt x="61" y="90"/>
                  </a:lnTo>
                  <a:lnTo>
                    <a:pt x="69" y="82"/>
                  </a:lnTo>
                  <a:lnTo>
                    <a:pt x="65" y="82"/>
                  </a:lnTo>
                  <a:lnTo>
                    <a:pt x="65" y="74"/>
                  </a:lnTo>
                  <a:lnTo>
                    <a:pt x="75" y="65"/>
                  </a:lnTo>
                  <a:lnTo>
                    <a:pt x="75" y="59"/>
                  </a:lnTo>
                  <a:lnTo>
                    <a:pt x="80" y="59"/>
                  </a:lnTo>
                  <a:lnTo>
                    <a:pt x="84" y="63"/>
                  </a:lnTo>
                  <a:lnTo>
                    <a:pt x="73" y="73"/>
                  </a:lnTo>
                  <a:lnTo>
                    <a:pt x="73" y="82"/>
                  </a:lnTo>
                  <a:lnTo>
                    <a:pt x="78" y="82"/>
                  </a:lnTo>
                  <a:lnTo>
                    <a:pt x="88" y="82"/>
                  </a:lnTo>
                  <a:lnTo>
                    <a:pt x="96" y="82"/>
                  </a:lnTo>
                  <a:lnTo>
                    <a:pt x="80" y="86"/>
                  </a:lnTo>
                  <a:lnTo>
                    <a:pt x="80" y="96"/>
                  </a:lnTo>
                  <a:lnTo>
                    <a:pt x="78" y="92"/>
                  </a:lnTo>
                  <a:lnTo>
                    <a:pt x="73" y="96"/>
                  </a:lnTo>
                  <a:lnTo>
                    <a:pt x="73" y="101"/>
                  </a:lnTo>
                  <a:lnTo>
                    <a:pt x="71" y="103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53" y="103"/>
                  </a:lnTo>
                  <a:lnTo>
                    <a:pt x="48" y="105"/>
                  </a:lnTo>
                  <a:lnTo>
                    <a:pt x="46" y="103"/>
                  </a:lnTo>
                  <a:lnTo>
                    <a:pt x="48" y="97"/>
                  </a:lnTo>
                  <a:lnTo>
                    <a:pt x="48" y="92"/>
                  </a:lnTo>
                  <a:lnTo>
                    <a:pt x="42" y="96"/>
                  </a:lnTo>
                  <a:lnTo>
                    <a:pt x="42" y="101"/>
                  </a:lnTo>
                  <a:lnTo>
                    <a:pt x="42" y="109"/>
                  </a:lnTo>
                  <a:lnTo>
                    <a:pt x="40" y="107"/>
                  </a:lnTo>
                  <a:lnTo>
                    <a:pt x="36" y="109"/>
                  </a:lnTo>
                  <a:lnTo>
                    <a:pt x="32" y="113"/>
                  </a:lnTo>
                  <a:lnTo>
                    <a:pt x="27" y="118"/>
                  </a:lnTo>
                  <a:lnTo>
                    <a:pt x="25" y="120"/>
                  </a:lnTo>
                  <a:lnTo>
                    <a:pt x="17" y="120"/>
                  </a:lnTo>
                  <a:lnTo>
                    <a:pt x="19" y="124"/>
                  </a:lnTo>
                  <a:lnTo>
                    <a:pt x="11" y="124"/>
                  </a:lnTo>
                  <a:lnTo>
                    <a:pt x="11" y="128"/>
                  </a:lnTo>
                  <a:lnTo>
                    <a:pt x="17" y="128"/>
                  </a:lnTo>
                  <a:lnTo>
                    <a:pt x="17" y="130"/>
                  </a:lnTo>
                  <a:lnTo>
                    <a:pt x="21" y="136"/>
                  </a:lnTo>
                  <a:lnTo>
                    <a:pt x="17" y="141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0" y="155"/>
                  </a:lnTo>
                  <a:lnTo>
                    <a:pt x="2" y="161"/>
                  </a:lnTo>
                  <a:lnTo>
                    <a:pt x="5" y="161"/>
                  </a:lnTo>
                  <a:lnTo>
                    <a:pt x="17" y="163"/>
                  </a:lnTo>
                  <a:lnTo>
                    <a:pt x="23" y="157"/>
                  </a:lnTo>
                  <a:lnTo>
                    <a:pt x="21" y="155"/>
                  </a:lnTo>
                  <a:lnTo>
                    <a:pt x="25" y="151"/>
                  </a:lnTo>
                  <a:lnTo>
                    <a:pt x="29" y="147"/>
                  </a:lnTo>
                  <a:lnTo>
                    <a:pt x="29" y="141"/>
                  </a:lnTo>
                  <a:lnTo>
                    <a:pt x="32" y="141"/>
                  </a:lnTo>
                  <a:lnTo>
                    <a:pt x="38" y="141"/>
                  </a:lnTo>
                  <a:lnTo>
                    <a:pt x="40" y="140"/>
                  </a:lnTo>
                  <a:lnTo>
                    <a:pt x="44" y="138"/>
                  </a:lnTo>
                  <a:lnTo>
                    <a:pt x="46" y="140"/>
                  </a:lnTo>
                  <a:lnTo>
                    <a:pt x="50" y="145"/>
                  </a:lnTo>
                  <a:lnTo>
                    <a:pt x="61" y="151"/>
                  </a:lnTo>
                  <a:lnTo>
                    <a:pt x="61" y="159"/>
                  </a:lnTo>
                  <a:lnTo>
                    <a:pt x="63" y="155"/>
                  </a:lnTo>
                  <a:lnTo>
                    <a:pt x="63" y="151"/>
                  </a:lnTo>
                  <a:lnTo>
                    <a:pt x="65" y="151"/>
                  </a:lnTo>
                  <a:lnTo>
                    <a:pt x="57" y="145"/>
                  </a:lnTo>
                  <a:lnTo>
                    <a:pt x="53" y="140"/>
                  </a:lnTo>
                  <a:lnTo>
                    <a:pt x="52" y="136"/>
                  </a:lnTo>
                  <a:lnTo>
                    <a:pt x="57" y="136"/>
                  </a:lnTo>
                  <a:lnTo>
                    <a:pt x="61" y="141"/>
                  </a:lnTo>
                  <a:lnTo>
                    <a:pt x="71" y="147"/>
                  </a:lnTo>
                  <a:lnTo>
                    <a:pt x="71" y="151"/>
                  </a:lnTo>
                  <a:lnTo>
                    <a:pt x="73" y="153"/>
                  </a:lnTo>
                  <a:lnTo>
                    <a:pt x="73" y="157"/>
                  </a:lnTo>
                  <a:lnTo>
                    <a:pt x="78" y="157"/>
                  </a:lnTo>
                  <a:lnTo>
                    <a:pt x="73" y="159"/>
                  </a:lnTo>
                  <a:lnTo>
                    <a:pt x="75" y="163"/>
                  </a:lnTo>
                  <a:lnTo>
                    <a:pt x="78" y="164"/>
                  </a:lnTo>
                  <a:lnTo>
                    <a:pt x="80" y="157"/>
                  </a:lnTo>
                  <a:lnTo>
                    <a:pt x="78" y="155"/>
                  </a:lnTo>
                  <a:lnTo>
                    <a:pt x="80" y="155"/>
                  </a:lnTo>
                  <a:lnTo>
                    <a:pt x="78" y="151"/>
                  </a:lnTo>
                  <a:lnTo>
                    <a:pt x="88" y="149"/>
                  </a:lnTo>
                  <a:lnTo>
                    <a:pt x="88" y="145"/>
                  </a:lnTo>
                  <a:lnTo>
                    <a:pt x="92" y="140"/>
                  </a:lnTo>
                  <a:lnTo>
                    <a:pt x="94" y="136"/>
                  </a:lnTo>
                  <a:lnTo>
                    <a:pt x="96" y="132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03" y="136"/>
                  </a:lnTo>
                  <a:lnTo>
                    <a:pt x="105" y="138"/>
                  </a:lnTo>
                  <a:lnTo>
                    <a:pt x="111" y="136"/>
                  </a:lnTo>
                  <a:lnTo>
                    <a:pt x="109" y="136"/>
                  </a:lnTo>
                  <a:lnTo>
                    <a:pt x="107" y="134"/>
                  </a:lnTo>
                  <a:lnTo>
                    <a:pt x="109" y="132"/>
                  </a:lnTo>
                  <a:lnTo>
                    <a:pt x="117" y="128"/>
                  </a:lnTo>
                  <a:lnTo>
                    <a:pt x="115" y="132"/>
                  </a:lnTo>
                  <a:lnTo>
                    <a:pt x="111" y="136"/>
                  </a:lnTo>
                  <a:lnTo>
                    <a:pt x="124" y="145"/>
                  </a:lnTo>
                  <a:lnTo>
                    <a:pt x="124" y="147"/>
                  </a:lnTo>
                  <a:lnTo>
                    <a:pt x="117" y="149"/>
                  </a:lnTo>
                  <a:lnTo>
                    <a:pt x="109" y="145"/>
                  </a:lnTo>
                  <a:lnTo>
                    <a:pt x="98" y="149"/>
                  </a:lnTo>
                  <a:lnTo>
                    <a:pt x="92" y="147"/>
                  </a:lnTo>
                  <a:lnTo>
                    <a:pt x="96" y="151"/>
                  </a:lnTo>
                  <a:lnTo>
                    <a:pt x="86" y="153"/>
                  </a:lnTo>
                  <a:lnTo>
                    <a:pt x="88" y="157"/>
                  </a:lnTo>
                  <a:lnTo>
                    <a:pt x="88" y="163"/>
                  </a:lnTo>
                  <a:lnTo>
                    <a:pt x="96" y="164"/>
                  </a:lnTo>
                  <a:lnTo>
                    <a:pt x="98" y="163"/>
                  </a:lnTo>
                  <a:lnTo>
                    <a:pt x="103" y="164"/>
                  </a:lnTo>
                  <a:lnTo>
                    <a:pt x="111" y="163"/>
                  </a:lnTo>
                  <a:lnTo>
                    <a:pt x="111" y="168"/>
                  </a:lnTo>
                  <a:lnTo>
                    <a:pt x="105" y="178"/>
                  </a:lnTo>
                  <a:lnTo>
                    <a:pt x="98" y="178"/>
                  </a:lnTo>
                  <a:lnTo>
                    <a:pt x="100" y="18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78" name="Freeform 54"/>
            <p:cNvSpPr>
              <a:spLocks/>
            </p:cNvSpPr>
            <p:nvPr/>
          </p:nvSpPr>
          <p:spPr bwMode="auto">
            <a:xfrm>
              <a:off x="4787" y="3785"/>
              <a:ext cx="74" cy="5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6" y="25"/>
                </a:cxn>
                <a:cxn ang="0">
                  <a:pos x="16" y="21"/>
                </a:cxn>
                <a:cxn ang="0">
                  <a:pos x="21" y="14"/>
                </a:cxn>
                <a:cxn ang="0">
                  <a:pos x="27" y="8"/>
                </a:cxn>
                <a:cxn ang="0">
                  <a:pos x="29" y="8"/>
                </a:cxn>
                <a:cxn ang="0">
                  <a:pos x="46" y="6"/>
                </a:cxn>
                <a:cxn ang="0">
                  <a:pos x="52" y="4"/>
                </a:cxn>
                <a:cxn ang="0">
                  <a:pos x="77" y="6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108" y="0"/>
                </a:cxn>
                <a:cxn ang="0">
                  <a:pos x="125" y="4"/>
                </a:cxn>
                <a:cxn ang="0">
                  <a:pos x="96" y="8"/>
                </a:cxn>
                <a:cxn ang="0">
                  <a:pos x="110" y="12"/>
                </a:cxn>
                <a:cxn ang="0">
                  <a:pos x="121" y="12"/>
                </a:cxn>
                <a:cxn ang="0">
                  <a:pos x="129" y="12"/>
                </a:cxn>
                <a:cxn ang="0">
                  <a:pos x="140" y="8"/>
                </a:cxn>
                <a:cxn ang="0">
                  <a:pos x="142" y="14"/>
                </a:cxn>
                <a:cxn ang="0">
                  <a:pos x="138" y="17"/>
                </a:cxn>
                <a:cxn ang="0">
                  <a:pos x="133" y="25"/>
                </a:cxn>
                <a:cxn ang="0">
                  <a:pos x="129" y="31"/>
                </a:cxn>
                <a:cxn ang="0">
                  <a:pos x="135" y="35"/>
                </a:cxn>
                <a:cxn ang="0">
                  <a:pos x="129" y="42"/>
                </a:cxn>
                <a:cxn ang="0">
                  <a:pos x="125" y="44"/>
                </a:cxn>
                <a:cxn ang="0">
                  <a:pos x="133" y="50"/>
                </a:cxn>
                <a:cxn ang="0">
                  <a:pos x="129" y="54"/>
                </a:cxn>
                <a:cxn ang="0">
                  <a:pos x="119" y="54"/>
                </a:cxn>
                <a:cxn ang="0">
                  <a:pos x="115" y="63"/>
                </a:cxn>
                <a:cxn ang="0">
                  <a:pos x="127" y="63"/>
                </a:cxn>
                <a:cxn ang="0">
                  <a:pos x="117" y="65"/>
                </a:cxn>
                <a:cxn ang="0">
                  <a:pos x="110" y="67"/>
                </a:cxn>
                <a:cxn ang="0">
                  <a:pos x="110" y="71"/>
                </a:cxn>
                <a:cxn ang="0">
                  <a:pos x="113" y="77"/>
                </a:cxn>
                <a:cxn ang="0">
                  <a:pos x="96" y="82"/>
                </a:cxn>
                <a:cxn ang="0">
                  <a:pos x="85" y="88"/>
                </a:cxn>
                <a:cxn ang="0">
                  <a:pos x="79" y="92"/>
                </a:cxn>
                <a:cxn ang="0">
                  <a:pos x="79" y="100"/>
                </a:cxn>
                <a:cxn ang="0">
                  <a:pos x="75" y="105"/>
                </a:cxn>
                <a:cxn ang="0">
                  <a:pos x="67" y="113"/>
                </a:cxn>
                <a:cxn ang="0">
                  <a:pos x="56" y="105"/>
                </a:cxn>
                <a:cxn ang="0">
                  <a:pos x="48" y="90"/>
                </a:cxn>
                <a:cxn ang="0">
                  <a:pos x="48" y="79"/>
                </a:cxn>
                <a:cxn ang="0">
                  <a:pos x="54" y="71"/>
                </a:cxn>
                <a:cxn ang="0">
                  <a:pos x="44" y="69"/>
                </a:cxn>
                <a:cxn ang="0">
                  <a:pos x="48" y="63"/>
                </a:cxn>
                <a:cxn ang="0">
                  <a:pos x="44" y="63"/>
                </a:cxn>
                <a:cxn ang="0">
                  <a:pos x="42" y="63"/>
                </a:cxn>
                <a:cxn ang="0">
                  <a:pos x="41" y="50"/>
                </a:cxn>
                <a:cxn ang="0">
                  <a:pos x="29" y="42"/>
                </a:cxn>
                <a:cxn ang="0">
                  <a:pos x="8" y="40"/>
                </a:cxn>
                <a:cxn ang="0">
                  <a:pos x="2" y="35"/>
                </a:cxn>
                <a:cxn ang="0">
                  <a:pos x="10" y="35"/>
                </a:cxn>
              </a:cxnLst>
              <a:rect l="0" t="0" r="r" b="b"/>
              <a:pathLst>
                <a:path w="148" h="113">
                  <a:moveTo>
                    <a:pt x="0" y="31"/>
                  </a:moveTo>
                  <a:lnTo>
                    <a:pt x="0" y="27"/>
                  </a:lnTo>
                  <a:lnTo>
                    <a:pt x="10" y="25"/>
                  </a:lnTo>
                  <a:lnTo>
                    <a:pt x="16" y="25"/>
                  </a:lnTo>
                  <a:lnTo>
                    <a:pt x="21" y="17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21" y="14"/>
                  </a:lnTo>
                  <a:lnTo>
                    <a:pt x="27" y="14"/>
                  </a:lnTo>
                  <a:lnTo>
                    <a:pt x="27" y="8"/>
                  </a:lnTo>
                  <a:lnTo>
                    <a:pt x="37" y="12"/>
                  </a:lnTo>
                  <a:lnTo>
                    <a:pt x="29" y="8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54" y="8"/>
                  </a:lnTo>
                  <a:lnTo>
                    <a:pt x="52" y="4"/>
                  </a:lnTo>
                  <a:lnTo>
                    <a:pt x="67" y="8"/>
                  </a:lnTo>
                  <a:lnTo>
                    <a:pt x="77" y="6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81" y="4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108" y="0"/>
                  </a:lnTo>
                  <a:lnTo>
                    <a:pt x="117" y="2"/>
                  </a:lnTo>
                  <a:lnTo>
                    <a:pt x="125" y="4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115" y="8"/>
                  </a:lnTo>
                  <a:lnTo>
                    <a:pt x="110" y="12"/>
                  </a:lnTo>
                  <a:lnTo>
                    <a:pt x="121" y="6"/>
                  </a:lnTo>
                  <a:lnTo>
                    <a:pt x="121" y="12"/>
                  </a:lnTo>
                  <a:lnTo>
                    <a:pt x="117" y="17"/>
                  </a:lnTo>
                  <a:lnTo>
                    <a:pt x="129" y="12"/>
                  </a:lnTo>
                  <a:lnTo>
                    <a:pt x="135" y="8"/>
                  </a:lnTo>
                  <a:lnTo>
                    <a:pt x="140" y="8"/>
                  </a:lnTo>
                  <a:lnTo>
                    <a:pt x="148" y="12"/>
                  </a:lnTo>
                  <a:lnTo>
                    <a:pt x="142" y="14"/>
                  </a:lnTo>
                  <a:lnTo>
                    <a:pt x="127" y="17"/>
                  </a:lnTo>
                  <a:lnTo>
                    <a:pt x="138" y="17"/>
                  </a:lnTo>
                  <a:lnTo>
                    <a:pt x="127" y="19"/>
                  </a:lnTo>
                  <a:lnTo>
                    <a:pt x="133" y="25"/>
                  </a:lnTo>
                  <a:lnTo>
                    <a:pt x="127" y="27"/>
                  </a:lnTo>
                  <a:lnTo>
                    <a:pt x="129" y="31"/>
                  </a:lnTo>
                  <a:lnTo>
                    <a:pt x="127" y="35"/>
                  </a:lnTo>
                  <a:lnTo>
                    <a:pt x="135" y="35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9" y="46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33" y="50"/>
                  </a:lnTo>
                  <a:lnTo>
                    <a:pt x="121" y="52"/>
                  </a:lnTo>
                  <a:lnTo>
                    <a:pt x="129" y="54"/>
                  </a:lnTo>
                  <a:lnTo>
                    <a:pt x="121" y="56"/>
                  </a:lnTo>
                  <a:lnTo>
                    <a:pt x="119" y="54"/>
                  </a:lnTo>
                  <a:lnTo>
                    <a:pt x="112" y="56"/>
                  </a:lnTo>
                  <a:lnTo>
                    <a:pt x="115" y="63"/>
                  </a:lnTo>
                  <a:lnTo>
                    <a:pt x="117" y="61"/>
                  </a:lnTo>
                  <a:lnTo>
                    <a:pt x="127" y="63"/>
                  </a:lnTo>
                  <a:lnTo>
                    <a:pt x="127" y="71"/>
                  </a:lnTo>
                  <a:lnTo>
                    <a:pt x="117" y="65"/>
                  </a:lnTo>
                  <a:lnTo>
                    <a:pt x="110" y="63"/>
                  </a:lnTo>
                  <a:lnTo>
                    <a:pt x="110" y="67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25" y="71"/>
                  </a:lnTo>
                  <a:lnTo>
                    <a:pt x="113" y="77"/>
                  </a:lnTo>
                  <a:lnTo>
                    <a:pt x="104" y="81"/>
                  </a:lnTo>
                  <a:lnTo>
                    <a:pt x="96" y="82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85" y="92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9" y="100"/>
                  </a:lnTo>
                  <a:lnTo>
                    <a:pt x="73" y="104"/>
                  </a:lnTo>
                  <a:lnTo>
                    <a:pt x="75" y="105"/>
                  </a:lnTo>
                  <a:lnTo>
                    <a:pt x="73" y="113"/>
                  </a:lnTo>
                  <a:lnTo>
                    <a:pt x="67" y="113"/>
                  </a:lnTo>
                  <a:lnTo>
                    <a:pt x="62" y="109"/>
                  </a:lnTo>
                  <a:lnTo>
                    <a:pt x="56" y="105"/>
                  </a:lnTo>
                  <a:lnTo>
                    <a:pt x="50" y="96"/>
                  </a:lnTo>
                  <a:lnTo>
                    <a:pt x="48" y="90"/>
                  </a:lnTo>
                  <a:lnTo>
                    <a:pt x="46" y="84"/>
                  </a:lnTo>
                  <a:lnTo>
                    <a:pt x="48" y="79"/>
                  </a:lnTo>
                  <a:lnTo>
                    <a:pt x="54" y="77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4" y="69"/>
                  </a:lnTo>
                  <a:lnTo>
                    <a:pt x="54" y="69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4" y="59"/>
                  </a:lnTo>
                  <a:lnTo>
                    <a:pt x="41" y="50"/>
                  </a:lnTo>
                  <a:lnTo>
                    <a:pt x="35" y="44"/>
                  </a:lnTo>
                  <a:lnTo>
                    <a:pt x="29" y="42"/>
                  </a:lnTo>
                  <a:lnTo>
                    <a:pt x="17" y="42"/>
                  </a:lnTo>
                  <a:lnTo>
                    <a:pt x="8" y="40"/>
                  </a:lnTo>
                  <a:lnTo>
                    <a:pt x="12" y="37"/>
                  </a:lnTo>
                  <a:lnTo>
                    <a:pt x="2" y="35"/>
                  </a:lnTo>
                  <a:lnTo>
                    <a:pt x="17" y="33"/>
                  </a:lnTo>
                  <a:lnTo>
                    <a:pt x="10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79" name="Freeform 55"/>
            <p:cNvSpPr>
              <a:spLocks/>
            </p:cNvSpPr>
            <p:nvPr/>
          </p:nvSpPr>
          <p:spPr bwMode="auto">
            <a:xfrm>
              <a:off x="4759" y="3811"/>
              <a:ext cx="6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9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11" h="9">
                  <a:moveTo>
                    <a:pt x="0" y="7"/>
                  </a:moveTo>
                  <a:lnTo>
                    <a:pt x="5" y="9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80" name="Freeform 56"/>
            <p:cNvSpPr>
              <a:spLocks/>
            </p:cNvSpPr>
            <p:nvPr/>
          </p:nvSpPr>
          <p:spPr bwMode="auto">
            <a:xfrm>
              <a:off x="4751" y="3804"/>
              <a:ext cx="6" cy="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4" y="8"/>
                </a:cxn>
                <a:cxn ang="0">
                  <a:pos x="0" y="6"/>
                </a:cxn>
              </a:cxnLst>
              <a:rect l="0" t="0" r="r" b="b"/>
              <a:pathLst>
                <a:path w="14" h="8">
                  <a:moveTo>
                    <a:pt x="0" y="6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4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81" name="Freeform 57"/>
            <p:cNvSpPr>
              <a:spLocks/>
            </p:cNvSpPr>
            <p:nvPr/>
          </p:nvSpPr>
          <p:spPr bwMode="auto">
            <a:xfrm>
              <a:off x="4751" y="3811"/>
              <a:ext cx="6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14" y="7"/>
                </a:cxn>
                <a:cxn ang="0">
                  <a:pos x="14" y="11"/>
                </a:cxn>
                <a:cxn ang="0">
                  <a:pos x="8" y="13"/>
                </a:cxn>
                <a:cxn ang="0">
                  <a:pos x="0" y="7"/>
                </a:cxn>
              </a:cxnLst>
              <a:rect l="0" t="0" r="r" b="b"/>
              <a:pathLst>
                <a:path w="14" h="13">
                  <a:moveTo>
                    <a:pt x="0" y="7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8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82" name="Freeform 58"/>
            <p:cNvSpPr>
              <a:spLocks/>
            </p:cNvSpPr>
            <p:nvPr/>
          </p:nvSpPr>
          <p:spPr bwMode="auto">
            <a:xfrm>
              <a:off x="4732" y="3803"/>
              <a:ext cx="15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1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9" y="7"/>
                </a:cxn>
                <a:cxn ang="0">
                  <a:pos x="17" y="3"/>
                </a:cxn>
                <a:cxn ang="0">
                  <a:pos x="21" y="0"/>
                </a:cxn>
                <a:cxn ang="0">
                  <a:pos x="21" y="3"/>
                </a:cxn>
                <a:cxn ang="0">
                  <a:pos x="27" y="5"/>
                </a:cxn>
                <a:cxn ang="0">
                  <a:pos x="29" y="7"/>
                </a:cxn>
                <a:cxn ang="0">
                  <a:pos x="27" y="9"/>
                </a:cxn>
                <a:cxn ang="0">
                  <a:pos x="21" y="9"/>
                </a:cxn>
                <a:cxn ang="0">
                  <a:pos x="13" y="13"/>
                </a:cxn>
                <a:cxn ang="0">
                  <a:pos x="0" y="7"/>
                </a:cxn>
              </a:cxnLst>
              <a:rect l="0" t="0" r="r" b="b"/>
              <a:pathLst>
                <a:path w="29" h="13">
                  <a:moveTo>
                    <a:pt x="0" y="7"/>
                  </a:moveTo>
                  <a:lnTo>
                    <a:pt x="6" y="1"/>
                  </a:lnTo>
                  <a:lnTo>
                    <a:pt x="13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1" y="9"/>
                  </a:lnTo>
                  <a:lnTo>
                    <a:pt x="13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83" name="Freeform 59"/>
            <p:cNvSpPr>
              <a:spLocks/>
            </p:cNvSpPr>
            <p:nvPr/>
          </p:nvSpPr>
          <p:spPr bwMode="auto">
            <a:xfrm>
              <a:off x="4726" y="3801"/>
              <a:ext cx="8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9"/>
                </a:cxn>
                <a:cxn ang="0">
                  <a:pos x="12" y="4"/>
                </a:cxn>
                <a:cxn ang="0">
                  <a:pos x="14" y="7"/>
                </a:cxn>
                <a:cxn ang="0">
                  <a:pos x="16" y="4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0" y="7"/>
                </a:cxn>
              </a:cxnLst>
              <a:rect l="0" t="0" r="r" b="b"/>
              <a:pathLst>
                <a:path w="18" h="9">
                  <a:moveTo>
                    <a:pt x="0" y="7"/>
                  </a:moveTo>
                  <a:lnTo>
                    <a:pt x="4" y="9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84" name="Freeform 60"/>
            <p:cNvSpPr>
              <a:spLocks/>
            </p:cNvSpPr>
            <p:nvPr/>
          </p:nvSpPr>
          <p:spPr bwMode="auto">
            <a:xfrm>
              <a:off x="4747" y="3798"/>
              <a:ext cx="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5" y="6"/>
                </a:cxn>
                <a:cxn ang="0">
                  <a:pos x="15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5" y="6"/>
                  </a:lnTo>
                  <a:lnTo>
                    <a:pt x="1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85" name="Freeform 61"/>
            <p:cNvSpPr>
              <a:spLocks/>
            </p:cNvSpPr>
            <p:nvPr/>
          </p:nvSpPr>
          <p:spPr bwMode="auto">
            <a:xfrm>
              <a:off x="4757" y="3802"/>
              <a:ext cx="21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9" y="7"/>
                </a:cxn>
                <a:cxn ang="0">
                  <a:pos x="27" y="9"/>
                </a:cxn>
                <a:cxn ang="0">
                  <a:pos x="34" y="7"/>
                </a:cxn>
                <a:cxn ang="0">
                  <a:pos x="40" y="9"/>
                </a:cxn>
                <a:cxn ang="0">
                  <a:pos x="38" y="15"/>
                </a:cxn>
                <a:cxn ang="0">
                  <a:pos x="11" y="15"/>
                </a:cxn>
                <a:cxn ang="0">
                  <a:pos x="4" y="5"/>
                </a:cxn>
                <a:cxn ang="0">
                  <a:pos x="0" y="2"/>
                </a:cxn>
              </a:cxnLst>
              <a:rect l="0" t="0" r="r" b="b"/>
              <a:pathLst>
                <a:path w="40" h="15">
                  <a:moveTo>
                    <a:pt x="0" y="2"/>
                  </a:moveTo>
                  <a:lnTo>
                    <a:pt x="2" y="0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4" y="7"/>
                  </a:lnTo>
                  <a:lnTo>
                    <a:pt x="40" y="9"/>
                  </a:lnTo>
                  <a:lnTo>
                    <a:pt x="38" y="15"/>
                  </a:lnTo>
                  <a:lnTo>
                    <a:pt x="11" y="15"/>
                  </a:lnTo>
                  <a:lnTo>
                    <a:pt x="4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86" name="Freeform 62"/>
            <p:cNvSpPr>
              <a:spLocks/>
            </p:cNvSpPr>
            <p:nvPr/>
          </p:nvSpPr>
          <p:spPr bwMode="auto">
            <a:xfrm>
              <a:off x="4763" y="3785"/>
              <a:ext cx="38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14"/>
                </a:cxn>
                <a:cxn ang="0">
                  <a:pos x="12" y="17"/>
                </a:cxn>
                <a:cxn ang="0">
                  <a:pos x="35" y="12"/>
                </a:cxn>
                <a:cxn ang="0">
                  <a:pos x="21" y="17"/>
                </a:cxn>
                <a:cxn ang="0">
                  <a:pos x="14" y="17"/>
                </a:cxn>
                <a:cxn ang="0">
                  <a:pos x="14" y="21"/>
                </a:cxn>
                <a:cxn ang="0">
                  <a:pos x="21" y="25"/>
                </a:cxn>
                <a:cxn ang="0">
                  <a:pos x="27" y="25"/>
                </a:cxn>
                <a:cxn ang="0">
                  <a:pos x="21" y="27"/>
                </a:cxn>
                <a:cxn ang="0">
                  <a:pos x="17" y="27"/>
                </a:cxn>
                <a:cxn ang="0">
                  <a:pos x="14" y="27"/>
                </a:cxn>
                <a:cxn ang="0">
                  <a:pos x="12" y="31"/>
                </a:cxn>
                <a:cxn ang="0">
                  <a:pos x="16" y="31"/>
                </a:cxn>
                <a:cxn ang="0">
                  <a:pos x="8" y="31"/>
                </a:cxn>
                <a:cxn ang="0">
                  <a:pos x="14" y="35"/>
                </a:cxn>
                <a:cxn ang="0">
                  <a:pos x="8" y="37"/>
                </a:cxn>
                <a:cxn ang="0">
                  <a:pos x="8" y="40"/>
                </a:cxn>
                <a:cxn ang="0">
                  <a:pos x="14" y="38"/>
                </a:cxn>
                <a:cxn ang="0">
                  <a:pos x="16" y="40"/>
                </a:cxn>
                <a:cxn ang="0">
                  <a:pos x="17" y="38"/>
                </a:cxn>
                <a:cxn ang="0">
                  <a:pos x="27" y="42"/>
                </a:cxn>
                <a:cxn ang="0">
                  <a:pos x="33" y="38"/>
                </a:cxn>
                <a:cxn ang="0">
                  <a:pos x="35" y="33"/>
                </a:cxn>
                <a:cxn ang="0">
                  <a:pos x="35" y="31"/>
                </a:cxn>
                <a:cxn ang="0">
                  <a:pos x="41" y="31"/>
                </a:cxn>
                <a:cxn ang="0">
                  <a:pos x="44" y="27"/>
                </a:cxn>
                <a:cxn ang="0">
                  <a:pos x="35" y="27"/>
                </a:cxn>
                <a:cxn ang="0">
                  <a:pos x="44" y="23"/>
                </a:cxn>
                <a:cxn ang="0">
                  <a:pos x="44" y="21"/>
                </a:cxn>
                <a:cxn ang="0">
                  <a:pos x="50" y="21"/>
                </a:cxn>
                <a:cxn ang="0">
                  <a:pos x="54" y="17"/>
                </a:cxn>
                <a:cxn ang="0">
                  <a:pos x="67" y="12"/>
                </a:cxn>
                <a:cxn ang="0">
                  <a:pos x="54" y="14"/>
                </a:cxn>
                <a:cxn ang="0">
                  <a:pos x="64" y="12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5" y="6"/>
                </a:cxn>
                <a:cxn ang="0">
                  <a:pos x="69" y="2"/>
                </a:cxn>
                <a:cxn ang="0">
                  <a:pos x="58" y="4"/>
                </a:cxn>
                <a:cxn ang="0">
                  <a:pos x="64" y="0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2" y="6"/>
                </a:cxn>
                <a:cxn ang="0">
                  <a:pos x="8" y="6"/>
                </a:cxn>
                <a:cxn ang="0">
                  <a:pos x="0" y="8"/>
                </a:cxn>
              </a:cxnLst>
              <a:rect l="0" t="0" r="r" b="b"/>
              <a:pathLst>
                <a:path w="75" h="42">
                  <a:moveTo>
                    <a:pt x="0" y="8"/>
                  </a:moveTo>
                  <a:lnTo>
                    <a:pt x="8" y="8"/>
                  </a:lnTo>
                  <a:lnTo>
                    <a:pt x="8" y="14"/>
                  </a:lnTo>
                  <a:lnTo>
                    <a:pt x="12" y="17"/>
                  </a:lnTo>
                  <a:lnTo>
                    <a:pt x="35" y="12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27" y="25"/>
                  </a:lnTo>
                  <a:lnTo>
                    <a:pt x="21" y="27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14" y="35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14" y="38"/>
                  </a:lnTo>
                  <a:lnTo>
                    <a:pt x="16" y="40"/>
                  </a:lnTo>
                  <a:lnTo>
                    <a:pt x="17" y="38"/>
                  </a:lnTo>
                  <a:lnTo>
                    <a:pt x="27" y="42"/>
                  </a:lnTo>
                  <a:lnTo>
                    <a:pt x="33" y="38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41" y="31"/>
                  </a:lnTo>
                  <a:lnTo>
                    <a:pt x="44" y="27"/>
                  </a:lnTo>
                  <a:lnTo>
                    <a:pt x="35" y="27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50" y="21"/>
                  </a:lnTo>
                  <a:lnTo>
                    <a:pt x="54" y="17"/>
                  </a:lnTo>
                  <a:lnTo>
                    <a:pt x="67" y="12"/>
                  </a:lnTo>
                  <a:lnTo>
                    <a:pt x="54" y="14"/>
                  </a:lnTo>
                  <a:lnTo>
                    <a:pt x="64" y="12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5" y="6"/>
                  </a:lnTo>
                  <a:lnTo>
                    <a:pt x="69" y="2"/>
                  </a:lnTo>
                  <a:lnTo>
                    <a:pt x="58" y="4"/>
                  </a:lnTo>
                  <a:lnTo>
                    <a:pt x="64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8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87" name="Freeform 63"/>
            <p:cNvSpPr>
              <a:spLocks/>
            </p:cNvSpPr>
            <p:nvPr/>
          </p:nvSpPr>
          <p:spPr bwMode="auto">
            <a:xfrm>
              <a:off x="4758" y="3792"/>
              <a:ext cx="1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3" y="3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5" y="7"/>
                </a:cxn>
                <a:cxn ang="0">
                  <a:pos x="26" y="11"/>
                </a:cxn>
                <a:cxn ang="0">
                  <a:pos x="17" y="11"/>
                </a:cxn>
                <a:cxn ang="0">
                  <a:pos x="17" y="17"/>
                </a:cxn>
                <a:cxn ang="0">
                  <a:pos x="9" y="17"/>
                </a:cxn>
                <a:cxn ang="0">
                  <a:pos x="5" y="11"/>
                </a:cxn>
                <a:cxn ang="0">
                  <a:pos x="13" y="11"/>
                </a:cxn>
                <a:cxn ang="0">
                  <a:pos x="3" y="11"/>
                </a:cxn>
                <a:cxn ang="0">
                  <a:pos x="0" y="3"/>
                </a:cxn>
              </a:cxnLst>
              <a:rect l="0" t="0" r="r" b="b"/>
              <a:pathLst>
                <a:path w="26" h="17">
                  <a:moveTo>
                    <a:pt x="0" y="3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5" y="11"/>
                  </a:lnTo>
                  <a:lnTo>
                    <a:pt x="13" y="11"/>
                  </a:lnTo>
                  <a:lnTo>
                    <a:pt x="3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88" name="Freeform 64"/>
            <p:cNvSpPr>
              <a:spLocks/>
            </p:cNvSpPr>
            <p:nvPr/>
          </p:nvSpPr>
          <p:spPr bwMode="auto">
            <a:xfrm>
              <a:off x="4765" y="3812"/>
              <a:ext cx="36" cy="2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0" y="7"/>
                </a:cxn>
                <a:cxn ang="0">
                  <a:pos x="13" y="9"/>
                </a:cxn>
                <a:cxn ang="0">
                  <a:pos x="15" y="7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37" y="5"/>
                </a:cxn>
                <a:cxn ang="0">
                  <a:pos x="40" y="9"/>
                </a:cxn>
                <a:cxn ang="0">
                  <a:pos x="42" y="11"/>
                </a:cxn>
                <a:cxn ang="0">
                  <a:pos x="44" y="9"/>
                </a:cxn>
                <a:cxn ang="0">
                  <a:pos x="48" y="13"/>
                </a:cxn>
                <a:cxn ang="0">
                  <a:pos x="48" y="15"/>
                </a:cxn>
                <a:cxn ang="0">
                  <a:pos x="56" y="17"/>
                </a:cxn>
                <a:cxn ang="0">
                  <a:pos x="56" y="17"/>
                </a:cxn>
                <a:cxn ang="0">
                  <a:pos x="54" y="19"/>
                </a:cxn>
                <a:cxn ang="0">
                  <a:pos x="60" y="23"/>
                </a:cxn>
                <a:cxn ang="0">
                  <a:pos x="54" y="25"/>
                </a:cxn>
                <a:cxn ang="0">
                  <a:pos x="60" y="27"/>
                </a:cxn>
                <a:cxn ang="0">
                  <a:pos x="63" y="27"/>
                </a:cxn>
                <a:cxn ang="0">
                  <a:pos x="71" y="32"/>
                </a:cxn>
                <a:cxn ang="0">
                  <a:pos x="67" y="36"/>
                </a:cxn>
                <a:cxn ang="0">
                  <a:pos x="67" y="40"/>
                </a:cxn>
                <a:cxn ang="0">
                  <a:pos x="60" y="32"/>
                </a:cxn>
                <a:cxn ang="0">
                  <a:pos x="56" y="34"/>
                </a:cxn>
                <a:cxn ang="0">
                  <a:pos x="60" y="42"/>
                </a:cxn>
                <a:cxn ang="0">
                  <a:pos x="63" y="42"/>
                </a:cxn>
                <a:cxn ang="0">
                  <a:pos x="63" y="51"/>
                </a:cxn>
                <a:cxn ang="0">
                  <a:pos x="54" y="46"/>
                </a:cxn>
                <a:cxn ang="0">
                  <a:pos x="60" y="51"/>
                </a:cxn>
                <a:cxn ang="0">
                  <a:pos x="46" y="50"/>
                </a:cxn>
                <a:cxn ang="0">
                  <a:pos x="40" y="42"/>
                </a:cxn>
                <a:cxn ang="0">
                  <a:pos x="35" y="42"/>
                </a:cxn>
                <a:cxn ang="0">
                  <a:pos x="33" y="38"/>
                </a:cxn>
                <a:cxn ang="0">
                  <a:pos x="40" y="38"/>
                </a:cxn>
                <a:cxn ang="0">
                  <a:pos x="40" y="36"/>
                </a:cxn>
                <a:cxn ang="0">
                  <a:pos x="44" y="30"/>
                </a:cxn>
                <a:cxn ang="0">
                  <a:pos x="40" y="23"/>
                </a:cxn>
                <a:cxn ang="0">
                  <a:pos x="35" y="23"/>
                </a:cxn>
                <a:cxn ang="0">
                  <a:pos x="35" y="23"/>
                </a:cxn>
                <a:cxn ang="0">
                  <a:pos x="37" y="23"/>
                </a:cxn>
                <a:cxn ang="0">
                  <a:pos x="31" y="17"/>
                </a:cxn>
                <a:cxn ang="0">
                  <a:pos x="27" y="17"/>
                </a:cxn>
                <a:cxn ang="0">
                  <a:pos x="29" y="17"/>
                </a:cxn>
                <a:cxn ang="0">
                  <a:pos x="23" y="17"/>
                </a:cxn>
                <a:cxn ang="0">
                  <a:pos x="4" y="17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0" y="9"/>
                </a:cxn>
              </a:cxnLst>
              <a:rect l="0" t="0" r="r" b="b"/>
              <a:pathLst>
                <a:path w="71" h="51">
                  <a:moveTo>
                    <a:pt x="0" y="9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0" y="7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37" y="5"/>
                  </a:lnTo>
                  <a:lnTo>
                    <a:pt x="40" y="9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4" y="19"/>
                  </a:lnTo>
                  <a:lnTo>
                    <a:pt x="60" y="23"/>
                  </a:lnTo>
                  <a:lnTo>
                    <a:pt x="54" y="25"/>
                  </a:lnTo>
                  <a:lnTo>
                    <a:pt x="60" y="27"/>
                  </a:lnTo>
                  <a:lnTo>
                    <a:pt x="63" y="27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7" y="4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3" y="51"/>
                  </a:lnTo>
                  <a:lnTo>
                    <a:pt x="54" y="46"/>
                  </a:lnTo>
                  <a:lnTo>
                    <a:pt x="60" y="51"/>
                  </a:lnTo>
                  <a:lnTo>
                    <a:pt x="46" y="50"/>
                  </a:lnTo>
                  <a:lnTo>
                    <a:pt x="40" y="42"/>
                  </a:lnTo>
                  <a:lnTo>
                    <a:pt x="35" y="42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4" y="30"/>
                  </a:lnTo>
                  <a:lnTo>
                    <a:pt x="40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3" y="17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1889" name="Line 65"/>
            <p:cNvSpPr>
              <a:spLocks noChangeShapeType="1"/>
            </p:cNvSpPr>
            <p:nvPr/>
          </p:nvSpPr>
          <p:spPr bwMode="auto">
            <a:xfrm>
              <a:off x="5152" y="3832"/>
              <a:ext cx="191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1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1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8" grpId="0" uiExpand="1" build="p" bldLvl="3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Pilgrim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/>
          <a:stretch>
            <a:fillRect/>
          </a:stretch>
        </p:blipFill>
        <p:spPr bwMode="auto">
          <a:xfrm>
            <a:off x="1441450" y="1343025"/>
            <a:ext cx="6911975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3875" name="Group 3"/>
          <p:cNvGrpSpPr>
            <a:grpSpLocks/>
          </p:cNvGrpSpPr>
          <p:nvPr/>
        </p:nvGrpSpPr>
        <p:grpSpPr bwMode="auto">
          <a:xfrm>
            <a:off x="4781550" y="2251075"/>
            <a:ext cx="3089275" cy="1876425"/>
            <a:chOff x="3012" y="1418"/>
            <a:chExt cx="1946" cy="1182"/>
          </a:xfrm>
        </p:grpSpPr>
        <p:sp>
          <p:nvSpPr>
            <p:cNvPr id="463876" name="Oval 4"/>
            <p:cNvSpPr>
              <a:spLocks noChangeArrowheads="1"/>
            </p:cNvSpPr>
            <p:nvPr/>
          </p:nvSpPr>
          <p:spPr bwMode="auto">
            <a:xfrm>
              <a:off x="3012" y="1750"/>
              <a:ext cx="1313" cy="850"/>
            </a:xfrm>
            <a:prstGeom prst="ellipse">
              <a:avLst/>
            </a:prstGeom>
            <a:solidFill>
              <a:schemeClr val="tx1">
                <a:alpha val="31000"/>
              </a:scheme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716" name="AutoShape 5"/>
            <p:cNvSpPr>
              <a:spLocks/>
            </p:cNvSpPr>
            <p:nvPr/>
          </p:nvSpPr>
          <p:spPr bwMode="auto">
            <a:xfrm>
              <a:off x="3674" y="1418"/>
              <a:ext cx="1284" cy="260"/>
            </a:xfrm>
            <a:prstGeom prst="borderCallout2">
              <a:avLst>
                <a:gd name="adj1" fmla="val 27694"/>
                <a:gd name="adj2" fmla="val -3736"/>
                <a:gd name="adj3" fmla="val 27694"/>
                <a:gd name="adj4" fmla="val -8102"/>
                <a:gd name="adj5" fmla="val 135769"/>
                <a:gd name="adj6" fmla="val -12694"/>
              </a:avLst>
            </a:prstGeom>
            <a:noFill/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517525" indent="-517525" algn="ctr">
                <a:lnSpc>
                  <a:spcPct val="125000"/>
                </a:lnSpc>
                <a:spcBef>
                  <a:spcPct val="20000"/>
                </a:spcBef>
                <a:buClr>
                  <a:srgbClr val="FF3300"/>
                </a:buClr>
                <a:buSzPct val="85000"/>
                <a:buFont typeface="Wingdings" pitchFamily="2" charset="2"/>
                <a:buNone/>
              </a:pPr>
              <a:r>
                <a:rPr lang="en-US" sz="1400">
                  <a:solidFill>
                    <a:srgbClr val="FFFFFF"/>
                  </a:solidFill>
                </a:rPr>
                <a:t>On-Site Bodily Injury</a:t>
              </a:r>
            </a:p>
          </p:txBody>
        </p:sp>
      </p:grpSp>
      <p:grpSp>
        <p:nvGrpSpPr>
          <p:cNvPr id="463878" name="Group 6"/>
          <p:cNvGrpSpPr>
            <a:grpSpLocks/>
          </p:cNvGrpSpPr>
          <p:nvPr/>
        </p:nvGrpSpPr>
        <p:grpSpPr bwMode="auto">
          <a:xfrm>
            <a:off x="2144713" y="1481138"/>
            <a:ext cx="6208712" cy="3976687"/>
            <a:chOff x="1351" y="933"/>
            <a:chExt cx="3911" cy="2505"/>
          </a:xfrm>
        </p:grpSpPr>
        <p:sp>
          <p:nvSpPr>
            <p:cNvPr id="463879" name="Oval 7"/>
            <p:cNvSpPr>
              <a:spLocks noChangeArrowheads="1"/>
            </p:cNvSpPr>
            <p:nvPr/>
          </p:nvSpPr>
          <p:spPr bwMode="auto">
            <a:xfrm>
              <a:off x="2027" y="933"/>
              <a:ext cx="3235" cy="2505"/>
            </a:xfrm>
            <a:prstGeom prst="ellipse">
              <a:avLst/>
            </a:prstGeom>
            <a:noFill/>
            <a:ln w="57150" algn="ctr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880" name="Text Box 8"/>
            <p:cNvSpPr txBox="1">
              <a:spLocks noChangeArrowheads="1"/>
            </p:cNvSpPr>
            <p:nvPr/>
          </p:nvSpPr>
          <p:spPr bwMode="auto">
            <a:xfrm>
              <a:off x="1351" y="2069"/>
              <a:ext cx="1564" cy="385"/>
            </a:xfrm>
            <a:prstGeom prst="rect">
              <a:avLst/>
            </a:prstGeom>
            <a:solidFill>
              <a:srgbClr val="0099CC"/>
            </a:solidFill>
            <a:ln w="28575" algn="ctr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517525" indent="-517525" algn="ctr">
                <a:lnSpc>
                  <a:spcPct val="90000"/>
                </a:lnSpc>
                <a:spcBef>
                  <a:spcPct val="20000"/>
                </a:spcBef>
                <a:buClr>
                  <a:srgbClr val="FF3300"/>
                </a:buClr>
                <a:buSzPct val="85000"/>
                <a:buFont typeface="Wingdings" pitchFamily="2" charset="2"/>
                <a:buNone/>
                <a:defRPr/>
              </a:pPr>
              <a:r>
                <a: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Off-site Bodily Injury</a:t>
              </a:r>
            </a:p>
            <a:p>
              <a:pPr marL="517525" indent="-517525" algn="ctr">
                <a:lnSpc>
                  <a:spcPct val="90000"/>
                </a:lnSpc>
                <a:spcBef>
                  <a:spcPct val="20000"/>
                </a:spcBef>
                <a:buClr>
                  <a:srgbClr val="FF3300"/>
                </a:buClr>
                <a:buSzPct val="85000"/>
                <a:buFont typeface="Wingdings" pitchFamily="2" charset="2"/>
                <a:buNone/>
                <a:defRPr/>
              </a:pPr>
              <a:r>
                <a: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Off-site Property Damage</a:t>
              </a:r>
              <a:endPara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463881" name="Rectangle 9"/>
          <p:cNvSpPr>
            <a:spLocks noGrp="1" noChangeArrowheads="1"/>
          </p:cNvSpPr>
          <p:nvPr>
            <p:ph type="title"/>
          </p:nvPr>
        </p:nvSpPr>
        <p:spPr>
          <a:xfrm>
            <a:off x="1004888" y="438150"/>
            <a:ext cx="52578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TPL Coverage Definitions</a:t>
            </a:r>
          </a:p>
        </p:txBody>
      </p:sp>
      <p:grpSp>
        <p:nvGrpSpPr>
          <p:cNvPr id="27653" name="Group 11"/>
          <p:cNvGrpSpPr>
            <a:grpSpLocks/>
          </p:cNvGrpSpPr>
          <p:nvPr/>
        </p:nvGrpSpPr>
        <p:grpSpPr bwMode="auto">
          <a:xfrm>
            <a:off x="1409700" y="5975350"/>
            <a:ext cx="7105650" cy="534988"/>
            <a:chOff x="888" y="3764"/>
            <a:chExt cx="4476" cy="337"/>
          </a:xfrm>
        </p:grpSpPr>
        <p:sp>
          <p:nvSpPr>
            <p:cNvPr id="46388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888" y="3764"/>
              <a:ext cx="447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885" name="Rectangle 13"/>
            <p:cNvSpPr>
              <a:spLocks noChangeArrowheads="1"/>
            </p:cNvSpPr>
            <p:nvPr/>
          </p:nvSpPr>
          <p:spPr bwMode="auto">
            <a:xfrm>
              <a:off x="1197" y="3827"/>
              <a:ext cx="1044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  <a:tabLst>
                  <a:tab pos="739775" algn="l"/>
                </a:tabLst>
                <a:defRPr/>
              </a:pP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"</a:t>
              </a:r>
              <a:r>
                <a:rPr lang="en-US" sz="900" i="1" dirty="0" err="1">
                  <a:solidFill>
                    <a:srgbClr val="FFFFFF"/>
                  </a:solidFill>
                  <a:latin typeface="Arial" charset="0"/>
                </a:rPr>
                <a:t>Rets-Remp</a:t>
              </a: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 Workshop 2008"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3886" name="Rectangle 14"/>
            <p:cNvSpPr>
              <a:spLocks noChangeArrowheads="1"/>
            </p:cNvSpPr>
            <p:nvPr/>
          </p:nvSpPr>
          <p:spPr bwMode="auto">
            <a:xfrm>
              <a:off x="4310" y="3906"/>
              <a:ext cx="3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AMERICAN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3887" name="Rectangle 15"/>
            <p:cNvSpPr>
              <a:spLocks noChangeArrowheads="1"/>
            </p:cNvSpPr>
            <p:nvPr/>
          </p:nvSpPr>
          <p:spPr bwMode="auto">
            <a:xfrm>
              <a:off x="4310" y="3961"/>
              <a:ext cx="30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NUCLEAR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3888" name="Rectangle 16"/>
            <p:cNvSpPr>
              <a:spLocks noChangeArrowheads="1"/>
            </p:cNvSpPr>
            <p:nvPr/>
          </p:nvSpPr>
          <p:spPr bwMode="auto">
            <a:xfrm>
              <a:off x="4310" y="4021"/>
              <a:ext cx="3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INSURERS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3889" name="Freeform 17"/>
            <p:cNvSpPr>
              <a:spLocks/>
            </p:cNvSpPr>
            <p:nvPr/>
          </p:nvSpPr>
          <p:spPr bwMode="auto">
            <a:xfrm>
              <a:off x="4185" y="3979"/>
              <a:ext cx="20" cy="5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115"/>
                </a:cxn>
                <a:cxn ang="0">
                  <a:pos x="41" y="115"/>
                </a:cxn>
                <a:cxn ang="0">
                  <a:pos x="41" y="0"/>
                </a:cxn>
              </a:cxnLst>
              <a:rect l="0" t="0" r="r" b="b"/>
              <a:pathLst>
                <a:path w="41" h="115">
                  <a:moveTo>
                    <a:pt x="41" y="0"/>
                  </a:moveTo>
                  <a:lnTo>
                    <a:pt x="0" y="115"/>
                  </a:lnTo>
                  <a:lnTo>
                    <a:pt x="41" y="115"/>
                  </a:lnTo>
                  <a:lnTo>
                    <a:pt x="41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890" name="Freeform 18"/>
            <p:cNvSpPr>
              <a:spLocks/>
            </p:cNvSpPr>
            <p:nvPr/>
          </p:nvSpPr>
          <p:spPr bwMode="auto">
            <a:xfrm>
              <a:off x="4152" y="3933"/>
              <a:ext cx="136" cy="142"/>
            </a:xfrm>
            <a:custGeom>
              <a:avLst/>
              <a:gdLst/>
              <a:ahLst/>
              <a:cxnLst>
                <a:cxn ang="0">
                  <a:pos x="56" y="245"/>
                </a:cxn>
                <a:cxn ang="0">
                  <a:pos x="44" y="285"/>
                </a:cxn>
                <a:cxn ang="0">
                  <a:pos x="0" y="285"/>
                </a:cxn>
                <a:cxn ang="0">
                  <a:pos x="96" y="0"/>
                </a:cxn>
                <a:cxn ang="0">
                  <a:pos x="165" y="0"/>
                </a:cxn>
                <a:cxn ang="0">
                  <a:pos x="231" y="199"/>
                </a:cxn>
                <a:cxn ang="0">
                  <a:pos x="231" y="0"/>
                </a:cxn>
                <a:cxn ang="0">
                  <a:pos x="273" y="0"/>
                </a:cxn>
                <a:cxn ang="0">
                  <a:pos x="273" y="285"/>
                </a:cxn>
                <a:cxn ang="0">
                  <a:pos x="215" y="285"/>
                </a:cxn>
                <a:cxn ang="0">
                  <a:pos x="150" y="88"/>
                </a:cxn>
                <a:cxn ang="0">
                  <a:pos x="150" y="285"/>
                </a:cxn>
                <a:cxn ang="0">
                  <a:pos x="108" y="285"/>
                </a:cxn>
                <a:cxn ang="0">
                  <a:pos x="108" y="245"/>
                </a:cxn>
                <a:cxn ang="0">
                  <a:pos x="56" y="245"/>
                </a:cxn>
              </a:cxnLst>
              <a:rect l="0" t="0" r="r" b="b"/>
              <a:pathLst>
                <a:path w="273" h="285">
                  <a:moveTo>
                    <a:pt x="56" y="245"/>
                  </a:moveTo>
                  <a:lnTo>
                    <a:pt x="44" y="285"/>
                  </a:lnTo>
                  <a:lnTo>
                    <a:pt x="0" y="285"/>
                  </a:lnTo>
                  <a:lnTo>
                    <a:pt x="96" y="0"/>
                  </a:lnTo>
                  <a:lnTo>
                    <a:pt x="165" y="0"/>
                  </a:lnTo>
                  <a:lnTo>
                    <a:pt x="231" y="199"/>
                  </a:lnTo>
                  <a:lnTo>
                    <a:pt x="231" y="0"/>
                  </a:lnTo>
                  <a:lnTo>
                    <a:pt x="273" y="0"/>
                  </a:lnTo>
                  <a:lnTo>
                    <a:pt x="273" y="285"/>
                  </a:lnTo>
                  <a:lnTo>
                    <a:pt x="215" y="285"/>
                  </a:lnTo>
                  <a:lnTo>
                    <a:pt x="150" y="88"/>
                  </a:lnTo>
                  <a:lnTo>
                    <a:pt x="150" y="285"/>
                  </a:lnTo>
                  <a:lnTo>
                    <a:pt x="108" y="285"/>
                  </a:lnTo>
                  <a:lnTo>
                    <a:pt x="108" y="245"/>
                  </a:lnTo>
                  <a:lnTo>
                    <a:pt x="56" y="24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891" name="Rectangle 19"/>
            <p:cNvSpPr>
              <a:spLocks noChangeArrowheads="1"/>
            </p:cNvSpPr>
            <p:nvPr/>
          </p:nvSpPr>
          <p:spPr bwMode="auto">
            <a:xfrm>
              <a:off x="4270" y="3896"/>
              <a:ext cx="15" cy="1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892" name="Line 20"/>
            <p:cNvSpPr>
              <a:spLocks noChangeShapeType="1"/>
            </p:cNvSpPr>
            <p:nvPr/>
          </p:nvSpPr>
          <p:spPr bwMode="auto">
            <a:xfrm>
              <a:off x="906" y="3868"/>
              <a:ext cx="260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893" name="Line 21"/>
            <p:cNvSpPr>
              <a:spLocks noChangeShapeType="1"/>
            </p:cNvSpPr>
            <p:nvPr/>
          </p:nvSpPr>
          <p:spPr bwMode="auto">
            <a:xfrm flipV="1">
              <a:off x="2256" y="3869"/>
              <a:ext cx="2371" cy="12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894" name="Freeform 22"/>
            <p:cNvSpPr>
              <a:spLocks/>
            </p:cNvSpPr>
            <p:nvPr/>
          </p:nvSpPr>
          <p:spPr bwMode="auto">
            <a:xfrm>
              <a:off x="4671" y="3817"/>
              <a:ext cx="161" cy="192"/>
            </a:xfrm>
            <a:custGeom>
              <a:avLst/>
              <a:gdLst/>
              <a:ahLst/>
              <a:cxnLst>
                <a:cxn ang="0">
                  <a:pos x="13" y="33"/>
                </a:cxn>
                <a:cxn ang="0">
                  <a:pos x="10" y="48"/>
                </a:cxn>
                <a:cxn ang="0">
                  <a:pos x="13" y="58"/>
                </a:cxn>
                <a:cxn ang="0">
                  <a:pos x="17" y="67"/>
                </a:cxn>
                <a:cxn ang="0">
                  <a:pos x="23" y="64"/>
                </a:cxn>
                <a:cxn ang="0">
                  <a:pos x="38" y="48"/>
                </a:cxn>
                <a:cxn ang="0">
                  <a:pos x="52" y="46"/>
                </a:cxn>
                <a:cxn ang="0">
                  <a:pos x="75" y="58"/>
                </a:cxn>
                <a:cxn ang="0">
                  <a:pos x="98" y="79"/>
                </a:cxn>
                <a:cxn ang="0">
                  <a:pos x="105" y="100"/>
                </a:cxn>
                <a:cxn ang="0">
                  <a:pos x="127" y="150"/>
                </a:cxn>
                <a:cxn ang="0">
                  <a:pos x="129" y="144"/>
                </a:cxn>
                <a:cxn ang="0">
                  <a:pos x="152" y="175"/>
                </a:cxn>
                <a:cxn ang="0">
                  <a:pos x="188" y="196"/>
                </a:cxn>
                <a:cxn ang="0">
                  <a:pos x="211" y="213"/>
                </a:cxn>
                <a:cxn ang="0">
                  <a:pos x="213" y="228"/>
                </a:cxn>
                <a:cxn ang="0">
                  <a:pos x="238" y="288"/>
                </a:cxn>
                <a:cxn ang="0">
                  <a:pos x="232" y="355"/>
                </a:cxn>
                <a:cxn ang="0">
                  <a:pos x="230" y="383"/>
                </a:cxn>
                <a:cxn ang="0">
                  <a:pos x="244" y="372"/>
                </a:cxn>
                <a:cxn ang="0">
                  <a:pos x="257" y="343"/>
                </a:cxn>
                <a:cxn ang="0">
                  <a:pos x="278" y="322"/>
                </a:cxn>
                <a:cxn ang="0">
                  <a:pos x="315" y="266"/>
                </a:cxn>
                <a:cxn ang="0">
                  <a:pos x="294" y="232"/>
                </a:cxn>
                <a:cxn ang="0">
                  <a:pos x="269" y="215"/>
                </a:cxn>
                <a:cxn ang="0">
                  <a:pos x="234" y="203"/>
                </a:cxn>
                <a:cxn ang="0">
                  <a:pos x="211" y="207"/>
                </a:cxn>
                <a:cxn ang="0">
                  <a:pos x="194" y="184"/>
                </a:cxn>
                <a:cxn ang="0">
                  <a:pos x="169" y="173"/>
                </a:cxn>
                <a:cxn ang="0">
                  <a:pos x="192" y="150"/>
                </a:cxn>
                <a:cxn ang="0">
                  <a:pos x="211" y="163"/>
                </a:cxn>
                <a:cxn ang="0">
                  <a:pos x="225" y="129"/>
                </a:cxn>
                <a:cxn ang="0">
                  <a:pos x="248" y="106"/>
                </a:cxn>
                <a:cxn ang="0">
                  <a:pos x="249" y="109"/>
                </a:cxn>
                <a:cxn ang="0">
                  <a:pos x="253" y="100"/>
                </a:cxn>
                <a:cxn ang="0">
                  <a:pos x="242" y="90"/>
                </a:cxn>
                <a:cxn ang="0">
                  <a:pos x="269" y="73"/>
                </a:cxn>
                <a:cxn ang="0">
                  <a:pos x="259" y="60"/>
                </a:cxn>
                <a:cxn ang="0">
                  <a:pos x="248" y="56"/>
                </a:cxn>
                <a:cxn ang="0">
                  <a:pos x="238" y="46"/>
                </a:cxn>
                <a:cxn ang="0">
                  <a:pos x="221" y="46"/>
                </a:cxn>
                <a:cxn ang="0">
                  <a:pos x="213" y="71"/>
                </a:cxn>
                <a:cxn ang="0">
                  <a:pos x="207" y="77"/>
                </a:cxn>
                <a:cxn ang="0">
                  <a:pos x="182" y="56"/>
                </a:cxn>
                <a:cxn ang="0">
                  <a:pos x="182" y="33"/>
                </a:cxn>
                <a:cxn ang="0">
                  <a:pos x="188" y="27"/>
                </a:cxn>
                <a:cxn ang="0">
                  <a:pos x="211" y="14"/>
                </a:cxn>
                <a:cxn ang="0">
                  <a:pos x="192" y="14"/>
                </a:cxn>
                <a:cxn ang="0">
                  <a:pos x="182" y="2"/>
                </a:cxn>
                <a:cxn ang="0">
                  <a:pos x="177" y="18"/>
                </a:cxn>
                <a:cxn ang="0">
                  <a:pos x="157" y="16"/>
                </a:cxn>
                <a:cxn ang="0">
                  <a:pos x="140" y="18"/>
                </a:cxn>
                <a:cxn ang="0">
                  <a:pos x="105" y="8"/>
                </a:cxn>
                <a:cxn ang="0">
                  <a:pos x="81" y="16"/>
                </a:cxn>
                <a:cxn ang="0">
                  <a:pos x="23" y="4"/>
                </a:cxn>
                <a:cxn ang="0">
                  <a:pos x="10" y="21"/>
                </a:cxn>
                <a:cxn ang="0">
                  <a:pos x="0" y="29"/>
                </a:cxn>
              </a:cxnLst>
              <a:rect l="0" t="0" r="r" b="b"/>
              <a:pathLst>
                <a:path w="322" h="385">
                  <a:moveTo>
                    <a:pt x="0" y="29"/>
                  </a:moveTo>
                  <a:lnTo>
                    <a:pt x="4" y="29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7" y="54"/>
                  </a:lnTo>
                  <a:lnTo>
                    <a:pt x="21" y="58"/>
                  </a:lnTo>
                  <a:lnTo>
                    <a:pt x="27" y="54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3" y="67"/>
                  </a:lnTo>
                  <a:lnTo>
                    <a:pt x="10" y="71"/>
                  </a:lnTo>
                  <a:lnTo>
                    <a:pt x="13" y="69"/>
                  </a:lnTo>
                  <a:lnTo>
                    <a:pt x="19" y="69"/>
                  </a:lnTo>
                  <a:lnTo>
                    <a:pt x="21" y="65"/>
                  </a:lnTo>
                  <a:lnTo>
                    <a:pt x="23" y="64"/>
                  </a:lnTo>
                  <a:lnTo>
                    <a:pt x="33" y="58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46" y="50"/>
                  </a:lnTo>
                  <a:lnTo>
                    <a:pt x="48" y="48"/>
                  </a:lnTo>
                  <a:lnTo>
                    <a:pt x="52" y="46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9" y="50"/>
                  </a:lnTo>
                  <a:lnTo>
                    <a:pt x="69" y="54"/>
                  </a:lnTo>
                  <a:lnTo>
                    <a:pt x="73" y="58"/>
                  </a:lnTo>
                  <a:lnTo>
                    <a:pt x="75" y="58"/>
                  </a:lnTo>
                  <a:lnTo>
                    <a:pt x="81" y="58"/>
                  </a:lnTo>
                  <a:lnTo>
                    <a:pt x="84" y="60"/>
                  </a:lnTo>
                  <a:lnTo>
                    <a:pt x="82" y="64"/>
                  </a:lnTo>
                  <a:lnTo>
                    <a:pt x="88" y="67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98" y="83"/>
                  </a:lnTo>
                  <a:lnTo>
                    <a:pt x="105" y="88"/>
                  </a:lnTo>
                  <a:lnTo>
                    <a:pt x="107" y="88"/>
                  </a:lnTo>
                  <a:lnTo>
                    <a:pt x="109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5" y="119"/>
                  </a:lnTo>
                  <a:lnTo>
                    <a:pt x="109" y="129"/>
                  </a:lnTo>
                  <a:lnTo>
                    <a:pt x="113" y="136"/>
                  </a:lnTo>
                  <a:lnTo>
                    <a:pt x="119" y="138"/>
                  </a:lnTo>
                  <a:lnTo>
                    <a:pt x="123" y="142"/>
                  </a:lnTo>
                  <a:lnTo>
                    <a:pt x="127" y="150"/>
                  </a:lnTo>
                  <a:lnTo>
                    <a:pt x="132" y="159"/>
                  </a:lnTo>
                  <a:lnTo>
                    <a:pt x="136" y="165"/>
                  </a:lnTo>
                  <a:lnTo>
                    <a:pt x="140" y="169"/>
                  </a:lnTo>
                  <a:lnTo>
                    <a:pt x="142" y="169"/>
                  </a:lnTo>
                  <a:lnTo>
                    <a:pt x="130" y="150"/>
                  </a:lnTo>
                  <a:lnTo>
                    <a:pt x="129" y="144"/>
                  </a:lnTo>
                  <a:lnTo>
                    <a:pt x="130" y="146"/>
                  </a:lnTo>
                  <a:lnTo>
                    <a:pt x="136" y="153"/>
                  </a:lnTo>
                  <a:lnTo>
                    <a:pt x="142" y="161"/>
                  </a:lnTo>
                  <a:lnTo>
                    <a:pt x="142" y="161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52" y="178"/>
                  </a:lnTo>
                  <a:lnTo>
                    <a:pt x="153" y="180"/>
                  </a:lnTo>
                  <a:lnTo>
                    <a:pt x="173" y="188"/>
                  </a:lnTo>
                  <a:lnTo>
                    <a:pt x="178" y="188"/>
                  </a:lnTo>
                  <a:lnTo>
                    <a:pt x="182" y="194"/>
                  </a:lnTo>
                  <a:lnTo>
                    <a:pt x="188" y="196"/>
                  </a:lnTo>
                  <a:lnTo>
                    <a:pt x="194" y="196"/>
                  </a:lnTo>
                  <a:lnTo>
                    <a:pt x="200" y="203"/>
                  </a:lnTo>
                  <a:lnTo>
                    <a:pt x="200" y="205"/>
                  </a:lnTo>
                  <a:lnTo>
                    <a:pt x="201" y="205"/>
                  </a:lnTo>
                  <a:lnTo>
                    <a:pt x="205" y="207"/>
                  </a:lnTo>
                  <a:lnTo>
                    <a:pt x="211" y="213"/>
                  </a:lnTo>
                  <a:lnTo>
                    <a:pt x="211" y="209"/>
                  </a:lnTo>
                  <a:lnTo>
                    <a:pt x="215" y="207"/>
                  </a:lnTo>
                  <a:lnTo>
                    <a:pt x="219" y="207"/>
                  </a:lnTo>
                  <a:lnTo>
                    <a:pt x="219" y="213"/>
                  </a:lnTo>
                  <a:lnTo>
                    <a:pt x="221" y="221"/>
                  </a:lnTo>
                  <a:lnTo>
                    <a:pt x="213" y="228"/>
                  </a:lnTo>
                  <a:lnTo>
                    <a:pt x="211" y="238"/>
                  </a:lnTo>
                  <a:lnTo>
                    <a:pt x="211" y="247"/>
                  </a:lnTo>
                  <a:lnTo>
                    <a:pt x="217" y="253"/>
                  </a:lnTo>
                  <a:lnTo>
                    <a:pt x="223" y="268"/>
                  </a:lnTo>
                  <a:lnTo>
                    <a:pt x="236" y="278"/>
                  </a:lnTo>
                  <a:lnTo>
                    <a:pt x="238" y="288"/>
                  </a:lnTo>
                  <a:lnTo>
                    <a:pt x="234" y="307"/>
                  </a:lnTo>
                  <a:lnTo>
                    <a:pt x="234" y="318"/>
                  </a:lnTo>
                  <a:lnTo>
                    <a:pt x="228" y="332"/>
                  </a:lnTo>
                  <a:lnTo>
                    <a:pt x="228" y="345"/>
                  </a:lnTo>
                  <a:lnTo>
                    <a:pt x="232" y="347"/>
                  </a:lnTo>
                  <a:lnTo>
                    <a:pt x="232" y="355"/>
                  </a:lnTo>
                  <a:lnTo>
                    <a:pt x="228" y="362"/>
                  </a:lnTo>
                  <a:lnTo>
                    <a:pt x="228" y="366"/>
                  </a:lnTo>
                  <a:lnTo>
                    <a:pt x="228" y="372"/>
                  </a:lnTo>
                  <a:lnTo>
                    <a:pt x="228" y="376"/>
                  </a:lnTo>
                  <a:lnTo>
                    <a:pt x="230" y="378"/>
                  </a:lnTo>
                  <a:lnTo>
                    <a:pt x="230" y="383"/>
                  </a:lnTo>
                  <a:lnTo>
                    <a:pt x="232" y="385"/>
                  </a:lnTo>
                  <a:lnTo>
                    <a:pt x="236" y="385"/>
                  </a:lnTo>
                  <a:lnTo>
                    <a:pt x="236" y="383"/>
                  </a:lnTo>
                  <a:lnTo>
                    <a:pt x="242" y="379"/>
                  </a:lnTo>
                  <a:lnTo>
                    <a:pt x="240" y="378"/>
                  </a:lnTo>
                  <a:lnTo>
                    <a:pt x="244" y="372"/>
                  </a:lnTo>
                  <a:lnTo>
                    <a:pt x="249" y="364"/>
                  </a:lnTo>
                  <a:lnTo>
                    <a:pt x="244" y="358"/>
                  </a:lnTo>
                  <a:lnTo>
                    <a:pt x="249" y="356"/>
                  </a:lnTo>
                  <a:lnTo>
                    <a:pt x="253" y="347"/>
                  </a:lnTo>
                  <a:lnTo>
                    <a:pt x="249" y="343"/>
                  </a:lnTo>
                  <a:lnTo>
                    <a:pt x="257" y="343"/>
                  </a:lnTo>
                  <a:lnTo>
                    <a:pt x="257" y="337"/>
                  </a:lnTo>
                  <a:lnTo>
                    <a:pt x="267" y="335"/>
                  </a:lnTo>
                  <a:lnTo>
                    <a:pt x="271" y="332"/>
                  </a:lnTo>
                  <a:lnTo>
                    <a:pt x="267" y="322"/>
                  </a:lnTo>
                  <a:lnTo>
                    <a:pt x="274" y="326"/>
                  </a:lnTo>
                  <a:lnTo>
                    <a:pt x="278" y="322"/>
                  </a:lnTo>
                  <a:lnTo>
                    <a:pt x="292" y="307"/>
                  </a:lnTo>
                  <a:lnTo>
                    <a:pt x="292" y="297"/>
                  </a:lnTo>
                  <a:lnTo>
                    <a:pt x="299" y="289"/>
                  </a:lnTo>
                  <a:lnTo>
                    <a:pt x="309" y="288"/>
                  </a:lnTo>
                  <a:lnTo>
                    <a:pt x="313" y="278"/>
                  </a:lnTo>
                  <a:lnTo>
                    <a:pt x="315" y="266"/>
                  </a:lnTo>
                  <a:lnTo>
                    <a:pt x="322" y="255"/>
                  </a:lnTo>
                  <a:lnTo>
                    <a:pt x="322" y="245"/>
                  </a:lnTo>
                  <a:lnTo>
                    <a:pt x="313" y="240"/>
                  </a:lnTo>
                  <a:lnTo>
                    <a:pt x="299" y="238"/>
                  </a:lnTo>
                  <a:lnTo>
                    <a:pt x="299" y="236"/>
                  </a:lnTo>
                  <a:lnTo>
                    <a:pt x="294" y="232"/>
                  </a:lnTo>
                  <a:lnTo>
                    <a:pt x="284" y="236"/>
                  </a:lnTo>
                  <a:lnTo>
                    <a:pt x="284" y="232"/>
                  </a:lnTo>
                  <a:lnTo>
                    <a:pt x="288" y="226"/>
                  </a:lnTo>
                  <a:lnTo>
                    <a:pt x="284" y="221"/>
                  </a:lnTo>
                  <a:lnTo>
                    <a:pt x="276" y="217"/>
                  </a:lnTo>
                  <a:lnTo>
                    <a:pt x="269" y="215"/>
                  </a:lnTo>
                  <a:lnTo>
                    <a:pt x="261" y="207"/>
                  </a:lnTo>
                  <a:lnTo>
                    <a:pt x="259" y="207"/>
                  </a:lnTo>
                  <a:lnTo>
                    <a:pt x="255" y="203"/>
                  </a:lnTo>
                  <a:lnTo>
                    <a:pt x="244" y="203"/>
                  </a:lnTo>
                  <a:lnTo>
                    <a:pt x="238" y="198"/>
                  </a:lnTo>
                  <a:lnTo>
                    <a:pt x="234" y="203"/>
                  </a:lnTo>
                  <a:lnTo>
                    <a:pt x="234" y="198"/>
                  </a:lnTo>
                  <a:lnTo>
                    <a:pt x="225" y="203"/>
                  </a:lnTo>
                  <a:lnTo>
                    <a:pt x="223" y="209"/>
                  </a:lnTo>
                  <a:lnTo>
                    <a:pt x="221" y="207"/>
                  </a:lnTo>
                  <a:lnTo>
                    <a:pt x="215" y="205"/>
                  </a:lnTo>
                  <a:lnTo>
                    <a:pt x="211" y="207"/>
                  </a:lnTo>
                  <a:lnTo>
                    <a:pt x="207" y="205"/>
                  </a:lnTo>
                  <a:lnTo>
                    <a:pt x="205" y="203"/>
                  </a:lnTo>
                  <a:lnTo>
                    <a:pt x="205" y="190"/>
                  </a:lnTo>
                  <a:lnTo>
                    <a:pt x="201" y="188"/>
                  </a:lnTo>
                  <a:lnTo>
                    <a:pt x="192" y="188"/>
                  </a:lnTo>
                  <a:lnTo>
                    <a:pt x="194" y="184"/>
                  </a:lnTo>
                  <a:lnTo>
                    <a:pt x="198" y="175"/>
                  </a:lnTo>
                  <a:lnTo>
                    <a:pt x="194" y="173"/>
                  </a:lnTo>
                  <a:lnTo>
                    <a:pt x="188" y="175"/>
                  </a:lnTo>
                  <a:lnTo>
                    <a:pt x="184" y="180"/>
                  </a:lnTo>
                  <a:lnTo>
                    <a:pt x="175" y="180"/>
                  </a:lnTo>
                  <a:lnTo>
                    <a:pt x="169" y="173"/>
                  </a:lnTo>
                  <a:lnTo>
                    <a:pt x="173" y="161"/>
                  </a:lnTo>
                  <a:lnTo>
                    <a:pt x="173" y="155"/>
                  </a:lnTo>
                  <a:lnTo>
                    <a:pt x="177" y="150"/>
                  </a:lnTo>
                  <a:lnTo>
                    <a:pt x="184" y="150"/>
                  </a:lnTo>
                  <a:lnTo>
                    <a:pt x="192" y="153"/>
                  </a:lnTo>
                  <a:lnTo>
                    <a:pt x="192" y="150"/>
                  </a:lnTo>
                  <a:lnTo>
                    <a:pt x="194" y="148"/>
                  </a:lnTo>
                  <a:lnTo>
                    <a:pt x="205" y="150"/>
                  </a:lnTo>
                  <a:lnTo>
                    <a:pt x="207" y="153"/>
                  </a:lnTo>
                  <a:lnTo>
                    <a:pt x="207" y="157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59"/>
                  </a:lnTo>
                  <a:lnTo>
                    <a:pt x="211" y="148"/>
                  </a:lnTo>
                  <a:lnTo>
                    <a:pt x="211" y="142"/>
                  </a:lnTo>
                  <a:lnTo>
                    <a:pt x="225" y="134"/>
                  </a:lnTo>
                  <a:lnTo>
                    <a:pt x="223" y="127"/>
                  </a:lnTo>
                  <a:lnTo>
                    <a:pt x="225" y="129"/>
                  </a:lnTo>
                  <a:lnTo>
                    <a:pt x="228" y="123"/>
                  </a:lnTo>
                  <a:lnTo>
                    <a:pt x="228" y="119"/>
                  </a:lnTo>
                  <a:lnTo>
                    <a:pt x="238" y="115"/>
                  </a:lnTo>
                  <a:lnTo>
                    <a:pt x="236" y="113"/>
                  </a:lnTo>
                  <a:lnTo>
                    <a:pt x="238" y="108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1" y="100"/>
                  </a:lnTo>
                  <a:lnTo>
                    <a:pt x="251" y="104"/>
                  </a:lnTo>
                  <a:lnTo>
                    <a:pt x="255" y="104"/>
                  </a:lnTo>
                  <a:lnTo>
                    <a:pt x="248" y="106"/>
                  </a:lnTo>
                  <a:lnTo>
                    <a:pt x="249" y="109"/>
                  </a:lnTo>
                  <a:lnTo>
                    <a:pt x="253" y="106"/>
                  </a:lnTo>
                  <a:lnTo>
                    <a:pt x="259" y="104"/>
                  </a:lnTo>
                  <a:lnTo>
                    <a:pt x="261" y="100"/>
                  </a:lnTo>
                  <a:lnTo>
                    <a:pt x="261" y="98"/>
                  </a:lnTo>
                  <a:lnTo>
                    <a:pt x="259" y="104"/>
                  </a:lnTo>
                  <a:lnTo>
                    <a:pt x="253" y="100"/>
                  </a:lnTo>
                  <a:lnTo>
                    <a:pt x="249" y="98"/>
                  </a:lnTo>
                  <a:lnTo>
                    <a:pt x="251" y="96"/>
                  </a:lnTo>
                  <a:lnTo>
                    <a:pt x="248" y="94"/>
                  </a:lnTo>
                  <a:lnTo>
                    <a:pt x="253" y="92"/>
                  </a:lnTo>
                  <a:lnTo>
                    <a:pt x="249" y="90"/>
                  </a:lnTo>
                  <a:lnTo>
                    <a:pt x="242" y="90"/>
                  </a:lnTo>
                  <a:lnTo>
                    <a:pt x="248" y="86"/>
                  </a:lnTo>
                  <a:lnTo>
                    <a:pt x="261" y="86"/>
                  </a:lnTo>
                  <a:lnTo>
                    <a:pt x="274" y="81"/>
                  </a:lnTo>
                  <a:lnTo>
                    <a:pt x="273" y="75"/>
                  </a:lnTo>
                  <a:lnTo>
                    <a:pt x="269" y="77"/>
                  </a:lnTo>
                  <a:lnTo>
                    <a:pt x="269" y="73"/>
                  </a:lnTo>
                  <a:lnTo>
                    <a:pt x="261" y="77"/>
                  </a:lnTo>
                  <a:lnTo>
                    <a:pt x="259" y="75"/>
                  </a:lnTo>
                  <a:lnTo>
                    <a:pt x="269" y="71"/>
                  </a:lnTo>
                  <a:lnTo>
                    <a:pt x="261" y="67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55" y="60"/>
                  </a:lnTo>
                  <a:lnTo>
                    <a:pt x="255" y="58"/>
                  </a:lnTo>
                  <a:lnTo>
                    <a:pt x="255" y="54"/>
                  </a:lnTo>
                  <a:lnTo>
                    <a:pt x="251" y="50"/>
                  </a:lnTo>
                  <a:lnTo>
                    <a:pt x="249" y="52"/>
                  </a:lnTo>
                  <a:lnTo>
                    <a:pt x="248" y="56"/>
                  </a:lnTo>
                  <a:lnTo>
                    <a:pt x="242" y="60"/>
                  </a:lnTo>
                  <a:lnTo>
                    <a:pt x="242" y="56"/>
                  </a:lnTo>
                  <a:lnTo>
                    <a:pt x="236" y="58"/>
                  </a:lnTo>
                  <a:lnTo>
                    <a:pt x="240" y="54"/>
                  </a:lnTo>
                  <a:lnTo>
                    <a:pt x="238" y="50"/>
                  </a:lnTo>
                  <a:lnTo>
                    <a:pt x="238" y="46"/>
                  </a:lnTo>
                  <a:lnTo>
                    <a:pt x="234" y="46"/>
                  </a:lnTo>
                  <a:lnTo>
                    <a:pt x="228" y="42"/>
                  </a:lnTo>
                  <a:lnTo>
                    <a:pt x="225" y="42"/>
                  </a:lnTo>
                  <a:lnTo>
                    <a:pt x="219" y="42"/>
                  </a:lnTo>
                  <a:lnTo>
                    <a:pt x="219" y="42"/>
                  </a:lnTo>
                  <a:lnTo>
                    <a:pt x="221" y="46"/>
                  </a:lnTo>
                  <a:lnTo>
                    <a:pt x="219" y="48"/>
                  </a:lnTo>
                  <a:lnTo>
                    <a:pt x="221" y="52"/>
                  </a:lnTo>
                  <a:lnTo>
                    <a:pt x="217" y="56"/>
                  </a:lnTo>
                  <a:lnTo>
                    <a:pt x="221" y="58"/>
                  </a:lnTo>
                  <a:lnTo>
                    <a:pt x="223" y="65"/>
                  </a:lnTo>
                  <a:lnTo>
                    <a:pt x="213" y="71"/>
                  </a:lnTo>
                  <a:lnTo>
                    <a:pt x="217" y="79"/>
                  </a:lnTo>
                  <a:lnTo>
                    <a:pt x="219" y="81"/>
                  </a:lnTo>
                  <a:lnTo>
                    <a:pt x="213" y="83"/>
                  </a:lnTo>
                  <a:lnTo>
                    <a:pt x="211" y="83"/>
                  </a:lnTo>
                  <a:lnTo>
                    <a:pt x="211" y="81"/>
                  </a:lnTo>
                  <a:lnTo>
                    <a:pt x="207" y="77"/>
                  </a:lnTo>
                  <a:lnTo>
                    <a:pt x="207" y="71"/>
                  </a:lnTo>
                  <a:lnTo>
                    <a:pt x="200" y="69"/>
                  </a:lnTo>
                  <a:lnTo>
                    <a:pt x="192" y="64"/>
                  </a:lnTo>
                  <a:lnTo>
                    <a:pt x="186" y="62"/>
                  </a:lnTo>
                  <a:lnTo>
                    <a:pt x="182" y="64"/>
                  </a:lnTo>
                  <a:lnTo>
                    <a:pt x="182" y="56"/>
                  </a:lnTo>
                  <a:lnTo>
                    <a:pt x="178" y="58"/>
                  </a:lnTo>
                  <a:lnTo>
                    <a:pt x="178" y="46"/>
                  </a:lnTo>
                  <a:lnTo>
                    <a:pt x="182" y="42"/>
                  </a:lnTo>
                  <a:lnTo>
                    <a:pt x="182" y="41"/>
                  </a:lnTo>
                  <a:lnTo>
                    <a:pt x="188" y="41"/>
                  </a:lnTo>
                  <a:lnTo>
                    <a:pt x="182" y="33"/>
                  </a:lnTo>
                  <a:lnTo>
                    <a:pt x="188" y="37"/>
                  </a:lnTo>
                  <a:lnTo>
                    <a:pt x="188" y="33"/>
                  </a:lnTo>
                  <a:lnTo>
                    <a:pt x="192" y="33"/>
                  </a:lnTo>
                  <a:lnTo>
                    <a:pt x="198" y="29"/>
                  </a:lnTo>
                  <a:lnTo>
                    <a:pt x="192" y="29"/>
                  </a:lnTo>
                  <a:lnTo>
                    <a:pt x="188" y="27"/>
                  </a:lnTo>
                  <a:lnTo>
                    <a:pt x="198" y="29"/>
                  </a:lnTo>
                  <a:lnTo>
                    <a:pt x="198" y="23"/>
                  </a:lnTo>
                  <a:lnTo>
                    <a:pt x="205" y="25"/>
                  </a:lnTo>
                  <a:lnTo>
                    <a:pt x="211" y="21"/>
                  </a:lnTo>
                  <a:lnTo>
                    <a:pt x="207" y="16"/>
                  </a:lnTo>
                  <a:lnTo>
                    <a:pt x="211" y="14"/>
                  </a:lnTo>
                  <a:lnTo>
                    <a:pt x="200" y="8"/>
                  </a:lnTo>
                  <a:lnTo>
                    <a:pt x="203" y="14"/>
                  </a:lnTo>
                  <a:lnTo>
                    <a:pt x="200" y="14"/>
                  </a:lnTo>
                  <a:lnTo>
                    <a:pt x="196" y="21"/>
                  </a:lnTo>
                  <a:lnTo>
                    <a:pt x="194" y="16"/>
                  </a:lnTo>
                  <a:lnTo>
                    <a:pt x="192" y="14"/>
                  </a:lnTo>
                  <a:lnTo>
                    <a:pt x="188" y="16"/>
                  </a:lnTo>
                  <a:lnTo>
                    <a:pt x="186" y="10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86" y="8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5" y="2"/>
                  </a:lnTo>
                  <a:lnTo>
                    <a:pt x="173" y="8"/>
                  </a:lnTo>
                  <a:lnTo>
                    <a:pt x="180" y="10"/>
                  </a:lnTo>
                  <a:lnTo>
                    <a:pt x="182" y="16"/>
                  </a:lnTo>
                  <a:lnTo>
                    <a:pt x="177" y="18"/>
                  </a:lnTo>
                  <a:lnTo>
                    <a:pt x="177" y="21"/>
                  </a:lnTo>
                  <a:lnTo>
                    <a:pt x="175" y="19"/>
                  </a:lnTo>
                  <a:lnTo>
                    <a:pt x="173" y="18"/>
                  </a:lnTo>
                  <a:lnTo>
                    <a:pt x="169" y="19"/>
                  </a:lnTo>
                  <a:lnTo>
                    <a:pt x="159" y="19"/>
                  </a:lnTo>
                  <a:lnTo>
                    <a:pt x="157" y="16"/>
                  </a:lnTo>
                  <a:lnTo>
                    <a:pt x="150" y="14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50" y="14"/>
                  </a:lnTo>
                  <a:lnTo>
                    <a:pt x="148" y="21"/>
                  </a:lnTo>
                  <a:lnTo>
                    <a:pt x="140" y="18"/>
                  </a:lnTo>
                  <a:lnTo>
                    <a:pt x="127" y="18"/>
                  </a:lnTo>
                  <a:lnTo>
                    <a:pt x="130" y="16"/>
                  </a:lnTo>
                  <a:lnTo>
                    <a:pt x="121" y="14"/>
                  </a:lnTo>
                  <a:lnTo>
                    <a:pt x="109" y="8"/>
                  </a:lnTo>
                  <a:lnTo>
                    <a:pt x="105" y="10"/>
                  </a:lnTo>
                  <a:lnTo>
                    <a:pt x="105" y="8"/>
                  </a:lnTo>
                  <a:lnTo>
                    <a:pt x="100" y="10"/>
                  </a:lnTo>
                  <a:lnTo>
                    <a:pt x="98" y="8"/>
                  </a:lnTo>
                  <a:lnTo>
                    <a:pt x="88" y="14"/>
                  </a:lnTo>
                  <a:lnTo>
                    <a:pt x="88" y="10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65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3" y="8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0" y="27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895" name="Freeform 23"/>
            <p:cNvSpPr>
              <a:spLocks/>
            </p:cNvSpPr>
            <p:nvPr/>
          </p:nvSpPr>
          <p:spPr bwMode="auto">
            <a:xfrm>
              <a:off x="4773" y="3901"/>
              <a:ext cx="1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25" y="9"/>
                </a:cxn>
                <a:cxn ang="0">
                  <a:pos x="16" y="9"/>
                </a:cxn>
                <a:cxn ang="0">
                  <a:pos x="14" y="4"/>
                </a:cxn>
                <a:cxn ang="0">
                  <a:pos x="6" y="4"/>
                </a:cxn>
                <a:cxn ang="0">
                  <a:pos x="0" y="4"/>
                </a:cxn>
              </a:cxnLst>
              <a:rect l="0" t="0" r="r" b="b"/>
              <a:pathLst>
                <a:path w="25" h="9">
                  <a:moveTo>
                    <a:pt x="0" y="4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14" y="4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896" name="Freeform 24"/>
            <p:cNvSpPr>
              <a:spLocks/>
            </p:cNvSpPr>
            <p:nvPr/>
          </p:nvSpPr>
          <p:spPr bwMode="auto">
            <a:xfrm>
              <a:off x="4785" y="3906"/>
              <a:ext cx="7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0" y="2"/>
                </a:cxn>
              </a:cxnLst>
              <a:rect l="0" t="0" r="r" b="b"/>
              <a:pathLst>
                <a:path w="14" h="6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897" name="Freeform 25"/>
            <p:cNvSpPr>
              <a:spLocks/>
            </p:cNvSpPr>
            <p:nvPr/>
          </p:nvSpPr>
          <p:spPr bwMode="auto">
            <a:xfrm>
              <a:off x="4788" y="4008"/>
              <a:ext cx="8" cy="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5" y="6"/>
                </a:cxn>
                <a:cxn ang="0">
                  <a:pos x="8" y="6"/>
                </a:cxn>
                <a:cxn ang="0">
                  <a:pos x="0" y="4"/>
                </a:cxn>
              </a:cxnLst>
              <a:rect l="0" t="0" r="r" b="b"/>
              <a:pathLst>
                <a:path w="15" h="6">
                  <a:moveTo>
                    <a:pt x="0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6"/>
                  </a:lnTo>
                  <a:lnTo>
                    <a:pt x="8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898" name="Freeform 26"/>
            <p:cNvSpPr>
              <a:spLocks/>
            </p:cNvSpPr>
            <p:nvPr/>
          </p:nvSpPr>
          <p:spPr bwMode="auto">
            <a:xfrm>
              <a:off x="4803" y="3857"/>
              <a:ext cx="8" cy="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8" y="5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5" y="13"/>
                </a:cxn>
                <a:cxn ang="0">
                  <a:pos x="15" y="15"/>
                </a:cxn>
                <a:cxn ang="0">
                  <a:pos x="11" y="17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0" y="15"/>
                </a:cxn>
              </a:cxnLst>
              <a:rect l="0" t="0" r="r" b="b"/>
              <a:pathLst>
                <a:path w="15" h="17">
                  <a:moveTo>
                    <a:pt x="0" y="15"/>
                  </a:moveTo>
                  <a:lnTo>
                    <a:pt x="8" y="2"/>
                  </a:lnTo>
                  <a:lnTo>
                    <a:pt x="9" y="0"/>
                  </a:lnTo>
                  <a:lnTo>
                    <a:pt x="8" y="5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899" name="Freeform 27"/>
            <p:cNvSpPr>
              <a:spLocks/>
            </p:cNvSpPr>
            <p:nvPr/>
          </p:nvSpPr>
          <p:spPr bwMode="auto">
            <a:xfrm>
              <a:off x="4686" y="3846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2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00" name="Freeform 28"/>
            <p:cNvSpPr>
              <a:spLocks/>
            </p:cNvSpPr>
            <p:nvPr/>
          </p:nvSpPr>
          <p:spPr bwMode="auto">
            <a:xfrm>
              <a:off x="4846" y="3828"/>
              <a:ext cx="13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5" y="2"/>
                </a:cxn>
                <a:cxn ang="0">
                  <a:pos x="27" y="8"/>
                </a:cxn>
                <a:cxn ang="0">
                  <a:pos x="12" y="14"/>
                </a:cxn>
                <a:cxn ang="0">
                  <a:pos x="4" y="14"/>
                </a:cxn>
                <a:cxn ang="0">
                  <a:pos x="0" y="6"/>
                </a:cxn>
              </a:cxnLst>
              <a:rect l="0" t="0" r="r" b="b"/>
              <a:pathLst>
                <a:path w="27" h="14">
                  <a:moveTo>
                    <a:pt x="0" y="6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5" y="2"/>
                  </a:lnTo>
                  <a:lnTo>
                    <a:pt x="27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01" name="Freeform 29"/>
            <p:cNvSpPr>
              <a:spLocks/>
            </p:cNvSpPr>
            <p:nvPr/>
          </p:nvSpPr>
          <p:spPr bwMode="auto">
            <a:xfrm>
              <a:off x="4769" y="3830"/>
              <a:ext cx="8" cy="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4" y="0"/>
                </a:cxn>
                <a:cxn ang="0">
                  <a:pos x="15" y="10"/>
                </a:cxn>
                <a:cxn ang="0">
                  <a:pos x="5" y="12"/>
                </a:cxn>
                <a:cxn ang="0">
                  <a:pos x="0" y="10"/>
                </a:cxn>
              </a:cxnLst>
              <a:rect l="0" t="0" r="r" b="b"/>
              <a:pathLst>
                <a:path w="15" h="12">
                  <a:moveTo>
                    <a:pt x="0" y="10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15" y="10"/>
                  </a:lnTo>
                  <a:lnTo>
                    <a:pt x="5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02" name="Freeform 30"/>
            <p:cNvSpPr>
              <a:spLocks/>
            </p:cNvSpPr>
            <p:nvPr/>
          </p:nvSpPr>
          <p:spPr bwMode="auto">
            <a:xfrm>
              <a:off x="4721" y="3810"/>
              <a:ext cx="14" cy="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9" y="4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7" y="15"/>
                </a:cxn>
                <a:cxn ang="0">
                  <a:pos x="0" y="13"/>
                </a:cxn>
              </a:cxnLst>
              <a:rect l="0" t="0" r="r" b="b"/>
              <a:pathLst>
                <a:path w="29" h="15">
                  <a:moveTo>
                    <a:pt x="0" y="13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9" y="4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7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03" name="Freeform 31"/>
            <p:cNvSpPr>
              <a:spLocks/>
            </p:cNvSpPr>
            <p:nvPr/>
          </p:nvSpPr>
          <p:spPr bwMode="auto">
            <a:xfrm>
              <a:off x="4730" y="3813"/>
              <a:ext cx="23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2"/>
                </a:cxn>
                <a:cxn ang="0">
                  <a:pos x="17" y="5"/>
                </a:cxn>
                <a:cxn ang="0">
                  <a:pos x="25" y="0"/>
                </a:cxn>
                <a:cxn ang="0">
                  <a:pos x="33" y="3"/>
                </a:cxn>
                <a:cxn ang="0">
                  <a:pos x="34" y="11"/>
                </a:cxn>
                <a:cxn ang="0">
                  <a:pos x="44" y="15"/>
                </a:cxn>
                <a:cxn ang="0">
                  <a:pos x="38" y="21"/>
                </a:cxn>
                <a:cxn ang="0">
                  <a:pos x="31" y="17"/>
                </a:cxn>
                <a:cxn ang="0">
                  <a:pos x="13" y="23"/>
                </a:cxn>
                <a:cxn ang="0">
                  <a:pos x="4" y="15"/>
                </a:cxn>
                <a:cxn ang="0">
                  <a:pos x="4" y="13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44" h="23">
                  <a:moveTo>
                    <a:pt x="0" y="7"/>
                  </a:moveTo>
                  <a:lnTo>
                    <a:pt x="6" y="2"/>
                  </a:lnTo>
                  <a:lnTo>
                    <a:pt x="17" y="5"/>
                  </a:lnTo>
                  <a:lnTo>
                    <a:pt x="25" y="0"/>
                  </a:lnTo>
                  <a:lnTo>
                    <a:pt x="33" y="3"/>
                  </a:lnTo>
                  <a:lnTo>
                    <a:pt x="34" y="11"/>
                  </a:lnTo>
                  <a:lnTo>
                    <a:pt x="44" y="15"/>
                  </a:lnTo>
                  <a:lnTo>
                    <a:pt x="38" y="21"/>
                  </a:lnTo>
                  <a:lnTo>
                    <a:pt x="31" y="17"/>
                  </a:lnTo>
                  <a:lnTo>
                    <a:pt x="13" y="23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04" name="Freeform 32"/>
            <p:cNvSpPr>
              <a:spLocks/>
            </p:cNvSpPr>
            <p:nvPr/>
          </p:nvSpPr>
          <p:spPr bwMode="auto">
            <a:xfrm>
              <a:off x="4928" y="3948"/>
              <a:ext cx="10" cy="1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10" y="32"/>
                </a:cxn>
                <a:cxn ang="0">
                  <a:pos x="20" y="9"/>
                </a:cxn>
                <a:cxn ang="0">
                  <a:pos x="14" y="0"/>
                </a:cxn>
                <a:cxn ang="0">
                  <a:pos x="2" y="15"/>
                </a:cxn>
                <a:cxn ang="0">
                  <a:pos x="4" y="23"/>
                </a:cxn>
                <a:cxn ang="0">
                  <a:pos x="0" y="25"/>
                </a:cxn>
              </a:cxnLst>
              <a:rect l="0" t="0" r="r" b="b"/>
              <a:pathLst>
                <a:path w="20" h="34">
                  <a:moveTo>
                    <a:pt x="0" y="25"/>
                  </a:moveTo>
                  <a:lnTo>
                    <a:pt x="2" y="32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0" y="9"/>
                  </a:lnTo>
                  <a:lnTo>
                    <a:pt x="14" y="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05" name="Freeform 33"/>
            <p:cNvSpPr>
              <a:spLocks/>
            </p:cNvSpPr>
            <p:nvPr/>
          </p:nvSpPr>
          <p:spPr bwMode="auto">
            <a:xfrm>
              <a:off x="5016" y="3946"/>
              <a:ext cx="48" cy="3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0"/>
                </a:cxn>
                <a:cxn ang="0">
                  <a:pos x="8" y="27"/>
                </a:cxn>
                <a:cxn ang="0">
                  <a:pos x="17" y="27"/>
                </a:cxn>
                <a:cxn ang="0">
                  <a:pos x="19" y="19"/>
                </a:cxn>
                <a:cxn ang="0">
                  <a:pos x="31" y="9"/>
                </a:cxn>
                <a:cxn ang="0">
                  <a:pos x="35" y="11"/>
                </a:cxn>
                <a:cxn ang="0">
                  <a:pos x="39" y="6"/>
                </a:cxn>
                <a:cxn ang="0">
                  <a:pos x="44" y="2"/>
                </a:cxn>
                <a:cxn ang="0">
                  <a:pos x="56" y="6"/>
                </a:cxn>
                <a:cxn ang="0">
                  <a:pos x="54" y="13"/>
                </a:cxn>
                <a:cxn ang="0">
                  <a:pos x="63" y="19"/>
                </a:cxn>
                <a:cxn ang="0">
                  <a:pos x="65" y="15"/>
                </a:cxn>
                <a:cxn ang="0">
                  <a:pos x="67" y="4"/>
                </a:cxn>
                <a:cxn ang="0">
                  <a:pos x="71" y="0"/>
                </a:cxn>
                <a:cxn ang="0">
                  <a:pos x="75" y="13"/>
                </a:cxn>
                <a:cxn ang="0">
                  <a:pos x="81" y="21"/>
                </a:cxn>
                <a:cxn ang="0">
                  <a:pos x="85" y="27"/>
                </a:cxn>
                <a:cxn ang="0">
                  <a:pos x="90" y="34"/>
                </a:cxn>
                <a:cxn ang="0">
                  <a:pos x="94" y="38"/>
                </a:cxn>
                <a:cxn ang="0">
                  <a:pos x="96" y="48"/>
                </a:cxn>
                <a:cxn ang="0">
                  <a:pos x="96" y="55"/>
                </a:cxn>
                <a:cxn ang="0">
                  <a:pos x="92" y="63"/>
                </a:cxn>
                <a:cxn ang="0">
                  <a:pos x="87" y="74"/>
                </a:cxn>
                <a:cxn ang="0">
                  <a:pos x="81" y="78"/>
                </a:cxn>
                <a:cxn ang="0">
                  <a:pos x="75" y="74"/>
                </a:cxn>
                <a:cxn ang="0">
                  <a:pos x="71" y="78"/>
                </a:cxn>
                <a:cxn ang="0">
                  <a:pos x="63" y="73"/>
                </a:cxn>
                <a:cxn ang="0">
                  <a:pos x="63" y="67"/>
                </a:cxn>
                <a:cxn ang="0">
                  <a:pos x="58" y="59"/>
                </a:cxn>
                <a:cxn ang="0">
                  <a:pos x="54" y="67"/>
                </a:cxn>
                <a:cxn ang="0">
                  <a:pos x="48" y="59"/>
                </a:cxn>
                <a:cxn ang="0">
                  <a:pos x="42" y="55"/>
                </a:cxn>
                <a:cxn ang="0">
                  <a:pos x="29" y="59"/>
                </a:cxn>
                <a:cxn ang="0">
                  <a:pos x="23" y="63"/>
                </a:cxn>
                <a:cxn ang="0">
                  <a:pos x="15" y="63"/>
                </a:cxn>
                <a:cxn ang="0">
                  <a:pos x="8" y="67"/>
                </a:cxn>
                <a:cxn ang="0">
                  <a:pos x="2" y="63"/>
                </a:cxn>
                <a:cxn ang="0">
                  <a:pos x="2" y="55"/>
                </a:cxn>
                <a:cxn ang="0">
                  <a:pos x="0" y="40"/>
                </a:cxn>
              </a:cxnLst>
              <a:rect l="0" t="0" r="r" b="b"/>
              <a:pathLst>
                <a:path w="96" h="78">
                  <a:moveTo>
                    <a:pt x="0" y="40"/>
                  </a:moveTo>
                  <a:lnTo>
                    <a:pt x="0" y="30"/>
                  </a:lnTo>
                  <a:lnTo>
                    <a:pt x="8" y="27"/>
                  </a:lnTo>
                  <a:lnTo>
                    <a:pt x="17" y="27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35" y="11"/>
                  </a:lnTo>
                  <a:lnTo>
                    <a:pt x="39" y="6"/>
                  </a:lnTo>
                  <a:lnTo>
                    <a:pt x="44" y="2"/>
                  </a:lnTo>
                  <a:lnTo>
                    <a:pt x="56" y="6"/>
                  </a:lnTo>
                  <a:lnTo>
                    <a:pt x="54" y="13"/>
                  </a:lnTo>
                  <a:lnTo>
                    <a:pt x="63" y="19"/>
                  </a:lnTo>
                  <a:lnTo>
                    <a:pt x="65" y="15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5" y="13"/>
                  </a:lnTo>
                  <a:lnTo>
                    <a:pt x="81" y="21"/>
                  </a:lnTo>
                  <a:lnTo>
                    <a:pt x="85" y="27"/>
                  </a:lnTo>
                  <a:lnTo>
                    <a:pt x="90" y="34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55"/>
                  </a:lnTo>
                  <a:lnTo>
                    <a:pt x="92" y="63"/>
                  </a:lnTo>
                  <a:lnTo>
                    <a:pt x="87" y="74"/>
                  </a:lnTo>
                  <a:lnTo>
                    <a:pt x="81" y="78"/>
                  </a:lnTo>
                  <a:lnTo>
                    <a:pt x="75" y="74"/>
                  </a:lnTo>
                  <a:lnTo>
                    <a:pt x="71" y="78"/>
                  </a:lnTo>
                  <a:lnTo>
                    <a:pt x="63" y="73"/>
                  </a:lnTo>
                  <a:lnTo>
                    <a:pt x="63" y="67"/>
                  </a:lnTo>
                  <a:lnTo>
                    <a:pt x="58" y="59"/>
                  </a:lnTo>
                  <a:lnTo>
                    <a:pt x="54" y="67"/>
                  </a:lnTo>
                  <a:lnTo>
                    <a:pt x="48" y="59"/>
                  </a:lnTo>
                  <a:lnTo>
                    <a:pt x="42" y="55"/>
                  </a:lnTo>
                  <a:lnTo>
                    <a:pt x="29" y="59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8" y="67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06" name="Freeform 34"/>
            <p:cNvSpPr>
              <a:spLocks/>
            </p:cNvSpPr>
            <p:nvPr/>
          </p:nvSpPr>
          <p:spPr bwMode="auto">
            <a:xfrm>
              <a:off x="5053" y="3988"/>
              <a:ext cx="4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6" y="10"/>
                </a:cxn>
                <a:cxn ang="0">
                  <a:pos x="0" y="2"/>
                </a:cxn>
              </a:cxnLst>
              <a:rect l="0" t="0" r="r" b="b"/>
              <a:pathLst>
                <a:path w="8" h="10">
                  <a:moveTo>
                    <a:pt x="0" y="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6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07" name="Freeform 35"/>
            <p:cNvSpPr>
              <a:spLocks/>
            </p:cNvSpPr>
            <p:nvPr/>
          </p:nvSpPr>
          <p:spPr bwMode="auto">
            <a:xfrm>
              <a:off x="5080" y="3988"/>
              <a:ext cx="9" cy="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0"/>
                </a:cxn>
                <a:cxn ang="0">
                  <a:pos x="9" y="6"/>
                </a:cxn>
                <a:cxn ang="0">
                  <a:pos x="15" y="0"/>
                </a:cxn>
                <a:cxn ang="0">
                  <a:pos x="19" y="4"/>
                </a:cxn>
                <a:cxn ang="0">
                  <a:pos x="15" y="10"/>
                </a:cxn>
                <a:cxn ang="0">
                  <a:pos x="11" y="10"/>
                </a:cxn>
                <a:cxn ang="0">
                  <a:pos x="6" y="17"/>
                </a:cxn>
                <a:cxn ang="0">
                  <a:pos x="0" y="15"/>
                </a:cxn>
              </a:cxnLst>
              <a:rect l="0" t="0" r="r" b="b"/>
              <a:pathLst>
                <a:path w="19" h="17">
                  <a:moveTo>
                    <a:pt x="0" y="15"/>
                  </a:moveTo>
                  <a:lnTo>
                    <a:pt x="4" y="10"/>
                  </a:lnTo>
                  <a:lnTo>
                    <a:pt x="9" y="6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6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08" name="Freeform 36"/>
            <p:cNvSpPr>
              <a:spLocks/>
            </p:cNvSpPr>
            <p:nvPr/>
          </p:nvSpPr>
          <p:spPr bwMode="auto">
            <a:xfrm>
              <a:off x="5088" y="3978"/>
              <a:ext cx="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4" y="9"/>
                </a:cxn>
                <a:cxn ang="0">
                  <a:pos x="12" y="13"/>
                </a:cxn>
                <a:cxn ang="0">
                  <a:pos x="8" y="21"/>
                </a:cxn>
                <a:cxn ang="0">
                  <a:pos x="2" y="13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4" h="21">
                  <a:moveTo>
                    <a:pt x="0" y="0"/>
                  </a:moveTo>
                  <a:lnTo>
                    <a:pt x="8" y="8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8" y="21"/>
                  </a:lnTo>
                  <a:lnTo>
                    <a:pt x="2" y="13"/>
                  </a:lnTo>
                  <a:lnTo>
                    <a:pt x="4" y="9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09" name="Freeform 37"/>
            <p:cNvSpPr>
              <a:spLocks/>
            </p:cNvSpPr>
            <p:nvPr/>
          </p:nvSpPr>
          <p:spPr bwMode="auto">
            <a:xfrm>
              <a:off x="4854" y="3881"/>
              <a:ext cx="85" cy="97"/>
            </a:xfrm>
            <a:custGeom>
              <a:avLst/>
              <a:gdLst/>
              <a:ahLst/>
              <a:cxnLst>
                <a:cxn ang="0">
                  <a:pos x="5" y="70"/>
                </a:cxn>
                <a:cxn ang="0">
                  <a:pos x="7" y="74"/>
                </a:cxn>
                <a:cxn ang="0">
                  <a:pos x="11" y="78"/>
                </a:cxn>
                <a:cxn ang="0">
                  <a:pos x="15" y="84"/>
                </a:cxn>
                <a:cxn ang="0">
                  <a:pos x="25" y="92"/>
                </a:cxn>
                <a:cxn ang="0">
                  <a:pos x="38" y="90"/>
                </a:cxn>
                <a:cxn ang="0">
                  <a:pos x="53" y="86"/>
                </a:cxn>
                <a:cxn ang="0">
                  <a:pos x="59" y="92"/>
                </a:cxn>
                <a:cxn ang="0">
                  <a:pos x="63" y="90"/>
                </a:cxn>
                <a:cxn ang="0">
                  <a:pos x="65" y="103"/>
                </a:cxn>
                <a:cxn ang="0">
                  <a:pos x="73" y="116"/>
                </a:cxn>
                <a:cxn ang="0">
                  <a:pos x="76" y="130"/>
                </a:cxn>
                <a:cxn ang="0">
                  <a:pos x="73" y="149"/>
                </a:cxn>
                <a:cxn ang="0">
                  <a:pos x="78" y="160"/>
                </a:cxn>
                <a:cxn ang="0">
                  <a:pos x="80" y="174"/>
                </a:cxn>
                <a:cxn ang="0">
                  <a:pos x="86" y="195"/>
                </a:cxn>
                <a:cxn ang="0">
                  <a:pos x="109" y="193"/>
                </a:cxn>
                <a:cxn ang="0">
                  <a:pos x="122" y="178"/>
                </a:cxn>
                <a:cxn ang="0">
                  <a:pos x="124" y="168"/>
                </a:cxn>
                <a:cxn ang="0">
                  <a:pos x="130" y="164"/>
                </a:cxn>
                <a:cxn ang="0">
                  <a:pos x="128" y="157"/>
                </a:cxn>
                <a:cxn ang="0">
                  <a:pos x="142" y="143"/>
                </a:cxn>
                <a:cxn ang="0">
                  <a:pos x="142" y="130"/>
                </a:cxn>
                <a:cxn ang="0">
                  <a:pos x="138" y="118"/>
                </a:cxn>
                <a:cxn ang="0">
                  <a:pos x="145" y="107"/>
                </a:cxn>
                <a:cxn ang="0">
                  <a:pos x="161" y="92"/>
                </a:cxn>
                <a:cxn ang="0">
                  <a:pos x="169" y="76"/>
                </a:cxn>
                <a:cxn ang="0">
                  <a:pos x="167" y="70"/>
                </a:cxn>
                <a:cxn ang="0">
                  <a:pos x="153" y="74"/>
                </a:cxn>
                <a:cxn ang="0">
                  <a:pos x="149" y="67"/>
                </a:cxn>
                <a:cxn ang="0">
                  <a:pos x="142" y="61"/>
                </a:cxn>
                <a:cxn ang="0">
                  <a:pos x="138" y="55"/>
                </a:cxn>
                <a:cxn ang="0">
                  <a:pos x="130" y="40"/>
                </a:cxn>
                <a:cxn ang="0">
                  <a:pos x="121" y="21"/>
                </a:cxn>
                <a:cxn ang="0">
                  <a:pos x="119" y="17"/>
                </a:cxn>
                <a:cxn ang="0">
                  <a:pos x="113" y="19"/>
                </a:cxn>
                <a:cxn ang="0">
                  <a:pos x="105" y="17"/>
                </a:cxn>
                <a:cxn ang="0">
                  <a:pos x="92" y="15"/>
                </a:cxn>
                <a:cxn ang="0">
                  <a:pos x="90" y="21"/>
                </a:cxn>
                <a:cxn ang="0">
                  <a:pos x="80" y="13"/>
                </a:cxn>
                <a:cxn ang="0">
                  <a:pos x="67" y="9"/>
                </a:cxn>
                <a:cxn ang="0">
                  <a:pos x="69" y="0"/>
                </a:cxn>
                <a:cxn ang="0">
                  <a:pos x="65" y="2"/>
                </a:cxn>
                <a:cxn ang="0">
                  <a:pos x="48" y="3"/>
                </a:cxn>
                <a:cxn ang="0">
                  <a:pos x="38" y="7"/>
                </a:cxn>
                <a:cxn ang="0">
                  <a:pos x="28" y="3"/>
                </a:cxn>
                <a:cxn ang="0">
                  <a:pos x="21" y="13"/>
                </a:cxn>
                <a:cxn ang="0">
                  <a:pos x="17" y="23"/>
                </a:cxn>
                <a:cxn ang="0">
                  <a:pos x="11" y="26"/>
                </a:cxn>
                <a:cxn ang="0">
                  <a:pos x="2" y="46"/>
                </a:cxn>
                <a:cxn ang="0">
                  <a:pos x="3" y="51"/>
                </a:cxn>
                <a:cxn ang="0">
                  <a:pos x="0" y="63"/>
                </a:cxn>
                <a:cxn ang="0">
                  <a:pos x="5" y="70"/>
                </a:cxn>
              </a:cxnLst>
              <a:rect l="0" t="0" r="r" b="b"/>
              <a:pathLst>
                <a:path w="169" h="195">
                  <a:moveTo>
                    <a:pt x="5" y="70"/>
                  </a:moveTo>
                  <a:lnTo>
                    <a:pt x="7" y="74"/>
                  </a:lnTo>
                  <a:lnTo>
                    <a:pt x="11" y="78"/>
                  </a:lnTo>
                  <a:lnTo>
                    <a:pt x="15" y="84"/>
                  </a:lnTo>
                  <a:lnTo>
                    <a:pt x="25" y="92"/>
                  </a:lnTo>
                  <a:lnTo>
                    <a:pt x="38" y="90"/>
                  </a:lnTo>
                  <a:lnTo>
                    <a:pt x="53" y="86"/>
                  </a:lnTo>
                  <a:lnTo>
                    <a:pt x="59" y="92"/>
                  </a:lnTo>
                  <a:lnTo>
                    <a:pt x="63" y="90"/>
                  </a:lnTo>
                  <a:lnTo>
                    <a:pt x="65" y="103"/>
                  </a:lnTo>
                  <a:lnTo>
                    <a:pt x="73" y="116"/>
                  </a:lnTo>
                  <a:lnTo>
                    <a:pt x="76" y="130"/>
                  </a:lnTo>
                  <a:lnTo>
                    <a:pt x="73" y="149"/>
                  </a:lnTo>
                  <a:lnTo>
                    <a:pt x="78" y="160"/>
                  </a:lnTo>
                  <a:lnTo>
                    <a:pt x="80" y="174"/>
                  </a:lnTo>
                  <a:lnTo>
                    <a:pt x="86" y="195"/>
                  </a:lnTo>
                  <a:lnTo>
                    <a:pt x="109" y="193"/>
                  </a:lnTo>
                  <a:lnTo>
                    <a:pt x="122" y="178"/>
                  </a:lnTo>
                  <a:lnTo>
                    <a:pt x="124" y="168"/>
                  </a:lnTo>
                  <a:lnTo>
                    <a:pt x="130" y="164"/>
                  </a:lnTo>
                  <a:lnTo>
                    <a:pt x="128" y="157"/>
                  </a:lnTo>
                  <a:lnTo>
                    <a:pt x="142" y="143"/>
                  </a:lnTo>
                  <a:lnTo>
                    <a:pt x="142" y="130"/>
                  </a:lnTo>
                  <a:lnTo>
                    <a:pt x="138" y="118"/>
                  </a:lnTo>
                  <a:lnTo>
                    <a:pt x="145" y="107"/>
                  </a:lnTo>
                  <a:lnTo>
                    <a:pt x="161" y="92"/>
                  </a:lnTo>
                  <a:lnTo>
                    <a:pt x="169" y="76"/>
                  </a:lnTo>
                  <a:lnTo>
                    <a:pt x="167" y="70"/>
                  </a:lnTo>
                  <a:lnTo>
                    <a:pt x="153" y="74"/>
                  </a:lnTo>
                  <a:lnTo>
                    <a:pt x="149" y="67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0" y="40"/>
                  </a:lnTo>
                  <a:lnTo>
                    <a:pt x="121" y="21"/>
                  </a:lnTo>
                  <a:lnTo>
                    <a:pt x="119" y="17"/>
                  </a:lnTo>
                  <a:lnTo>
                    <a:pt x="113" y="19"/>
                  </a:lnTo>
                  <a:lnTo>
                    <a:pt x="105" y="17"/>
                  </a:lnTo>
                  <a:lnTo>
                    <a:pt x="92" y="15"/>
                  </a:lnTo>
                  <a:lnTo>
                    <a:pt x="90" y="21"/>
                  </a:lnTo>
                  <a:lnTo>
                    <a:pt x="80" y="13"/>
                  </a:lnTo>
                  <a:lnTo>
                    <a:pt x="67" y="9"/>
                  </a:lnTo>
                  <a:lnTo>
                    <a:pt x="69" y="0"/>
                  </a:lnTo>
                  <a:lnTo>
                    <a:pt x="65" y="2"/>
                  </a:lnTo>
                  <a:lnTo>
                    <a:pt x="48" y="3"/>
                  </a:lnTo>
                  <a:lnTo>
                    <a:pt x="38" y="7"/>
                  </a:lnTo>
                  <a:lnTo>
                    <a:pt x="28" y="3"/>
                  </a:lnTo>
                  <a:lnTo>
                    <a:pt x="21" y="13"/>
                  </a:lnTo>
                  <a:lnTo>
                    <a:pt x="17" y="23"/>
                  </a:lnTo>
                  <a:lnTo>
                    <a:pt x="11" y="26"/>
                  </a:lnTo>
                  <a:lnTo>
                    <a:pt x="2" y="46"/>
                  </a:lnTo>
                  <a:lnTo>
                    <a:pt x="3" y="51"/>
                  </a:lnTo>
                  <a:lnTo>
                    <a:pt x="0" y="63"/>
                  </a:lnTo>
                  <a:lnTo>
                    <a:pt x="5" y="7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10" name="Freeform 38"/>
            <p:cNvSpPr>
              <a:spLocks/>
            </p:cNvSpPr>
            <p:nvPr/>
          </p:nvSpPr>
          <p:spPr bwMode="auto">
            <a:xfrm>
              <a:off x="5036" y="3933"/>
              <a:ext cx="25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18" y="13"/>
                </a:cxn>
                <a:cxn ang="0">
                  <a:pos x="18" y="21"/>
                </a:cxn>
                <a:cxn ang="0">
                  <a:pos x="31" y="23"/>
                </a:cxn>
                <a:cxn ang="0">
                  <a:pos x="35" y="17"/>
                </a:cxn>
                <a:cxn ang="0">
                  <a:pos x="50" y="27"/>
                </a:cxn>
                <a:cxn ang="0">
                  <a:pos x="43" y="15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50" h="27">
                  <a:moveTo>
                    <a:pt x="0" y="4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18" y="13"/>
                  </a:lnTo>
                  <a:lnTo>
                    <a:pt x="18" y="21"/>
                  </a:lnTo>
                  <a:lnTo>
                    <a:pt x="31" y="23"/>
                  </a:lnTo>
                  <a:lnTo>
                    <a:pt x="35" y="17"/>
                  </a:lnTo>
                  <a:lnTo>
                    <a:pt x="50" y="27"/>
                  </a:lnTo>
                  <a:lnTo>
                    <a:pt x="43" y="15"/>
                  </a:lnTo>
                  <a:lnTo>
                    <a:pt x="18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11" name="Freeform 39"/>
            <p:cNvSpPr>
              <a:spLocks/>
            </p:cNvSpPr>
            <p:nvPr/>
          </p:nvSpPr>
          <p:spPr bwMode="auto">
            <a:xfrm>
              <a:off x="5025" y="3919"/>
              <a:ext cx="6" cy="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4"/>
                </a:cxn>
                <a:cxn ang="0">
                  <a:pos x="0" y="8"/>
                </a:cxn>
              </a:cxnLst>
              <a:rect l="0" t="0" r="r" b="b"/>
              <a:pathLst>
                <a:path w="12" h="12">
                  <a:moveTo>
                    <a:pt x="0" y="8"/>
                  </a:moveTo>
                  <a:lnTo>
                    <a:pt x="2" y="2"/>
                  </a:lnTo>
                  <a:lnTo>
                    <a:pt x="8" y="0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12" name="Freeform 40"/>
            <p:cNvSpPr>
              <a:spLocks/>
            </p:cNvSpPr>
            <p:nvPr/>
          </p:nvSpPr>
          <p:spPr bwMode="auto">
            <a:xfrm>
              <a:off x="5023" y="3907"/>
              <a:ext cx="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8" y="18"/>
                </a:cxn>
                <a:cxn ang="0">
                  <a:pos x="2" y="16"/>
                </a:cxn>
                <a:cxn ang="0">
                  <a:pos x="0" y="8"/>
                </a:cxn>
              </a:cxnLst>
              <a:rect l="0" t="0" r="r" b="b"/>
              <a:pathLst>
                <a:path w="8" h="18">
                  <a:moveTo>
                    <a:pt x="0" y="8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8" y="18"/>
                  </a:lnTo>
                  <a:lnTo>
                    <a:pt x="2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13" name="Freeform 41"/>
            <p:cNvSpPr>
              <a:spLocks/>
            </p:cNvSpPr>
            <p:nvPr/>
          </p:nvSpPr>
          <p:spPr bwMode="auto">
            <a:xfrm>
              <a:off x="5021" y="3930"/>
              <a:ext cx="8" cy="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9"/>
                </a:cxn>
                <a:cxn ang="0">
                  <a:pos x="5" y="19"/>
                </a:cxn>
                <a:cxn ang="0">
                  <a:pos x="9" y="17"/>
                </a:cxn>
                <a:cxn ang="0">
                  <a:pos x="5" y="10"/>
                </a:cxn>
                <a:cxn ang="0">
                  <a:pos x="13" y="4"/>
                </a:cxn>
                <a:cxn ang="0">
                  <a:pos x="1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12"/>
                </a:cxn>
              </a:cxnLst>
              <a:rect l="0" t="0" r="r" b="b"/>
              <a:pathLst>
                <a:path w="15" h="19">
                  <a:moveTo>
                    <a:pt x="0" y="12"/>
                  </a:moveTo>
                  <a:lnTo>
                    <a:pt x="2" y="19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5" y="10"/>
                  </a:lnTo>
                  <a:lnTo>
                    <a:pt x="13" y="4"/>
                  </a:lnTo>
                  <a:lnTo>
                    <a:pt x="1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14" name="Freeform 42"/>
            <p:cNvSpPr>
              <a:spLocks/>
            </p:cNvSpPr>
            <p:nvPr/>
          </p:nvSpPr>
          <p:spPr bwMode="auto">
            <a:xfrm>
              <a:off x="5009" y="3923"/>
              <a:ext cx="12" cy="1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" y="13"/>
                </a:cxn>
                <a:cxn ang="0">
                  <a:pos x="21" y="0"/>
                </a:cxn>
                <a:cxn ang="0">
                  <a:pos x="25" y="6"/>
                </a:cxn>
                <a:cxn ang="0">
                  <a:pos x="21" y="8"/>
                </a:cxn>
                <a:cxn ang="0">
                  <a:pos x="25" y="15"/>
                </a:cxn>
                <a:cxn ang="0">
                  <a:pos x="15" y="30"/>
                </a:cxn>
                <a:cxn ang="0">
                  <a:pos x="4" y="25"/>
                </a:cxn>
                <a:cxn ang="0">
                  <a:pos x="0" y="17"/>
                </a:cxn>
              </a:cxnLst>
              <a:rect l="0" t="0" r="r" b="b"/>
              <a:pathLst>
                <a:path w="25" h="30">
                  <a:moveTo>
                    <a:pt x="0" y="17"/>
                  </a:moveTo>
                  <a:lnTo>
                    <a:pt x="4" y="13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21" y="8"/>
                  </a:lnTo>
                  <a:lnTo>
                    <a:pt x="25" y="15"/>
                  </a:lnTo>
                  <a:lnTo>
                    <a:pt x="15" y="30"/>
                  </a:lnTo>
                  <a:lnTo>
                    <a:pt x="4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15" name="Freeform 43"/>
            <p:cNvSpPr>
              <a:spLocks/>
            </p:cNvSpPr>
            <p:nvPr/>
          </p:nvSpPr>
          <p:spPr bwMode="auto">
            <a:xfrm>
              <a:off x="5005" y="3940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7" y="0"/>
                </a:cxn>
                <a:cxn ang="0">
                  <a:pos x="21" y="4"/>
                </a:cxn>
                <a:cxn ang="0">
                  <a:pos x="21" y="8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16" name="Freeform 44"/>
            <p:cNvSpPr>
              <a:spLocks/>
            </p:cNvSpPr>
            <p:nvPr/>
          </p:nvSpPr>
          <p:spPr bwMode="auto">
            <a:xfrm>
              <a:off x="4993" y="3925"/>
              <a:ext cx="1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7" y="11"/>
                </a:cxn>
                <a:cxn ang="0">
                  <a:pos x="21" y="15"/>
                </a:cxn>
                <a:cxn ang="0">
                  <a:pos x="27" y="23"/>
                </a:cxn>
                <a:cxn ang="0">
                  <a:pos x="23" y="28"/>
                </a:cxn>
                <a:cxn ang="0">
                  <a:pos x="17" y="26"/>
                </a:cxn>
                <a:cxn ang="0">
                  <a:pos x="10" y="9"/>
                </a:cxn>
                <a:cxn ang="0">
                  <a:pos x="0" y="0"/>
                </a:cxn>
              </a:cxnLst>
              <a:rect l="0" t="0" r="r" b="b"/>
              <a:pathLst>
                <a:path w="27" h="28">
                  <a:moveTo>
                    <a:pt x="0" y="0"/>
                  </a:moveTo>
                  <a:lnTo>
                    <a:pt x="6" y="2"/>
                  </a:lnTo>
                  <a:lnTo>
                    <a:pt x="17" y="11"/>
                  </a:lnTo>
                  <a:lnTo>
                    <a:pt x="21" y="15"/>
                  </a:lnTo>
                  <a:lnTo>
                    <a:pt x="27" y="23"/>
                  </a:lnTo>
                  <a:lnTo>
                    <a:pt x="23" y="28"/>
                  </a:lnTo>
                  <a:lnTo>
                    <a:pt x="17" y="26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17" name="Freeform 45"/>
            <p:cNvSpPr>
              <a:spLocks/>
            </p:cNvSpPr>
            <p:nvPr/>
          </p:nvSpPr>
          <p:spPr bwMode="auto">
            <a:xfrm>
              <a:off x="5047" y="3868"/>
              <a:ext cx="7" cy="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8" y="11"/>
                </a:cxn>
                <a:cxn ang="0">
                  <a:pos x="14" y="5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0" y="9"/>
                </a:cxn>
              </a:cxnLst>
              <a:rect l="0" t="0" r="r" b="b"/>
              <a:pathLst>
                <a:path w="14" h="11">
                  <a:moveTo>
                    <a:pt x="0" y="9"/>
                  </a:moveTo>
                  <a:lnTo>
                    <a:pt x="2" y="9"/>
                  </a:lnTo>
                  <a:lnTo>
                    <a:pt x="8" y="11"/>
                  </a:lnTo>
                  <a:lnTo>
                    <a:pt x="14" y="5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18" name="Freeform 46"/>
            <p:cNvSpPr>
              <a:spLocks/>
            </p:cNvSpPr>
            <p:nvPr/>
          </p:nvSpPr>
          <p:spPr bwMode="auto">
            <a:xfrm>
              <a:off x="5049" y="3853"/>
              <a:ext cx="4" cy="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7"/>
                </a:cxn>
                <a:cxn ang="0">
                  <a:pos x="8" y="19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8" h="27">
                  <a:moveTo>
                    <a:pt x="0" y="6"/>
                  </a:moveTo>
                  <a:lnTo>
                    <a:pt x="0" y="27"/>
                  </a:lnTo>
                  <a:lnTo>
                    <a:pt x="8" y="19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19" name="Freeform 47"/>
            <p:cNvSpPr>
              <a:spLocks/>
            </p:cNvSpPr>
            <p:nvPr/>
          </p:nvSpPr>
          <p:spPr bwMode="auto">
            <a:xfrm>
              <a:off x="5036" y="3874"/>
              <a:ext cx="13" cy="1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19"/>
                </a:cxn>
                <a:cxn ang="0">
                  <a:pos x="14" y="19"/>
                </a:cxn>
                <a:cxn ang="0">
                  <a:pos x="16" y="14"/>
                </a:cxn>
                <a:cxn ang="0">
                  <a:pos x="23" y="8"/>
                </a:cxn>
                <a:cxn ang="0">
                  <a:pos x="27" y="0"/>
                </a:cxn>
                <a:cxn ang="0">
                  <a:pos x="27" y="8"/>
                </a:cxn>
                <a:cxn ang="0">
                  <a:pos x="25" y="21"/>
                </a:cxn>
                <a:cxn ang="0">
                  <a:pos x="16" y="23"/>
                </a:cxn>
                <a:cxn ang="0">
                  <a:pos x="10" y="21"/>
                </a:cxn>
                <a:cxn ang="0">
                  <a:pos x="0" y="23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lnTo>
                    <a:pt x="6" y="19"/>
                  </a:lnTo>
                  <a:lnTo>
                    <a:pt x="14" y="19"/>
                  </a:lnTo>
                  <a:lnTo>
                    <a:pt x="16" y="14"/>
                  </a:lnTo>
                  <a:lnTo>
                    <a:pt x="23" y="8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5" y="21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20" name="Freeform 48"/>
            <p:cNvSpPr>
              <a:spLocks/>
            </p:cNvSpPr>
            <p:nvPr/>
          </p:nvSpPr>
          <p:spPr bwMode="auto">
            <a:xfrm>
              <a:off x="4973" y="3919"/>
              <a:ext cx="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21" name="Freeform 49"/>
            <p:cNvSpPr>
              <a:spLocks/>
            </p:cNvSpPr>
            <p:nvPr/>
          </p:nvSpPr>
          <p:spPr bwMode="auto">
            <a:xfrm>
              <a:off x="4889" y="3795"/>
              <a:ext cx="12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5" y="12"/>
                </a:cxn>
                <a:cxn ang="0">
                  <a:pos x="13" y="8"/>
                </a:cxn>
                <a:cxn ang="0">
                  <a:pos x="7" y="12"/>
                </a:cxn>
                <a:cxn ang="0">
                  <a:pos x="13" y="16"/>
                </a:cxn>
                <a:cxn ang="0">
                  <a:pos x="7" y="16"/>
                </a:cxn>
                <a:cxn ang="0">
                  <a:pos x="15" y="19"/>
                </a:cxn>
                <a:cxn ang="0">
                  <a:pos x="25" y="8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9" y="2"/>
                </a:cxn>
                <a:cxn ang="0">
                  <a:pos x="0" y="2"/>
                </a:cxn>
              </a:cxnLst>
              <a:rect l="0" t="0" r="r" b="b"/>
              <a:pathLst>
                <a:path w="25" h="19">
                  <a:moveTo>
                    <a:pt x="0" y="2"/>
                  </a:moveTo>
                  <a:lnTo>
                    <a:pt x="0" y="6"/>
                  </a:lnTo>
                  <a:lnTo>
                    <a:pt x="5" y="12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15" y="19"/>
                  </a:lnTo>
                  <a:lnTo>
                    <a:pt x="25" y="8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22" name="Freeform 50"/>
            <p:cNvSpPr>
              <a:spLocks/>
            </p:cNvSpPr>
            <p:nvPr/>
          </p:nvSpPr>
          <p:spPr bwMode="auto">
            <a:xfrm>
              <a:off x="4897" y="3794"/>
              <a:ext cx="1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6"/>
                </a:cxn>
                <a:cxn ang="0">
                  <a:pos x="13" y="8"/>
                </a:cxn>
                <a:cxn ang="0">
                  <a:pos x="23" y="4"/>
                </a:cxn>
                <a:cxn ang="0">
                  <a:pos x="17" y="0"/>
                </a:cxn>
                <a:cxn ang="0">
                  <a:pos x="11" y="4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23" h="8">
                  <a:moveTo>
                    <a:pt x="0" y="4"/>
                  </a:moveTo>
                  <a:lnTo>
                    <a:pt x="6" y="6"/>
                  </a:lnTo>
                  <a:lnTo>
                    <a:pt x="13" y="8"/>
                  </a:lnTo>
                  <a:lnTo>
                    <a:pt x="23" y="4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23" name="Freeform 51"/>
            <p:cNvSpPr>
              <a:spLocks/>
            </p:cNvSpPr>
            <p:nvPr/>
          </p:nvSpPr>
          <p:spPr bwMode="auto">
            <a:xfrm>
              <a:off x="4901" y="3800"/>
              <a:ext cx="5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4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24" name="Freeform 52"/>
            <p:cNvSpPr>
              <a:spLocks/>
            </p:cNvSpPr>
            <p:nvPr/>
          </p:nvSpPr>
          <p:spPr bwMode="auto">
            <a:xfrm>
              <a:off x="4939" y="3814"/>
              <a:ext cx="7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5"/>
                </a:cxn>
                <a:cxn ang="0">
                  <a:pos x="5" y="9"/>
                </a:cxn>
                <a:cxn ang="0">
                  <a:pos x="15" y="9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5" h="9">
                  <a:moveTo>
                    <a:pt x="0" y="5"/>
                  </a:moveTo>
                  <a:lnTo>
                    <a:pt x="5" y="5"/>
                  </a:lnTo>
                  <a:lnTo>
                    <a:pt x="5" y="9"/>
                  </a:lnTo>
                  <a:lnTo>
                    <a:pt x="15" y="9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25" name="Freeform 53"/>
            <p:cNvSpPr>
              <a:spLocks/>
            </p:cNvSpPr>
            <p:nvPr/>
          </p:nvSpPr>
          <p:spPr bwMode="auto">
            <a:xfrm>
              <a:off x="4942" y="3802"/>
              <a:ext cx="17" cy="1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8" y="21"/>
                </a:cxn>
                <a:cxn ang="0">
                  <a:pos x="18" y="11"/>
                </a:cxn>
                <a:cxn ang="0">
                  <a:pos x="35" y="5"/>
                </a:cxn>
                <a:cxn ang="0">
                  <a:pos x="33" y="0"/>
                </a:cxn>
                <a:cxn ang="0">
                  <a:pos x="18" y="5"/>
                </a:cxn>
                <a:cxn ang="0">
                  <a:pos x="4" y="11"/>
                </a:cxn>
                <a:cxn ang="0">
                  <a:pos x="0" y="19"/>
                </a:cxn>
              </a:cxnLst>
              <a:rect l="0" t="0" r="r" b="b"/>
              <a:pathLst>
                <a:path w="35" h="21">
                  <a:moveTo>
                    <a:pt x="0" y="19"/>
                  </a:moveTo>
                  <a:lnTo>
                    <a:pt x="8" y="21"/>
                  </a:lnTo>
                  <a:lnTo>
                    <a:pt x="18" y="11"/>
                  </a:lnTo>
                  <a:lnTo>
                    <a:pt x="35" y="5"/>
                  </a:lnTo>
                  <a:lnTo>
                    <a:pt x="33" y="0"/>
                  </a:lnTo>
                  <a:lnTo>
                    <a:pt x="18" y="5"/>
                  </a:lnTo>
                  <a:lnTo>
                    <a:pt x="4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26" name="Freeform 54"/>
            <p:cNvSpPr>
              <a:spLocks/>
            </p:cNvSpPr>
            <p:nvPr/>
          </p:nvSpPr>
          <p:spPr bwMode="auto">
            <a:xfrm>
              <a:off x="4863" y="3851"/>
              <a:ext cx="6" cy="6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1" y="1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" y="12"/>
                </a:cxn>
              </a:cxnLst>
              <a:rect l="0" t="0" r="r" b="b"/>
              <a:pathLst>
                <a:path w="11" h="12">
                  <a:moveTo>
                    <a:pt x="2" y="12"/>
                  </a:moveTo>
                  <a:lnTo>
                    <a:pt x="11" y="1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27" name="Freeform 55"/>
            <p:cNvSpPr>
              <a:spLocks/>
            </p:cNvSpPr>
            <p:nvPr/>
          </p:nvSpPr>
          <p:spPr bwMode="auto">
            <a:xfrm>
              <a:off x="4869" y="3845"/>
              <a:ext cx="9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8" y="9"/>
                </a:cxn>
                <a:cxn ang="0">
                  <a:pos x="10" y="11"/>
                </a:cxn>
                <a:cxn ang="0">
                  <a:pos x="16" y="17"/>
                </a:cxn>
                <a:cxn ang="0">
                  <a:pos x="14" y="21"/>
                </a:cxn>
                <a:cxn ang="0">
                  <a:pos x="20" y="21"/>
                </a:cxn>
                <a:cxn ang="0">
                  <a:pos x="20" y="25"/>
                </a:cxn>
                <a:cxn ang="0">
                  <a:pos x="0" y="30"/>
                </a:cxn>
                <a:cxn ang="0">
                  <a:pos x="6" y="25"/>
                </a:cxn>
                <a:cxn ang="0">
                  <a:pos x="2" y="23"/>
                </a:cxn>
                <a:cxn ang="0">
                  <a:pos x="2" y="21"/>
                </a:cxn>
                <a:cxn ang="0">
                  <a:pos x="8" y="19"/>
                </a:cxn>
                <a:cxn ang="0">
                  <a:pos x="8" y="13"/>
                </a:cxn>
                <a:cxn ang="0">
                  <a:pos x="2" y="13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20" h="30">
                  <a:moveTo>
                    <a:pt x="0" y="6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10" y="4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6" y="17"/>
                  </a:lnTo>
                  <a:lnTo>
                    <a:pt x="14" y="21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0" y="30"/>
                  </a:lnTo>
                  <a:lnTo>
                    <a:pt x="6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8" y="19"/>
                  </a:lnTo>
                  <a:lnTo>
                    <a:pt x="8" y="13"/>
                  </a:lnTo>
                  <a:lnTo>
                    <a:pt x="2" y="13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28" name="Freeform 56"/>
            <p:cNvSpPr>
              <a:spLocks/>
            </p:cNvSpPr>
            <p:nvPr/>
          </p:nvSpPr>
          <p:spPr bwMode="auto">
            <a:xfrm>
              <a:off x="4886" y="3874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4" h="8">
                  <a:moveTo>
                    <a:pt x="0" y="2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29" name="Freeform 57"/>
            <p:cNvSpPr>
              <a:spLocks/>
            </p:cNvSpPr>
            <p:nvPr/>
          </p:nvSpPr>
          <p:spPr bwMode="auto">
            <a:xfrm>
              <a:off x="4891" y="3879"/>
              <a:ext cx="5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6"/>
                </a:cxn>
                <a:cxn ang="0">
                  <a:pos x="9" y="0"/>
                </a:cxn>
                <a:cxn ang="0">
                  <a:pos x="0" y="2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lnTo>
                    <a:pt x="7" y="6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30" name="Freeform 58"/>
            <p:cNvSpPr>
              <a:spLocks/>
            </p:cNvSpPr>
            <p:nvPr/>
          </p:nvSpPr>
          <p:spPr bwMode="auto">
            <a:xfrm>
              <a:off x="4865" y="3800"/>
              <a:ext cx="244" cy="130"/>
            </a:xfrm>
            <a:custGeom>
              <a:avLst/>
              <a:gdLst/>
              <a:ahLst/>
              <a:cxnLst>
                <a:cxn ang="0">
                  <a:pos x="126" y="220"/>
                </a:cxn>
                <a:cxn ang="0">
                  <a:pos x="169" y="203"/>
                </a:cxn>
                <a:cxn ang="0">
                  <a:pos x="140" y="187"/>
                </a:cxn>
                <a:cxn ang="0">
                  <a:pos x="184" y="195"/>
                </a:cxn>
                <a:cxn ang="0">
                  <a:pos x="213" y="241"/>
                </a:cxn>
                <a:cxn ang="0">
                  <a:pos x="247" y="201"/>
                </a:cxn>
                <a:cxn ang="0">
                  <a:pos x="268" y="247"/>
                </a:cxn>
                <a:cxn ang="0">
                  <a:pos x="265" y="237"/>
                </a:cxn>
                <a:cxn ang="0">
                  <a:pos x="288" y="222"/>
                </a:cxn>
                <a:cxn ang="0">
                  <a:pos x="313" y="197"/>
                </a:cxn>
                <a:cxn ang="0">
                  <a:pos x="313" y="161"/>
                </a:cxn>
                <a:cxn ang="0">
                  <a:pos x="332" y="159"/>
                </a:cxn>
                <a:cxn ang="0">
                  <a:pos x="349" y="145"/>
                </a:cxn>
                <a:cxn ang="0">
                  <a:pos x="372" y="86"/>
                </a:cxn>
                <a:cxn ang="0">
                  <a:pos x="414" y="82"/>
                </a:cxn>
                <a:cxn ang="0">
                  <a:pos x="418" y="103"/>
                </a:cxn>
                <a:cxn ang="0">
                  <a:pos x="457" y="74"/>
                </a:cxn>
                <a:cxn ang="0">
                  <a:pos x="487" y="59"/>
                </a:cxn>
                <a:cxn ang="0">
                  <a:pos x="430" y="42"/>
                </a:cxn>
                <a:cxn ang="0">
                  <a:pos x="366" y="28"/>
                </a:cxn>
                <a:cxn ang="0">
                  <a:pos x="322" y="23"/>
                </a:cxn>
                <a:cxn ang="0">
                  <a:pos x="299" y="15"/>
                </a:cxn>
                <a:cxn ang="0">
                  <a:pos x="276" y="0"/>
                </a:cxn>
                <a:cxn ang="0">
                  <a:pos x="220" y="23"/>
                </a:cxn>
                <a:cxn ang="0">
                  <a:pos x="209" y="34"/>
                </a:cxn>
                <a:cxn ang="0">
                  <a:pos x="197" y="27"/>
                </a:cxn>
                <a:cxn ang="0">
                  <a:pos x="180" y="42"/>
                </a:cxn>
                <a:cxn ang="0">
                  <a:pos x="140" y="51"/>
                </a:cxn>
                <a:cxn ang="0">
                  <a:pos x="123" y="65"/>
                </a:cxn>
                <a:cxn ang="0">
                  <a:pos x="100" y="53"/>
                </a:cxn>
                <a:cxn ang="0">
                  <a:pos x="92" y="40"/>
                </a:cxn>
                <a:cxn ang="0">
                  <a:pos x="75" y="40"/>
                </a:cxn>
                <a:cxn ang="0">
                  <a:pos x="52" y="63"/>
                </a:cxn>
                <a:cxn ang="0">
                  <a:pos x="36" y="90"/>
                </a:cxn>
                <a:cxn ang="0">
                  <a:pos x="53" y="101"/>
                </a:cxn>
                <a:cxn ang="0">
                  <a:pos x="65" y="82"/>
                </a:cxn>
                <a:cxn ang="0">
                  <a:pos x="84" y="63"/>
                </a:cxn>
                <a:cxn ang="0">
                  <a:pos x="96" y="82"/>
                </a:cxn>
                <a:cxn ang="0">
                  <a:pos x="73" y="101"/>
                </a:cxn>
                <a:cxn ang="0">
                  <a:pos x="48" y="105"/>
                </a:cxn>
                <a:cxn ang="0">
                  <a:pos x="42" y="101"/>
                </a:cxn>
                <a:cxn ang="0">
                  <a:pos x="27" y="118"/>
                </a:cxn>
                <a:cxn ang="0">
                  <a:pos x="11" y="128"/>
                </a:cxn>
                <a:cxn ang="0">
                  <a:pos x="2" y="140"/>
                </a:cxn>
                <a:cxn ang="0">
                  <a:pos x="17" y="163"/>
                </a:cxn>
                <a:cxn ang="0">
                  <a:pos x="29" y="141"/>
                </a:cxn>
                <a:cxn ang="0">
                  <a:pos x="46" y="140"/>
                </a:cxn>
                <a:cxn ang="0">
                  <a:pos x="63" y="151"/>
                </a:cxn>
                <a:cxn ang="0">
                  <a:pos x="57" y="136"/>
                </a:cxn>
                <a:cxn ang="0">
                  <a:pos x="73" y="157"/>
                </a:cxn>
                <a:cxn ang="0">
                  <a:pos x="80" y="157"/>
                </a:cxn>
                <a:cxn ang="0">
                  <a:pos x="88" y="145"/>
                </a:cxn>
                <a:cxn ang="0">
                  <a:pos x="100" y="132"/>
                </a:cxn>
                <a:cxn ang="0">
                  <a:pos x="109" y="136"/>
                </a:cxn>
                <a:cxn ang="0">
                  <a:pos x="111" y="136"/>
                </a:cxn>
                <a:cxn ang="0">
                  <a:pos x="98" y="149"/>
                </a:cxn>
                <a:cxn ang="0">
                  <a:pos x="88" y="163"/>
                </a:cxn>
                <a:cxn ang="0">
                  <a:pos x="111" y="168"/>
                </a:cxn>
              </a:cxnLst>
              <a:rect l="0" t="0" r="r" b="b"/>
              <a:pathLst>
                <a:path w="487" h="258">
                  <a:moveTo>
                    <a:pt x="100" y="182"/>
                  </a:moveTo>
                  <a:lnTo>
                    <a:pt x="107" y="184"/>
                  </a:lnTo>
                  <a:lnTo>
                    <a:pt x="117" y="201"/>
                  </a:lnTo>
                  <a:lnTo>
                    <a:pt x="123" y="212"/>
                  </a:lnTo>
                  <a:lnTo>
                    <a:pt x="126" y="220"/>
                  </a:lnTo>
                  <a:lnTo>
                    <a:pt x="128" y="230"/>
                  </a:lnTo>
                  <a:lnTo>
                    <a:pt x="140" y="228"/>
                  </a:lnTo>
                  <a:lnTo>
                    <a:pt x="157" y="218"/>
                  </a:lnTo>
                  <a:lnTo>
                    <a:pt x="163" y="212"/>
                  </a:lnTo>
                  <a:lnTo>
                    <a:pt x="169" y="203"/>
                  </a:lnTo>
                  <a:lnTo>
                    <a:pt x="159" y="193"/>
                  </a:lnTo>
                  <a:lnTo>
                    <a:pt x="153" y="197"/>
                  </a:lnTo>
                  <a:lnTo>
                    <a:pt x="149" y="197"/>
                  </a:lnTo>
                  <a:lnTo>
                    <a:pt x="146" y="197"/>
                  </a:lnTo>
                  <a:lnTo>
                    <a:pt x="140" y="187"/>
                  </a:lnTo>
                  <a:lnTo>
                    <a:pt x="140" y="182"/>
                  </a:lnTo>
                  <a:lnTo>
                    <a:pt x="146" y="182"/>
                  </a:lnTo>
                  <a:lnTo>
                    <a:pt x="148" y="187"/>
                  </a:lnTo>
                  <a:lnTo>
                    <a:pt x="163" y="193"/>
                  </a:lnTo>
                  <a:lnTo>
                    <a:pt x="184" y="195"/>
                  </a:lnTo>
                  <a:lnTo>
                    <a:pt x="196" y="208"/>
                  </a:lnTo>
                  <a:lnTo>
                    <a:pt x="197" y="207"/>
                  </a:lnTo>
                  <a:lnTo>
                    <a:pt x="203" y="220"/>
                  </a:lnTo>
                  <a:lnTo>
                    <a:pt x="207" y="230"/>
                  </a:lnTo>
                  <a:lnTo>
                    <a:pt x="213" y="241"/>
                  </a:lnTo>
                  <a:lnTo>
                    <a:pt x="217" y="237"/>
                  </a:lnTo>
                  <a:lnTo>
                    <a:pt x="219" y="220"/>
                  </a:lnTo>
                  <a:lnTo>
                    <a:pt x="238" y="205"/>
                  </a:lnTo>
                  <a:lnTo>
                    <a:pt x="242" y="205"/>
                  </a:lnTo>
                  <a:lnTo>
                    <a:pt x="247" y="201"/>
                  </a:lnTo>
                  <a:lnTo>
                    <a:pt x="253" y="216"/>
                  </a:lnTo>
                  <a:lnTo>
                    <a:pt x="253" y="220"/>
                  </a:lnTo>
                  <a:lnTo>
                    <a:pt x="257" y="218"/>
                  </a:lnTo>
                  <a:lnTo>
                    <a:pt x="263" y="239"/>
                  </a:lnTo>
                  <a:lnTo>
                    <a:pt x="268" y="247"/>
                  </a:lnTo>
                  <a:lnTo>
                    <a:pt x="270" y="254"/>
                  </a:lnTo>
                  <a:lnTo>
                    <a:pt x="276" y="258"/>
                  </a:lnTo>
                  <a:lnTo>
                    <a:pt x="276" y="251"/>
                  </a:lnTo>
                  <a:lnTo>
                    <a:pt x="268" y="245"/>
                  </a:lnTo>
                  <a:lnTo>
                    <a:pt x="265" y="237"/>
                  </a:lnTo>
                  <a:lnTo>
                    <a:pt x="267" y="228"/>
                  </a:lnTo>
                  <a:lnTo>
                    <a:pt x="276" y="235"/>
                  </a:lnTo>
                  <a:lnTo>
                    <a:pt x="280" y="239"/>
                  </a:lnTo>
                  <a:lnTo>
                    <a:pt x="290" y="231"/>
                  </a:lnTo>
                  <a:lnTo>
                    <a:pt x="288" y="222"/>
                  </a:lnTo>
                  <a:lnTo>
                    <a:pt x="282" y="212"/>
                  </a:lnTo>
                  <a:lnTo>
                    <a:pt x="286" y="205"/>
                  </a:lnTo>
                  <a:lnTo>
                    <a:pt x="292" y="210"/>
                  </a:lnTo>
                  <a:lnTo>
                    <a:pt x="299" y="205"/>
                  </a:lnTo>
                  <a:lnTo>
                    <a:pt x="313" y="197"/>
                  </a:lnTo>
                  <a:lnTo>
                    <a:pt x="320" y="178"/>
                  </a:lnTo>
                  <a:lnTo>
                    <a:pt x="315" y="168"/>
                  </a:lnTo>
                  <a:lnTo>
                    <a:pt x="322" y="161"/>
                  </a:lnTo>
                  <a:lnTo>
                    <a:pt x="318" y="159"/>
                  </a:lnTo>
                  <a:lnTo>
                    <a:pt x="313" y="161"/>
                  </a:lnTo>
                  <a:lnTo>
                    <a:pt x="309" y="157"/>
                  </a:lnTo>
                  <a:lnTo>
                    <a:pt x="320" y="149"/>
                  </a:lnTo>
                  <a:lnTo>
                    <a:pt x="320" y="157"/>
                  </a:lnTo>
                  <a:lnTo>
                    <a:pt x="330" y="155"/>
                  </a:lnTo>
                  <a:lnTo>
                    <a:pt x="332" y="159"/>
                  </a:lnTo>
                  <a:lnTo>
                    <a:pt x="332" y="170"/>
                  </a:lnTo>
                  <a:lnTo>
                    <a:pt x="340" y="164"/>
                  </a:lnTo>
                  <a:lnTo>
                    <a:pt x="334" y="153"/>
                  </a:lnTo>
                  <a:lnTo>
                    <a:pt x="345" y="141"/>
                  </a:lnTo>
                  <a:lnTo>
                    <a:pt x="349" y="145"/>
                  </a:lnTo>
                  <a:lnTo>
                    <a:pt x="366" y="124"/>
                  </a:lnTo>
                  <a:lnTo>
                    <a:pt x="368" y="113"/>
                  </a:lnTo>
                  <a:lnTo>
                    <a:pt x="364" y="105"/>
                  </a:lnTo>
                  <a:lnTo>
                    <a:pt x="353" y="103"/>
                  </a:lnTo>
                  <a:lnTo>
                    <a:pt x="372" y="86"/>
                  </a:lnTo>
                  <a:lnTo>
                    <a:pt x="386" y="86"/>
                  </a:lnTo>
                  <a:lnTo>
                    <a:pt x="401" y="86"/>
                  </a:lnTo>
                  <a:lnTo>
                    <a:pt x="407" y="74"/>
                  </a:lnTo>
                  <a:lnTo>
                    <a:pt x="414" y="74"/>
                  </a:lnTo>
                  <a:lnTo>
                    <a:pt x="414" y="82"/>
                  </a:lnTo>
                  <a:lnTo>
                    <a:pt x="424" y="74"/>
                  </a:lnTo>
                  <a:lnTo>
                    <a:pt x="407" y="92"/>
                  </a:lnTo>
                  <a:lnTo>
                    <a:pt x="403" y="96"/>
                  </a:lnTo>
                  <a:lnTo>
                    <a:pt x="407" y="118"/>
                  </a:lnTo>
                  <a:lnTo>
                    <a:pt x="418" y="103"/>
                  </a:lnTo>
                  <a:lnTo>
                    <a:pt x="418" y="92"/>
                  </a:lnTo>
                  <a:lnTo>
                    <a:pt x="422" y="82"/>
                  </a:lnTo>
                  <a:lnTo>
                    <a:pt x="434" y="82"/>
                  </a:lnTo>
                  <a:lnTo>
                    <a:pt x="439" y="82"/>
                  </a:lnTo>
                  <a:lnTo>
                    <a:pt x="457" y="74"/>
                  </a:lnTo>
                  <a:lnTo>
                    <a:pt x="460" y="71"/>
                  </a:lnTo>
                  <a:lnTo>
                    <a:pt x="459" y="65"/>
                  </a:lnTo>
                  <a:lnTo>
                    <a:pt x="466" y="61"/>
                  </a:lnTo>
                  <a:lnTo>
                    <a:pt x="482" y="65"/>
                  </a:lnTo>
                  <a:lnTo>
                    <a:pt x="487" y="59"/>
                  </a:lnTo>
                  <a:lnTo>
                    <a:pt x="476" y="51"/>
                  </a:lnTo>
                  <a:lnTo>
                    <a:pt x="459" y="42"/>
                  </a:lnTo>
                  <a:lnTo>
                    <a:pt x="439" y="40"/>
                  </a:lnTo>
                  <a:lnTo>
                    <a:pt x="439" y="46"/>
                  </a:lnTo>
                  <a:lnTo>
                    <a:pt x="430" y="42"/>
                  </a:lnTo>
                  <a:lnTo>
                    <a:pt x="418" y="42"/>
                  </a:lnTo>
                  <a:lnTo>
                    <a:pt x="411" y="36"/>
                  </a:lnTo>
                  <a:lnTo>
                    <a:pt x="395" y="36"/>
                  </a:lnTo>
                  <a:lnTo>
                    <a:pt x="388" y="30"/>
                  </a:lnTo>
                  <a:lnTo>
                    <a:pt x="366" y="28"/>
                  </a:lnTo>
                  <a:lnTo>
                    <a:pt x="359" y="34"/>
                  </a:lnTo>
                  <a:lnTo>
                    <a:pt x="347" y="32"/>
                  </a:lnTo>
                  <a:lnTo>
                    <a:pt x="345" y="36"/>
                  </a:lnTo>
                  <a:lnTo>
                    <a:pt x="340" y="27"/>
                  </a:lnTo>
                  <a:lnTo>
                    <a:pt x="322" y="23"/>
                  </a:lnTo>
                  <a:lnTo>
                    <a:pt x="322" y="27"/>
                  </a:lnTo>
                  <a:lnTo>
                    <a:pt x="305" y="23"/>
                  </a:lnTo>
                  <a:lnTo>
                    <a:pt x="293" y="23"/>
                  </a:lnTo>
                  <a:lnTo>
                    <a:pt x="282" y="27"/>
                  </a:lnTo>
                  <a:lnTo>
                    <a:pt x="299" y="15"/>
                  </a:lnTo>
                  <a:lnTo>
                    <a:pt x="301" y="11"/>
                  </a:lnTo>
                  <a:lnTo>
                    <a:pt x="295" y="6"/>
                  </a:lnTo>
                  <a:lnTo>
                    <a:pt x="282" y="9"/>
                  </a:lnTo>
                  <a:lnTo>
                    <a:pt x="284" y="4"/>
                  </a:lnTo>
                  <a:lnTo>
                    <a:pt x="276" y="0"/>
                  </a:lnTo>
                  <a:lnTo>
                    <a:pt x="265" y="9"/>
                  </a:lnTo>
                  <a:lnTo>
                    <a:pt x="249" y="11"/>
                  </a:lnTo>
                  <a:lnTo>
                    <a:pt x="236" y="15"/>
                  </a:lnTo>
                  <a:lnTo>
                    <a:pt x="234" y="23"/>
                  </a:lnTo>
                  <a:lnTo>
                    <a:pt x="220" y="23"/>
                  </a:lnTo>
                  <a:lnTo>
                    <a:pt x="220" y="30"/>
                  </a:lnTo>
                  <a:lnTo>
                    <a:pt x="226" y="32"/>
                  </a:lnTo>
                  <a:lnTo>
                    <a:pt x="215" y="30"/>
                  </a:lnTo>
                  <a:lnTo>
                    <a:pt x="215" y="36"/>
                  </a:lnTo>
                  <a:lnTo>
                    <a:pt x="209" y="34"/>
                  </a:lnTo>
                  <a:lnTo>
                    <a:pt x="205" y="30"/>
                  </a:lnTo>
                  <a:lnTo>
                    <a:pt x="201" y="32"/>
                  </a:lnTo>
                  <a:lnTo>
                    <a:pt x="203" y="36"/>
                  </a:lnTo>
                  <a:lnTo>
                    <a:pt x="201" y="51"/>
                  </a:lnTo>
                  <a:lnTo>
                    <a:pt x="197" y="27"/>
                  </a:lnTo>
                  <a:lnTo>
                    <a:pt x="192" y="27"/>
                  </a:lnTo>
                  <a:lnTo>
                    <a:pt x="184" y="42"/>
                  </a:lnTo>
                  <a:lnTo>
                    <a:pt x="192" y="46"/>
                  </a:lnTo>
                  <a:lnTo>
                    <a:pt x="188" y="48"/>
                  </a:lnTo>
                  <a:lnTo>
                    <a:pt x="180" y="42"/>
                  </a:lnTo>
                  <a:lnTo>
                    <a:pt x="171" y="40"/>
                  </a:lnTo>
                  <a:lnTo>
                    <a:pt x="171" y="46"/>
                  </a:lnTo>
                  <a:lnTo>
                    <a:pt x="157" y="48"/>
                  </a:lnTo>
                  <a:lnTo>
                    <a:pt x="153" y="46"/>
                  </a:lnTo>
                  <a:lnTo>
                    <a:pt x="140" y="51"/>
                  </a:lnTo>
                  <a:lnTo>
                    <a:pt x="130" y="48"/>
                  </a:lnTo>
                  <a:lnTo>
                    <a:pt x="130" y="59"/>
                  </a:lnTo>
                  <a:lnTo>
                    <a:pt x="126" y="55"/>
                  </a:lnTo>
                  <a:lnTo>
                    <a:pt x="121" y="61"/>
                  </a:lnTo>
                  <a:lnTo>
                    <a:pt x="123" y="65"/>
                  </a:lnTo>
                  <a:lnTo>
                    <a:pt x="111" y="65"/>
                  </a:lnTo>
                  <a:lnTo>
                    <a:pt x="115" y="69"/>
                  </a:lnTo>
                  <a:lnTo>
                    <a:pt x="107" y="65"/>
                  </a:lnTo>
                  <a:lnTo>
                    <a:pt x="107" y="59"/>
                  </a:lnTo>
                  <a:lnTo>
                    <a:pt x="100" y="53"/>
                  </a:lnTo>
                  <a:lnTo>
                    <a:pt x="117" y="59"/>
                  </a:lnTo>
                  <a:lnTo>
                    <a:pt x="123" y="51"/>
                  </a:lnTo>
                  <a:lnTo>
                    <a:pt x="109" y="46"/>
                  </a:lnTo>
                  <a:lnTo>
                    <a:pt x="100" y="40"/>
                  </a:lnTo>
                  <a:lnTo>
                    <a:pt x="92" y="40"/>
                  </a:lnTo>
                  <a:lnTo>
                    <a:pt x="98" y="40"/>
                  </a:lnTo>
                  <a:lnTo>
                    <a:pt x="88" y="36"/>
                  </a:lnTo>
                  <a:lnTo>
                    <a:pt x="84" y="36"/>
                  </a:lnTo>
                  <a:lnTo>
                    <a:pt x="78" y="40"/>
                  </a:lnTo>
                  <a:lnTo>
                    <a:pt x="75" y="40"/>
                  </a:lnTo>
                  <a:lnTo>
                    <a:pt x="71" y="46"/>
                  </a:lnTo>
                  <a:lnTo>
                    <a:pt x="65" y="42"/>
                  </a:lnTo>
                  <a:lnTo>
                    <a:pt x="65" y="46"/>
                  </a:lnTo>
                  <a:lnTo>
                    <a:pt x="61" y="50"/>
                  </a:lnTo>
                  <a:lnTo>
                    <a:pt x="52" y="63"/>
                  </a:lnTo>
                  <a:lnTo>
                    <a:pt x="46" y="67"/>
                  </a:lnTo>
                  <a:lnTo>
                    <a:pt x="34" y="74"/>
                  </a:lnTo>
                  <a:lnTo>
                    <a:pt x="40" y="78"/>
                  </a:lnTo>
                  <a:lnTo>
                    <a:pt x="34" y="80"/>
                  </a:lnTo>
                  <a:lnTo>
                    <a:pt x="36" y="90"/>
                  </a:lnTo>
                  <a:lnTo>
                    <a:pt x="42" y="90"/>
                  </a:lnTo>
                  <a:lnTo>
                    <a:pt x="48" y="82"/>
                  </a:lnTo>
                  <a:lnTo>
                    <a:pt x="52" y="94"/>
                  </a:lnTo>
                  <a:lnTo>
                    <a:pt x="53" y="96"/>
                  </a:lnTo>
                  <a:lnTo>
                    <a:pt x="53" y="101"/>
                  </a:lnTo>
                  <a:lnTo>
                    <a:pt x="61" y="99"/>
                  </a:lnTo>
                  <a:lnTo>
                    <a:pt x="63" y="90"/>
                  </a:lnTo>
                  <a:lnTo>
                    <a:pt x="61" y="90"/>
                  </a:lnTo>
                  <a:lnTo>
                    <a:pt x="69" y="82"/>
                  </a:lnTo>
                  <a:lnTo>
                    <a:pt x="65" y="82"/>
                  </a:lnTo>
                  <a:lnTo>
                    <a:pt x="65" y="74"/>
                  </a:lnTo>
                  <a:lnTo>
                    <a:pt x="75" y="65"/>
                  </a:lnTo>
                  <a:lnTo>
                    <a:pt x="75" y="59"/>
                  </a:lnTo>
                  <a:lnTo>
                    <a:pt x="80" y="59"/>
                  </a:lnTo>
                  <a:lnTo>
                    <a:pt x="84" y="63"/>
                  </a:lnTo>
                  <a:lnTo>
                    <a:pt x="73" y="73"/>
                  </a:lnTo>
                  <a:lnTo>
                    <a:pt x="73" y="82"/>
                  </a:lnTo>
                  <a:lnTo>
                    <a:pt x="78" y="82"/>
                  </a:lnTo>
                  <a:lnTo>
                    <a:pt x="88" y="82"/>
                  </a:lnTo>
                  <a:lnTo>
                    <a:pt x="96" y="82"/>
                  </a:lnTo>
                  <a:lnTo>
                    <a:pt x="80" y="86"/>
                  </a:lnTo>
                  <a:lnTo>
                    <a:pt x="80" y="96"/>
                  </a:lnTo>
                  <a:lnTo>
                    <a:pt x="78" y="92"/>
                  </a:lnTo>
                  <a:lnTo>
                    <a:pt x="73" y="96"/>
                  </a:lnTo>
                  <a:lnTo>
                    <a:pt x="73" y="101"/>
                  </a:lnTo>
                  <a:lnTo>
                    <a:pt x="71" y="103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53" y="103"/>
                  </a:lnTo>
                  <a:lnTo>
                    <a:pt x="48" y="105"/>
                  </a:lnTo>
                  <a:lnTo>
                    <a:pt x="46" y="103"/>
                  </a:lnTo>
                  <a:lnTo>
                    <a:pt x="48" y="97"/>
                  </a:lnTo>
                  <a:lnTo>
                    <a:pt x="48" y="92"/>
                  </a:lnTo>
                  <a:lnTo>
                    <a:pt x="42" y="96"/>
                  </a:lnTo>
                  <a:lnTo>
                    <a:pt x="42" y="101"/>
                  </a:lnTo>
                  <a:lnTo>
                    <a:pt x="42" y="109"/>
                  </a:lnTo>
                  <a:lnTo>
                    <a:pt x="40" y="107"/>
                  </a:lnTo>
                  <a:lnTo>
                    <a:pt x="36" y="109"/>
                  </a:lnTo>
                  <a:lnTo>
                    <a:pt x="32" y="113"/>
                  </a:lnTo>
                  <a:lnTo>
                    <a:pt x="27" y="118"/>
                  </a:lnTo>
                  <a:lnTo>
                    <a:pt x="25" y="120"/>
                  </a:lnTo>
                  <a:lnTo>
                    <a:pt x="17" y="120"/>
                  </a:lnTo>
                  <a:lnTo>
                    <a:pt x="19" y="124"/>
                  </a:lnTo>
                  <a:lnTo>
                    <a:pt x="11" y="124"/>
                  </a:lnTo>
                  <a:lnTo>
                    <a:pt x="11" y="128"/>
                  </a:lnTo>
                  <a:lnTo>
                    <a:pt x="17" y="128"/>
                  </a:lnTo>
                  <a:lnTo>
                    <a:pt x="17" y="130"/>
                  </a:lnTo>
                  <a:lnTo>
                    <a:pt x="21" y="136"/>
                  </a:lnTo>
                  <a:lnTo>
                    <a:pt x="17" y="141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0" y="155"/>
                  </a:lnTo>
                  <a:lnTo>
                    <a:pt x="2" y="161"/>
                  </a:lnTo>
                  <a:lnTo>
                    <a:pt x="5" y="161"/>
                  </a:lnTo>
                  <a:lnTo>
                    <a:pt x="17" y="163"/>
                  </a:lnTo>
                  <a:lnTo>
                    <a:pt x="23" y="157"/>
                  </a:lnTo>
                  <a:lnTo>
                    <a:pt x="21" y="155"/>
                  </a:lnTo>
                  <a:lnTo>
                    <a:pt x="25" y="151"/>
                  </a:lnTo>
                  <a:lnTo>
                    <a:pt x="29" y="147"/>
                  </a:lnTo>
                  <a:lnTo>
                    <a:pt x="29" y="141"/>
                  </a:lnTo>
                  <a:lnTo>
                    <a:pt x="32" y="141"/>
                  </a:lnTo>
                  <a:lnTo>
                    <a:pt x="38" y="141"/>
                  </a:lnTo>
                  <a:lnTo>
                    <a:pt x="40" y="140"/>
                  </a:lnTo>
                  <a:lnTo>
                    <a:pt x="44" y="138"/>
                  </a:lnTo>
                  <a:lnTo>
                    <a:pt x="46" y="140"/>
                  </a:lnTo>
                  <a:lnTo>
                    <a:pt x="50" y="145"/>
                  </a:lnTo>
                  <a:lnTo>
                    <a:pt x="61" y="151"/>
                  </a:lnTo>
                  <a:lnTo>
                    <a:pt x="61" y="159"/>
                  </a:lnTo>
                  <a:lnTo>
                    <a:pt x="63" y="155"/>
                  </a:lnTo>
                  <a:lnTo>
                    <a:pt x="63" y="151"/>
                  </a:lnTo>
                  <a:lnTo>
                    <a:pt x="65" y="151"/>
                  </a:lnTo>
                  <a:lnTo>
                    <a:pt x="57" y="145"/>
                  </a:lnTo>
                  <a:lnTo>
                    <a:pt x="53" y="140"/>
                  </a:lnTo>
                  <a:lnTo>
                    <a:pt x="52" y="136"/>
                  </a:lnTo>
                  <a:lnTo>
                    <a:pt x="57" y="136"/>
                  </a:lnTo>
                  <a:lnTo>
                    <a:pt x="61" y="141"/>
                  </a:lnTo>
                  <a:lnTo>
                    <a:pt x="71" y="147"/>
                  </a:lnTo>
                  <a:lnTo>
                    <a:pt x="71" y="151"/>
                  </a:lnTo>
                  <a:lnTo>
                    <a:pt x="73" y="153"/>
                  </a:lnTo>
                  <a:lnTo>
                    <a:pt x="73" y="157"/>
                  </a:lnTo>
                  <a:lnTo>
                    <a:pt x="78" y="157"/>
                  </a:lnTo>
                  <a:lnTo>
                    <a:pt x="73" y="159"/>
                  </a:lnTo>
                  <a:lnTo>
                    <a:pt x="75" y="163"/>
                  </a:lnTo>
                  <a:lnTo>
                    <a:pt x="78" y="164"/>
                  </a:lnTo>
                  <a:lnTo>
                    <a:pt x="80" y="157"/>
                  </a:lnTo>
                  <a:lnTo>
                    <a:pt x="78" y="155"/>
                  </a:lnTo>
                  <a:lnTo>
                    <a:pt x="80" y="155"/>
                  </a:lnTo>
                  <a:lnTo>
                    <a:pt x="78" y="151"/>
                  </a:lnTo>
                  <a:lnTo>
                    <a:pt x="88" y="149"/>
                  </a:lnTo>
                  <a:lnTo>
                    <a:pt x="88" y="145"/>
                  </a:lnTo>
                  <a:lnTo>
                    <a:pt x="92" y="140"/>
                  </a:lnTo>
                  <a:lnTo>
                    <a:pt x="94" y="136"/>
                  </a:lnTo>
                  <a:lnTo>
                    <a:pt x="96" y="132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03" y="136"/>
                  </a:lnTo>
                  <a:lnTo>
                    <a:pt x="105" y="138"/>
                  </a:lnTo>
                  <a:lnTo>
                    <a:pt x="111" y="136"/>
                  </a:lnTo>
                  <a:lnTo>
                    <a:pt x="109" y="136"/>
                  </a:lnTo>
                  <a:lnTo>
                    <a:pt x="107" y="134"/>
                  </a:lnTo>
                  <a:lnTo>
                    <a:pt x="109" y="132"/>
                  </a:lnTo>
                  <a:lnTo>
                    <a:pt x="117" y="128"/>
                  </a:lnTo>
                  <a:lnTo>
                    <a:pt x="115" y="132"/>
                  </a:lnTo>
                  <a:lnTo>
                    <a:pt x="111" y="136"/>
                  </a:lnTo>
                  <a:lnTo>
                    <a:pt x="124" y="145"/>
                  </a:lnTo>
                  <a:lnTo>
                    <a:pt x="124" y="147"/>
                  </a:lnTo>
                  <a:lnTo>
                    <a:pt x="117" y="149"/>
                  </a:lnTo>
                  <a:lnTo>
                    <a:pt x="109" y="145"/>
                  </a:lnTo>
                  <a:lnTo>
                    <a:pt x="98" y="149"/>
                  </a:lnTo>
                  <a:lnTo>
                    <a:pt x="92" y="147"/>
                  </a:lnTo>
                  <a:lnTo>
                    <a:pt x="96" y="151"/>
                  </a:lnTo>
                  <a:lnTo>
                    <a:pt x="86" y="153"/>
                  </a:lnTo>
                  <a:lnTo>
                    <a:pt x="88" y="157"/>
                  </a:lnTo>
                  <a:lnTo>
                    <a:pt x="88" y="163"/>
                  </a:lnTo>
                  <a:lnTo>
                    <a:pt x="96" y="164"/>
                  </a:lnTo>
                  <a:lnTo>
                    <a:pt x="98" y="163"/>
                  </a:lnTo>
                  <a:lnTo>
                    <a:pt x="103" y="164"/>
                  </a:lnTo>
                  <a:lnTo>
                    <a:pt x="111" y="163"/>
                  </a:lnTo>
                  <a:lnTo>
                    <a:pt x="111" y="168"/>
                  </a:lnTo>
                  <a:lnTo>
                    <a:pt x="105" y="178"/>
                  </a:lnTo>
                  <a:lnTo>
                    <a:pt x="98" y="178"/>
                  </a:lnTo>
                  <a:lnTo>
                    <a:pt x="100" y="18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31" name="Freeform 59"/>
            <p:cNvSpPr>
              <a:spLocks/>
            </p:cNvSpPr>
            <p:nvPr/>
          </p:nvSpPr>
          <p:spPr bwMode="auto">
            <a:xfrm>
              <a:off x="4787" y="3785"/>
              <a:ext cx="74" cy="5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6" y="25"/>
                </a:cxn>
                <a:cxn ang="0">
                  <a:pos x="16" y="21"/>
                </a:cxn>
                <a:cxn ang="0">
                  <a:pos x="21" y="14"/>
                </a:cxn>
                <a:cxn ang="0">
                  <a:pos x="27" y="8"/>
                </a:cxn>
                <a:cxn ang="0">
                  <a:pos x="29" y="8"/>
                </a:cxn>
                <a:cxn ang="0">
                  <a:pos x="46" y="6"/>
                </a:cxn>
                <a:cxn ang="0">
                  <a:pos x="52" y="4"/>
                </a:cxn>
                <a:cxn ang="0">
                  <a:pos x="77" y="6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108" y="0"/>
                </a:cxn>
                <a:cxn ang="0">
                  <a:pos x="125" y="4"/>
                </a:cxn>
                <a:cxn ang="0">
                  <a:pos x="96" y="8"/>
                </a:cxn>
                <a:cxn ang="0">
                  <a:pos x="110" y="12"/>
                </a:cxn>
                <a:cxn ang="0">
                  <a:pos x="121" y="12"/>
                </a:cxn>
                <a:cxn ang="0">
                  <a:pos x="129" y="12"/>
                </a:cxn>
                <a:cxn ang="0">
                  <a:pos x="140" y="8"/>
                </a:cxn>
                <a:cxn ang="0">
                  <a:pos x="142" y="14"/>
                </a:cxn>
                <a:cxn ang="0">
                  <a:pos x="138" y="17"/>
                </a:cxn>
                <a:cxn ang="0">
                  <a:pos x="133" y="25"/>
                </a:cxn>
                <a:cxn ang="0">
                  <a:pos x="129" y="31"/>
                </a:cxn>
                <a:cxn ang="0">
                  <a:pos x="135" y="35"/>
                </a:cxn>
                <a:cxn ang="0">
                  <a:pos x="129" y="42"/>
                </a:cxn>
                <a:cxn ang="0">
                  <a:pos x="125" y="44"/>
                </a:cxn>
                <a:cxn ang="0">
                  <a:pos x="133" y="50"/>
                </a:cxn>
                <a:cxn ang="0">
                  <a:pos x="129" y="54"/>
                </a:cxn>
                <a:cxn ang="0">
                  <a:pos x="119" y="54"/>
                </a:cxn>
                <a:cxn ang="0">
                  <a:pos x="115" y="63"/>
                </a:cxn>
                <a:cxn ang="0">
                  <a:pos x="127" y="63"/>
                </a:cxn>
                <a:cxn ang="0">
                  <a:pos x="117" y="65"/>
                </a:cxn>
                <a:cxn ang="0">
                  <a:pos x="110" y="67"/>
                </a:cxn>
                <a:cxn ang="0">
                  <a:pos x="110" y="71"/>
                </a:cxn>
                <a:cxn ang="0">
                  <a:pos x="113" y="77"/>
                </a:cxn>
                <a:cxn ang="0">
                  <a:pos x="96" y="82"/>
                </a:cxn>
                <a:cxn ang="0">
                  <a:pos x="85" y="88"/>
                </a:cxn>
                <a:cxn ang="0">
                  <a:pos x="79" y="92"/>
                </a:cxn>
                <a:cxn ang="0">
                  <a:pos x="79" y="100"/>
                </a:cxn>
                <a:cxn ang="0">
                  <a:pos x="75" y="105"/>
                </a:cxn>
                <a:cxn ang="0">
                  <a:pos x="67" y="113"/>
                </a:cxn>
                <a:cxn ang="0">
                  <a:pos x="56" y="105"/>
                </a:cxn>
                <a:cxn ang="0">
                  <a:pos x="48" y="90"/>
                </a:cxn>
                <a:cxn ang="0">
                  <a:pos x="48" y="79"/>
                </a:cxn>
                <a:cxn ang="0">
                  <a:pos x="54" y="71"/>
                </a:cxn>
                <a:cxn ang="0">
                  <a:pos x="44" y="69"/>
                </a:cxn>
                <a:cxn ang="0">
                  <a:pos x="48" y="63"/>
                </a:cxn>
                <a:cxn ang="0">
                  <a:pos x="44" y="63"/>
                </a:cxn>
                <a:cxn ang="0">
                  <a:pos x="42" y="63"/>
                </a:cxn>
                <a:cxn ang="0">
                  <a:pos x="41" y="50"/>
                </a:cxn>
                <a:cxn ang="0">
                  <a:pos x="29" y="42"/>
                </a:cxn>
                <a:cxn ang="0">
                  <a:pos x="8" y="40"/>
                </a:cxn>
                <a:cxn ang="0">
                  <a:pos x="2" y="35"/>
                </a:cxn>
                <a:cxn ang="0">
                  <a:pos x="10" y="35"/>
                </a:cxn>
              </a:cxnLst>
              <a:rect l="0" t="0" r="r" b="b"/>
              <a:pathLst>
                <a:path w="148" h="113">
                  <a:moveTo>
                    <a:pt x="0" y="31"/>
                  </a:moveTo>
                  <a:lnTo>
                    <a:pt x="0" y="27"/>
                  </a:lnTo>
                  <a:lnTo>
                    <a:pt x="10" y="25"/>
                  </a:lnTo>
                  <a:lnTo>
                    <a:pt x="16" y="25"/>
                  </a:lnTo>
                  <a:lnTo>
                    <a:pt x="21" y="17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21" y="14"/>
                  </a:lnTo>
                  <a:lnTo>
                    <a:pt x="27" y="14"/>
                  </a:lnTo>
                  <a:lnTo>
                    <a:pt x="27" y="8"/>
                  </a:lnTo>
                  <a:lnTo>
                    <a:pt x="37" y="12"/>
                  </a:lnTo>
                  <a:lnTo>
                    <a:pt x="29" y="8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54" y="8"/>
                  </a:lnTo>
                  <a:lnTo>
                    <a:pt x="52" y="4"/>
                  </a:lnTo>
                  <a:lnTo>
                    <a:pt x="67" y="8"/>
                  </a:lnTo>
                  <a:lnTo>
                    <a:pt x="77" y="6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81" y="4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108" y="0"/>
                  </a:lnTo>
                  <a:lnTo>
                    <a:pt x="117" y="2"/>
                  </a:lnTo>
                  <a:lnTo>
                    <a:pt x="125" y="4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115" y="8"/>
                  </a:lnTo>
                  <a:lnTo>
                    <a:pt x="110" y="12"/>
                  </a:lnTo>
                  <a:lnTo>
                    <a:pt x="121" y="6"/>
                  </a:lnTo>
                  <a:lnTo>
                    <a:pt x="121" y="12"/>
                  </a:lnTo>
                  <a:lnTo>
                    <a:pt x="117" y="17"/>
                  </a:lnTo>
                  <a:lnTo>
                    <a:pt x="129" y="12"/>
                  </a:lnTo>
                  <a:lnTo>
                    <a:pt x="135" y="8"/>
                  </a:lnTo>
                  <a:lnTo>
                    <a:pt x="140" y="8"/>
                  </a:lnTo>
                  <a:lnTo>
                    <a:pt x="148" y="12"/>
                  </a:lnTo>
                  <a:lnTo>
                    <a:pt x="142" y="14"/>
                  </a:lnTo>
                  <a:lnTo>
                    <a:pt x="127" y="17"/>
                  </a:lnTo>
                  <a:lnTo>
                    <a:pt x="138" y="17"/>
                  </a:lnTo>
                  <a:lnTo>
                    <a:pt x="127" y="19"/>
                  </a:lnTo>
                  <a:lnTo>
                    <a:pt x="133" y="25"/>
                  </a:lnTo>
                  <a:lnTo>
                    <a:pt x="127" y="27"/>
                  </a:lnTo>
                  <a:lnTo>
                    <a:pt x="129" y="31"/>
                  </a:lnTo>
                  <a:lnTo>
                    <a:pt x="127" y="35"/>
                  </a:lnTo>
                  <a:lnTo>
                    <a:pt x="135" y="35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9" y="46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33" y="50"/>
                  </a:lnTo>
                  <a:lnTo>
                    <a:pt x="121" y="52"/>
                  </a:lnTo>
                  <a:lnTo>
                    <a:pt x="129" y="54"/>
                  </a:lnTo>
                  <a:lnTo>
                    <a:pt x="121" y="56"/>
                  </a:lnTo>
                  <a:lnTo>
                    <a:pt x="119" y="54"/>
                  </a:lnTo>
                  <a:lnTo>
                    <a:pt x="112" y="56"/>
                  </a:lnTo>
                  <a:lnTo>
                    <a:pt x="115" y="63"/>
                  </a:lnTo>
                  <a:lnTo>
                    <a:pt x="117" y="61"/>
                  </a:lnTo>
                  <a:lnTo>
                    <a:pt x="127" y="63"/>
                  </a:lnTo>
                  <a:lnTo>
                    <a:pt x="127" y="71"/>
                  </a:lnTo>
                  <a:lnTo>
                    <a:pt x="117" y="65"/>
                  </a:lnTo>
                  <a:lnTo>
                    <a:pt x="110" y="63"/>
                  </a:lnTo>
                  <a:lnTo>
                    <a:pt x="110" y="67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25" y="71"/>
                  </a:lnTo>
                  <a:lnTo>
                    <a:pt x="113" y="77"/>
                  </a:lnTo>
                  <a:lnTo>
                    <a:pt x="104" y="81"/>
                  </a:lnTo>
                  <a:lnTo>
                    <a:pt x="96" y="82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85" y="92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9" y="100"/>
                  </a:lnTo>
                  <a:lnTo>
                    <a:pt x="73" y="104"/>
                  </a:lnTo>
                  <a:lnTo>
                    <a:pt x="75" y="105"/>
                  </a:lnTo>
                  <a:lnTo>
                    <a:pt x="73" y="113"/>
                  </a:lnTo>
                  <a:lnTo>
                    <a:pt x="67" y="113"/>
                  </a:lnTo>
                  <a:lnTo>
                    <a:pt x="62" y="109"/>
                  </a:lnTo>
                  <a:lnTo>
                    <a:pt x="56" y="105"/>
                  </a:lnTo>
                  <a:lnTo>
                    <a:pt x="50" y="96"/>
                  </a:lnTo>
                  <a:lnTo>
                    <a:pt x="48" y="90"/>
                  </a:lnTo>
                  <a:lnTo>
                    <a:pt x="46" y="84"/>
                  </a:lnTo>
                  <a:lnTo>
                    <a:pt x="48" y="79"/>
                  </a:lnTo>
                  <a:lnTo>
                    <a:pt x="54" y="77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4" y="69"/>
                  </a:lnTo>
                  <a:lnTo>
                    <a:pt x="54" y="69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4" y="59"/>
                  </a:lnTo>
                  <a:lnTo>
                    <a:pt x="41" y="50"/>
                  </a:lnTo>
                  <a:lnTo>
                    <a:pt x="35" y="44"/>
                  </a:lnTo>
                  <a:lnTo>
                    <a:pt x="29" y="42"/>
                  </a:lnTo>
                  <a:lnTo>
                    <a:pt x="17" y="42"/>
                  </a:lnTo>
                  <a:lnTo>
                    <a:pt x="8" y="40"/>
                  </a:lnTo>
                  <a:lnTo>
                    <a:pt x="12" y="37"/>
                  </a:lnTo>
                  <a:lnTo>
                    <a:pt x="2" y="35"/>
                  </a:lnTo>
                  <a:lnTo>
                    <a:pt x="17" y="33"/>
                  </a:lnTo>
                  <a:lnTo>
                    <a:pt x="10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32" name="Freeform 60"/>
            <p:cNvSpPr>
              <a:spLocks/>
            </p:cNvSpPr>
            <p:nvPr/>
          </p:nvSpPr>
          <p:spPr bwMode="auto">
            <a:xfrm>
              <a:off x="4759" y="3811"/>
              <a:ext cx="6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9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11" h="9">
                  <a:moveTo>
                    <a:pt x="0" y="7"/>
                  </a:moveTo>
                  <a:lnTo>
                    <a:pt x="5" y="9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33" name="Freeform 61"/>
            <p:cNvSpPr>
              <a:spLocks/>
            </p:cNvSpPr>
            <p:nvPr/>
          </p:nvSpPr>
          <p:spPr bwMode="auto">
            <a:xfrm>
              <a:off x="4751" y="3804"/>
              <a:ext cx="6" cy="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4" y="8"/>
                </a:cxn>
                <a:cxn ang="0">
                  <a:pos x="0" y="6"/>
                </a:cxn>
              </a:cxnLst>
              <a:rect l="0" t="0" r="r" b="b"/>
              <a:pathLst>
                <a:path w="14" h="8">
                  <a:moveTo>
                    <a:pt x="0" y="6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4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34" name="Freeform 62"/>
            <p:cNvSpPr>
              <a:spLocks/>
            </p:cNvSpPr>
            <p:nvPr/>
          </p:nvSpPr>
          <p:spPr bwMode="auto">
            <a:xfrm>
              <a:off x="4751" y="3811"/>
              <a:ext cx="6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14" y="7"/>
                </a:cxn>
                <a:cxn ang="0">
                  <a:pos x="14" y="11"/>
                </a:cxn>
                <a:cxn ang="0">
                  <a:pos x="8" y="13"/>
                </a:cxn>
                <a:cxn ang="0">
                  <a:pos x="0" y="7"/>
                </a:cxn>
              </a:cxnLst>
              <a:rect l="0" t="0" r="r" b="b"/>
              <a:pathLst>
                <a:path w="14" h="13">
                  <a:moveTo>
                    <a:pt x="0" y="7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8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35" name="Freeform 63"/>
            <p:cNvSpPr>
              <a:spLocks/>
            </p:cNvSpPr>
            <p:nvPr/>
          </p:nvSpPr>
          <p:spPr bwMode="auto">
            <a:xfrm>
              <a:off x="4732" y="3803"/>
              <a:ext cx="15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1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9" y="7"/>
                </a:cxn>
                <a:cxn ang="0">
                  <a:pos x="17" y="3"/>
                </a:cxn>
                <a:cxn ang="0">
                  <a:pos x="21" y="0"/>
                </a:cxn>
                <a:cxn ang="0">
                  <a:pos x="21" y="3"/>
                </a:cxn>
                <a:cxn ang="0">
                  <a:pos x="27" y="5"/>
                </a:cxn>
                <a:cxn ang="0">
                  <a:pos x="29" y="7"/>
                </a:cxn>
                <a:cxn ang="0">
                  <a:pos x="27" y="9"/>
                </a:cxn>
                <a:cxn ang="0">
                  <a:pos x="21" y="9"/>
                </a:cxn>
                <a:cxn ang="0">
                  <a:pos x="13" y="13"/>
                </a:cxn>
                <a:cxn ang="0">
                  <a:pos x="0" y="7"/>
                </a:cxn>
              </a:cxnLst>
              <a:rect l="0" t="0" r="r" b="b"/>
              <a:pathLst>
                <a:path w="29" h="13">
                  <a:moveTo>
                    <a:pt x="0" y="7"/>
                  </a:moveTo>
                  <a:lnTo>
                    <a:pt x="6" y="1"/>
                  </a:lnTo>
                  <a:lnTo>
                    <a:pt x="13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1" y="9"/>
                  </a:lnTo>
                  <a:lnTo>
                    <a:pt x="13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36" name="Freeform 64"/>
            <p:cNvSpPr>
              <a:spLocks/>
            </p:cNvSpPr>
            <p:nvPr/>
          </p:nvSpPr>
          <p:spPr bwMode="auto">
            <a:xfrm>
              <a:off x="4726" y="3801"/>
              <a:ext cx="8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9"/>
                </a:cxn>
                <a:cxn ang="0">
                  <a:pos x="12" y="4"/>
                </a:cxn>
                <a:cxn ang="0">
                  <a:pos x="14" y="7"/>
                </a:cxn>
                <a:cxn ang="0">
                  <a:pos x="16" y="4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0" y="7"/>
                </a:cxn>
              </a:cxnLst>
              <a:rect l="0" t="0" r="r" b="b"/>
              <a:pathLst>
                <a:path w="18" h="9">
                  <a:moveTo>
                    <a:pt x="0" y="7"/>
                  </a:moveTo>
                  <a:lnTo>
                    <a:pt x="4" y="9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37" name="Freeform 65"/>
            <p:cNvSpPr>
              <a:spLocks/>
            </p:cNvSpPr>
            <p:nvPr/>
          </p:nvSpPr>
          <p:spPr bwMode="auto">
            <a:xfrm>
              <a:off x="4747" y="3798"/>
              <a:ext cx="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5" y="6"/>
                </a:cxn>
                <a:cxn ang="0">
                  <a:pos x="15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5" y="6"/>
                  </a:lnTo>
                  <a:lnTo>
                    <a:pt x="1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38" name="Freeform 66"/>
            <p:cNvSpPr>
              <a:spLocks/>
            </p:cNvSpPr>
            <p:nvPr/>
          </p:nvSpPr>
          <p:spPr bwMode="auto">
            <a:xfrm>
              <a:off x="4757" y="3802"/>
              <a:ext cx="21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9" y="7"/>
                </a:cxn>
                <a:cxn ang="0">
                  <a:pos x="27" y="9"/>
                </a:cxn>
                <a:cxn ang="0">
                  <a:pos x="34" y="7"/>
                </a:cxn>
                <a:cxn ang="0">
                  <a:pos x="40" y="9"/>
                </a:cxn>
                <a:cxn ang="0">
                  <a:pos x="38" y="15"/>
                </a:cxn>
                <a:cxn ang="0">
                  <a:pos x="11" y="15"/>
                </a:cxn>
                <a:cxn ang="0">
                  <a:pos x="4" y="5"/>
                </a:cxn>
                <a:cxn ang="0">
                  <a:pos x="0" y="2"/>
                </a:cxn>
              </a:cxnLst>
              <a:rect l="0" t="0" r="r" b="b"/>
              <a:pathLst>
                <a:path w="40" h="15">
                  <a:moveTo>
                    <a:pt x="0" y="2"/>
                  </a:moveTo>
                  <a:lnTo>
                    <a:pt x="2" y="0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4" y="7"/>
                  </a:lnTo>
                  <a:lnTo>
                    <a:pt x="40" y="9"/>
                  </a:lnTo>
                  <a:lnTo>
                    <a:pt x="38" y="15"/>
                  </a:lnTo>
                  <a:lnTo>
                    <a:pt x="11" y="15"/>
                  </a:lnTo>
                  <a:lnTo>
                    <a:pt x="4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39" name="Freeform 67"/>
            <p:cNvSpPr>
              <a:spLocks/>
            </p:cNvSpPr>
            <p:nvPr/>
          </p:nvSpPr>
          <p:spPr bwMode="auto">
            <a:xfrm>
              <a:off x="4763" y="3785"/>
              <a:ext cx="38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14"/>
                </a:cxn>
                <a:cxn ang="0">
                  <a:pos x="12" y="17"/>
                </a:cxn>
                <a:cxn ang="0">
                  <a:pos x="35" y="12"/>
                </a:cxn>
                <a:cxn ang="0">
                  <a:pos x="21" y="17"/>
                </a:cxn>
                <a:cxn ang="0">
                  <a:pos x="14" y="17"/>
                </a:cxn>
                <a:cxn ang="0">
                  <a:pos x="14" y="21"/>
                </a:cxn>
                <a:cxn ang="0">
                  <a:pos x="21" y="25"/>
                </a:cxn>
                <a:cxn ang="0">
                  <a:pos x="27" y="25"/>
                </a:cxn>
                <a:cxn ang="0">
                  <a:pos x="21" y="27"/>
                </a:cxn>
                <a:cxn ang="0">
                  <a:pos x="17" y="27"/>
                </a:cxn>
                <a:cxn ang="0">
                  <a:pos x="14" y="27"/>
                </a:cxn>
                <a:cxn ang="0">
                  <a:pos x="12" y="31"/>
                </a:cxn>
                <a:cxn ang="0">
                  <a:pos x="16" y="31"/>
                </a:cxn>
                <a:cxn ang="0">
                  <a:pos x="8" y="31"/>
                </a:cxn>
                <a:cxn ang="0">
                  <a:pos x="14" y="35"/>
                </a:cxn>
                <a:cxn ang="0">
                  <a:pos x="8" y="37"/>
                </a:cxn>
                <a:cxn ang="0">
                  <a:pos x="8" y="40"/>
                </a:cxn>
                <a:cxn ang="0">
                  <a:pos x="14" y="38"/>
                </a:cxn>
                <a:cxn ang="0">
                  <a:pos x="16" y="40"/>
                </a:cxn>
                <a:cxn ang="0">
                  <a:pos x="17" y="38"/>
                </a:cxn>
                <a:cxn ang="0">
                  <a:pos x="27" y="42"/>
                </a:cxn>
                <a:cxn ang="0">
                  <a:pos x="33" y="38"/>
                </a:cxn>
                <a:cxn ang="0">
                  <a:pos x="35" y="33"/>
                </a:cxn>
                <a:cxn ang="0">
                  <a:pos x="35" y="31"/>
                </a:cxn>
                <a:cxn ang="0">
                  <a:pos x="41" y="31"/>
                </a:cxn>
                <a:cxn ang="0">
                  <a:pos x="44" y="27"/>
                </a:cxn>
                <a:cxn ang="0">
                  <a:pos x="35" y="27"/>
                </a:cxn>
                <a:cxn ang="0">
                  <a:pos x="44" y="23"/>
                </a:cxn>
                <a:cxn ang="0">
                  <a:pos x="44" y="21"/>
                </a:cxn>
                <a:cxn ang="0">
                  <a:pos x="50" y="21"/>
                </a:cxn>
                <a:cxn ang="0">
                  <a:pos x="54" y="17"/>
                </a:cxn>
                <a:cxn ang="0">
                  <a:pos x="67" y="12"/>
                </a:cxn>
                <a:cxn ang="0">
                  <a:pos x="54" y="14"/>
                </a:cxn>
                <a:cxn ang="0">
                  <a:pos x="64" y="12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5" y="6"/>
                </a:cxn>
                <a:cxn ang="0">
                  <a:pos x="69" y="2"/>
                </a:cxn>
                <a:cxn ang="0">
                  <a:pos x="58" y="4"/>
                </a:cxn>
                <a:cxn ang="0">
                  <a:pos x="64" y="0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2" y="6"/>
                </a:cxn>
                <a:cxn ang="0">
                  <a:pos x="8" y="6"/>
                </a:cxn>
                <a:cxn ang="0">
                  <a:pos x="0" y="8"/>
                </a:cxn>
              </a:cxnLst>
              <a:rect l="0" t="0" r="r" b="b"/>
              <a:pathLst>
                <a:path w="75" h="42">
                  <a:moveTo>
                    <a:pt x="0" y="8"/>
                  </a:moveTo>
                  <a:lnTo>
                    <a:pt x="8" y="8"/>
                  </a:lnTo>
                  <a:lnTo>
                    <a:pt x="8" y="14"/>
                  </a:lnTo>
                  <a:lnTo>
                    <a:pt x="12" y="17"/>
                  </a:lnTo>
                  <a:lnTo>
                    <a:pt x="35" y="12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27" y="25"/>
                  </a:lnTo>
                  <a:lnTo>
                    <a:pt x="21" y="27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14" y="35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14" y="38"/>
                  </a:lnTo>
                  <a:lnTo>
                    <a:pt x="16" y="40"/>
                  </a:lnTo>
                  <a:lnTo>
                    <a:pt x="17" y="38"/>
                  </a:lnTo>
                  <a:lnTo>
                    <a:pt x="27" y="42"/>
                  </a:lnTo>
                  <a:lnTo>
                    <a:pt x="33" y="38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41" y="31"/>
                  </a:lnTo>
                  <a:lnTo>
                    <a:pt x="44" y="27"/>
                  </a:lnTo>
                  <a:lnTo>
                    <a:pt x="35" y="27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50" y="21"/>
                  </a:lnTo>
                  <a:lnTo>
                    <a:pt x="54" y="17"/>
                  </a:lnTo>
                  <a:lnTo>
                    <a:pt x="67" y="12"/>
                  </a:lnTo>
                  <a:lnTo>
                    <a:pt x="54" y="14"/>
                  </a:lnTo>
                  <a:lnTo>
                    <a:pt x="64" y="12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5" y="6"/>
                  </a:lnTo>
                  <a:lnTo>
                    <a:pt x="69" y="2"/>
                  </a:lnTo>
                  <a:lnTo>
                    <a:pt x="58" y="4"/>
                  </a:lnTo>
                  <a:lnTo>
                    <a:pt x="64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8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40" name="Freeform 68"/>
            <p:cNvSpPr>
              <a:spLocks/>
            </p:cNvSpPr>
            <p:nvPr/>
          </p:nvSpPr>
          <p:spPr bwMode="auto">
            <a:xfrm>
              <a:off x="4758" y="3792"/>
              <a:ext cx="1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3" y="3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5" y="7"/>
                </a:cxn>
                <a:cxn ang="0">
                  <a:pos x="26" y="11"/>
                </a:cxn>
                <a:cxn ang="0">
                  <a:pos x="17" y="11"/>
                </a:cxn>
                <a:cxn ang="0">
                  <a:pos x="17" y="17"/>
                </a:cxn>
                <a:cxn ang="0">
                  <a:pos x="9" y="17"/>
                </a:cxn>
                <a:cxn ang="0">
                  <a:pos x="5" y="11"/>
                </a:cxn>
                <a:cxn ang="0">
                  <a:pos x="13" y="11"/>
                </a:cxn>
                <a:cxn ang="0">
                  <a:pos x="3" y="11"/>
                </a:cxn>
                <a:cxn ang="0">
                  <a:pos x="0" y="3"/>
                </a:cxn>
              </a:cxnLst>
              <a:rect l="0" t="0" r="r" b="b"/>
              <a:pathLst>
                <a:path w="26" h="17">
                  <a:moveTo>
                    <a:pt x="0" y="3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5" y="11"/>
                  </a:lnTo>
                  <a:lnTo>
                    <a:pt x="13" y="11"/>
                  </a:lnTo>
                  <a:lnTo>
                    <a:pt x="3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41" name="Freeform 69"/>
            <p:cNvSpPr>
              <a:spLocks/>
            </p:cNvSpPr>
            <p:nvPr/>
          </p:nvSpPr>
          <p:spPr bwMode="auto">
            <a:xfrm>
              <a:off x="4765" y="3812"/>
              <a:ext cx="36" cy="2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0" y="7"/>
                </a:cxn>
                <a:cxn ang="0">
                  <a:pos x="13" y="9"/>
                </a:cxn>
                <a:cxn ang="0">
                  <a:pos x="15" y="7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37" y="5"/>
                </a:cxn>
                <a:cxn ang="0">
                  <a:pos x="40" y="9"/>
                </a:cxn>
                <a:cxn ang="0">
                  <a:pos x="42" y="11"/>
                </a:cxn>
                <a:cxn ang="0">
                  <a:pos x="44" y="9"/>
                </a:cxn>
                <a:cxn ang="0">
                  <a:pos x="48" y="13"/>
                </a:cxn>
                <a:cxn ang="0">
                  <a:pos x="48" y="15"/>
                </a:cxn>
                <a:cxn ang="0">
                  <a:pos x="56" y="17"/>
                </a:cxn>
                <a:cxn ang="0">
                  <a:pos x="56" y="17"/>
                </a:cxn>
                <a:cxn ang="0">
                  <a:pos x="54" y="19"/>
                </a:cxn>
                <a:cxn ang="0">
                  <a:pos x="60" y="23"/>
                </a:cxn>
                <a:cxn ang="0">
                  <a:pos x="54" y="25"/>
                </a:cxn>
                <a:cxn ang="0">
                  <a:pos x="60" y="27"/>
                </a:cxn>
                <a:cxn ang="0">
                  <a:pos x="63" y="27"/>
                </a:cxn>
                <a:cxn ang="0">
                  <a:pos x="71" y="32"/>
                </a:cxn>
                <a:cxn ang="0">
                  <a:pos x="67" y="36"/>
                </a:cxn>
                <a:cxn ang="0">
                  <a:pos x="67" y="40"/>
                </a:cxn>
                <a:cxn ang="0">
                  <a:pos x="60" y="32"/>
                </a:cxn>
                <a:cxn ang="0">
                  <a:pos x="56" y="34"/>
                </a:cxn>
                <a:cxn ang="0">
                  <a:pos x="60" y="42"/>
                </a:cxn>
                <a:cxn ang="0">
                  <a:pos x="63" y="42"/>
                </a:cxn>
                <a:cxn ang="0">
                  <a:pos x="63" y="51"/>
                </a:cxn>
                <a:cxn ang="0">
                  <a:pos x="54" y="46"/>
                </a:cxn>
                <a:cxn ang="0">
                  <a:pos x="60" y="51"/>
                </a:cxn>
                <a:cxn ang="0">
                  <a:pos x="46" y="50"/>
                </a:cxn>
                <a:cxn ang="0">
                  <a:pos x="40" y="42"/>
                </a:cxn>
                <a:cxn ang="0">
                  <a:pos x="35" y="42"/>
                </a:cxn>
                <a:cxn ang="0">
                  <a:pos x="33" y="38"/>
                </a:cxn>
                <a:cxn ang="0">
                  <a:pos x="40" y="38"/>
                </a:cxn>
                <a:cxn ang="0">
                  <a:pos x="40" y="36"/>
                </a:cxn>
                <a:cxn ang="0">
                  <a:pos x="44" y="30"/>
                </a:cxn>
                <a:cxn ang="0">
                  <a:pos x="40" y="23"/>
                </a:cxn>
                <a:cxn ang="0">
                  <a:pos x="35" y="23"/>
                </a:cxn>
                <a:cxn ang="0">
                  <a:pos x="35" y="23"/>
                </a:cxn>
                <a:cxn ang="0">
                  <a:pos x="37" y="23"/>
                </a:cxn>
                <a:cxn ang="0">
                  <a:pos x="31" y="17"/>
                </a:cxn>
                <a:cxn ang="0">
                  <a:pos x="27" y="17"/>
                </a:cxn>
                <a:cxn ang="0">
                  <a:pos x="29" y="17"/>
                </a:cxn>
                <a:cxn ang="0">
                  <a:pos x="23" y="17"/>
                </a:cxn>
                <a:cxn ang="0">
                  <a:pos x="4" y="17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0" y="9"/>
                </a:cxn>
              </a:cxnLst>
              <a:rect l="0" t="0" r="r" b="b"/>
              <a:pathLst>
                <a:path w="71" h="51">
                  <a:moveTo>
                    <a:pt x="0" y="9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0" y="7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37" y="5"/>
                  </a:lnTo>
                  <a:lnTo>
                    <a:pt x="40" y="9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4" y="19"/>
                  </a:lnTo>
                  <a:lnTo>
                    <a:pt x="60" y="23"/>
                  </a:lnTo>
                  <a:lnTo>
                    <a:pt x="54" y="25"/>
                  </a:lnTo>
                  <a:lnTo>
                    <a:pt x="60" y="27"/>
                  </a:lnTo>
                  <a:lnTo>
                    <a:pt x="63" y="27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7" y="4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3" y="51"/>
                  </a:lnTo>
                  <a:lnTo>
                    <a:pt x="54" y="46"/>
                  </a:lnTo>
                  <a:lnTo>
                    <a:pt x="60" y="51"/>
                  </a:lnTo>
                  <a:lnTo>
                    <a:pt x="46" y="50"/>
                  </a:lnTo>
                  <a:lnTo>
                    <a:pt x="40" y="42"/>
                  </a:lnTo>
                  <a:lnTo>
                    <a:pt x="35" y="42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4" y="30"/>
                  </a:lnTo>
                  <a:lnTo>
                    <a:pt x="40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3" y="17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3942" name="Line 70"/>
            <p:cNvSpPr>
              <a:spLocks noChangeShapeType="1"/>
            </p:cNvSpPr>
            <p:nvPr/>
          </p:nvSpPr>
          <p:spPr bwMode="auto">
            <a:xfrm>
              <a:off x="5152" y="3832"/>
              <a:ext cx="191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auto">
          <a:xfrm>
            <a:off x="901700" y="1676400"/>
            <a:ext cx="7696200" cy="421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5057775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ydian" pitchFamily="34" charset="0"/>
              </a:rPr>
              <a:t>Nuclear Liability Insurance Risk</a:t>
            </a:r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5363" y="1676400"/>
            <a:ext cx="7516812" cy="4216400"/>
          </a:xfrm>
        </p:spPr>
        <p:txBody>
          <a:bodyPr/>
          <a:lstStyle/>
          <a:p>
            <a:pPr marL="517525" indent="-517525" eaLnBrk="1" hangingPunct="1">
              <a:lnSpc>
                <a:spcPct val="110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</a:pPr>
            <a:r>
              <a:rPr lang="en-US" b="1" smtClean="0"/>
              <a:t>Recent Global Risk Management Experience – Compliance with Applicable Jurisdictional Regulations does not always offer protection from future  liabilities</a:t>
            </a:r>
          </a:p>
          <a:p>
            <a:pPr marL="517525" indent="-517525" eaLnBrk="1" hangingPunct="1">
              <a:lnSpc>
                <a:spcPct val="110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</a:pPr>
            <a:r>
              <a:rPr lang="en-US" sz="3600" b="1" smtClean="0"/>
              <a:t>Nuclear Liability Insurance Risk is Increasing</a:t>
            </a:r>
          </a:p>
          <a:p>
            <a:pPr marL="517525" indent="-517525" eaLnBrk="1" hangingPunct="1">
              <a:lnSpc>
                <a:spcPct val="110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</a:pPr>
            <a:endParaRPr lang="en-US" b="1" smtClean="0"/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1154113" y="152400"/>
            <a:ext cx="6953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en-US" sz="3200" dirty="0">
              <a:solidFill>
                <a:srgbClr val="FFED2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ydian" pitchFamily="34" charset="0"/>
            </a:endParaRPr>
          </a:p>
        </p:txBody>
      </p:sp>
      <p:grpSp>
        <p:nvGrpSpPr>
          <p:cNvPr id="29701" name="Group 184"/>
          <p:cNvGrpSpPr>
            <a:grpSpLocks/>
          </p:cNvGrpSpPr>
          <p:nvPr/>
        </p:nvGrpSpPr>
        <p:grpSpPr bwMode="auto">
          <a:xfrm>
            <a:off x="1409700" y="5975350"/>
            <a:ext cx="7105650" cy="534988"/>
            <a:chOff x="888" y="3764"/>
            <a:chExt cx="4476" cy="337"/>
          </a:xfrm>
        </p:grpSpPr>
        <p:sp>
          <p:nvSpPr>
            <p:cNvPr id="382137" name="AutoShape 185"/>
            <p:cNvSpPr>
              <a:spLocks noChangeAspect="1" noChangeArrowheads="1" noTextEdit="1"/>
            </p:cNvSpPr>
            <p:nvPr/>
          </p:nvSpPr>
          <p:spPr bwMode="auto">
            <a:xfrm>
              <a:off x="888" y="3764"/>
              <a:ext cx="447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38" name="Rectangle 186"/>
            <p:cNvSpPr>
              <a:spLocks noChangeArrowheads="1"/>
            </p:cNvSpPr>
            <p:nvPr/>
          </p:nvSpPr>
          <p:spPr bwMode="auto">
            <a:xfrm>
              <a:off x="1205" y="3827"/>
              <a:ext cx="1044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  <a:tabLst>
                  <a:tab pos="739775" algn="l"/>
                </a:tabLst>
                <a:defRPr/>
              </a:pP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"</a:t>
              </a:r>
              <a:r>
                <a:rPr lang="en-US" sz="900" i="1" dirty="0" err="1">
                  <a:solidFill>
                    <a:srgbClr val="FFFFFF"/>
                  </a:solidFill>
                  <a:latin typeface="Arial" charset="0"/>
                </a:rPr>
                <a:t>Rets-Remp</a:t>
              </a: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 Workshop 2008"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2139" name="Rectangle 187"/>
            <p:cNvSpPr>
              <a:spLocks noChangeArrowheads="1"/>
            </p:cNvSpPr>
            <p:nvPr/>
          </p:nvSpPr>
          <p:spPr bwMode="auto">
            <a:xfrm>
              <a:off x="4310" y="3906"/>
              <a:ext cx="3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AMERICAN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2140" name="Rectangle 188"/>
            <p:cNvSpPr>
              <a:spLocks noChangeArrowheads="1"/>
            </p:cNvSpPr>
            <p:nvPr/>
          </p:nvSpPr>
          <p:spPr bwMode="auto">
            <a:xfrm>
              <a:off x="4310" y="3961"/>
              <a:ext cx="30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NUCLEAR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2141" name="Rectangle 189"/>
            <p:cNvSpPr>
              <a:spLocks noChangeArrowheads="1"/>
            </p:cNvSpPr>
            <p:nvPr/>
          </p:nvSpPr>
          <p:spPr bwMode="auto">
            <a:xfrm>
              <a:off x="4310" y="4021"/>
              <a:ext cx="3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INSURERS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2142" name="Freeform 190"/>
            <p:cNvSpPr>
              <a:spLocks/>
            </p:cNvSpPr>
            <p:nvPr/>
          </p:nvSpPr>
          <p:spPr bwMode="auto">
            <a:xfrm>
              <a:off x="4185" y="3979"/>
              <a:ext cx="20" cy="5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115"/>
                </a:cxn>
                <a:cxn ang="0">
                  <a:pos x="41" y="115"/>
                </a:cxn>
                <a:cxn ang="0">
                  <a:pos x="41" y="0"/>
                </a:cxn>
              </a:cxnLst>
              <a:rect l="0" t="0" r="r" b="b"/>
              <a:pathLst>
                <a:path w="41" h="115">
                  <a:moveTo>
                    <a:pt x="41" y="0"/>
                  </a:moveTo>
                  <a:lnTo>
                    <a:pt x="0" y="115"/>
                  </a:lnTo>
                  <a:lnTo>
                    <a:pt x="41" y="115"/>
                  </a:lnTo>
                  <a:lnTo>
                    <a:pt x="41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43" name="Freeform 191"/>
            <p:cNvSpPr>
              <a:spLocks/>
            </p:cNvSpPr>
            <p:nvPr/>
          </p:nvSpPr>
          <p:spPr bwMode="auto">
            <a:xfrm>
              <a:off x="4152" y="3933"/>
              <a:ext cx="136" cy="142"/>
            </a:xfrm>
            <a:custGeom>
              <a:avLst/>
              <a:gdLst/>
              <a:ahLst/>
              <a:cxnLst>
                <a:cxn ang="0">
                  <a:pos x="56" y="245"/>
                </a:cxn>
                <a:cxn ang="0">
                  <a:pos x="44" y="285"/>
                </a:cxn>
                <a:cxn ang="0">
                  <a:pos x="0" y="285"/>
                </a:cxn>
                <a:cxn ang="0">
                  <a:pos x="96" y="0"/>
                </a:cxn>
                <a:cxn ang="0">
                  <a:pos x="165" y="0"/>
                </a:cxn>
                <a:cxn ang="0">
                  <a:pos x="231" y="199"/>
                </a:cxn>
                <a:cxn ang="0">
                  <a:pos x="231" y="0"/>
                </a:cxn>
                <a:cxn ang="0">
                  <a:pos x="273" y="0"/>
                </a:cxn>
                <a:cxn ang="0">
                  <a:pos x="273" y="285"/>
                </a:cxn>
                <a:cxn ang="0">
                  <a:pos x="215" y="285"/>
                </a:cxn>
                <a:cxn ang="0">
                  <a:pos x="150" y="88"/>
                </a:cxn>
                <a:cxn ang="0">
                  <a:pos x="150" y="285"/>
                </a:cxn>
                <a:cxn ang="0">
                  <a:pos x="108" y="285"/>
                </a:cxn>
                <a:cxn ang="0">
                  <a:pos x="108" y="245"/>
                </a:cxn>
                <a:cxn ang="0">
                  <a:pos x="56" y="245"/>
                </a:cxn>
              </a:cxnLst>
              <a:rect l="0" t="0" r="r" b="b"/>
              <a:pathLst>
                <a:path w="273" h="285">
                  <a:moveTo>
                    <a:pt x="56" y="245"/>
                  </a:moveTo>
                  <a:lnTo>
                    <a:pt x="44" y="285"/>
                  </a:lnTo>
                  <a:lnTo>
                    <a:pt x="0" y="285"/>
                  </a:lnTo>
                  <a:lnTo>
                    <a:pt x="96" y="0"/>
                  </a:lnTo>
                  <a:lnTo>
                    <a:pt x="165" y="0"/>
                  </a:lnTo>
                  <a:lnTo>
                    <a:pt x="231" y="199"/>
                  </a:lnTo>
                  <a:lnTo>
                    <a:pt x="231" y="0"/>
                  </a:lnTo>
                  <a:lnTo>
                    <a:pt x="273" y="0"/>
                  </a:lnTo>
                  <a:lnTo>
                    <a:pt x="273" y="285"/>
                  </a:lnTo>
                  <a:lnTo>
                    <a:pt x="215" y="285"/>
                  </a:lnTo>
                  <a:lnTo>
                    <a:pt x="150" y="88"/>
                  </a:lnTo>
                  <a:lnTo>
                    <a:pt x="150" y="285"/>
                  </a:lnTo>
                  <a:lnTo>
                    <a:pt x="108" y="285"/>
                  </a:lnTo>
                  <a:lnTo>
                    <a:pt x="108" y="245"/>
                  </a:lnTo>
                  <a:lnTo>
                    <a:pt x="56" y="24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44" name="Rectangle 192"/>
            <p:cNvSpPr>
              <a:spLocks noChangeArrowheads="1"/>
            </p:cNvSpPr>
            <p:nvPr/>
          </p:nvSpPr>
          <p:spPr bwMode="auto">
            <a:xfrm>
              <a:off x="4270" y="3896"/>
              <a:ext cx="15" cy="1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45" name="Line 193"/>
            <p:cNvSpPr>
              <a:spLocks noChangeShapeType="1"/>
            </p:cNvSpPr>
            <p:nvPr/>
          </p:nvSpPr>
          <p:spPr bwMode="auto">
            <a:xfrm>
              <a:off x="906" y="3868"/>
              <a:ext cx="260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46" name="Line 194"/>
            <p:cNvSpPr>
              <a:spLocks noChangeShapeType="1"/>
            </p:cNvSpPr>
            <p:nvPr/>
          </p:nvSpPr>
          <p:spPr bwMode="auto">
            <a:xfrm flipV="1">
              <a:off x="2256" y="3869"/>
              <a:ext cx="2371" cy="12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47" name="Freeform 195"/>
            <p:cNvSpPr>
              <a:spLocks/>
            </p:cNvSpPr>
            <p:nvPr/>
          </p:nvSpPr>
          <p:spPr bwMode="auto">
            <a:xfrm>
              <a:off x="4671" y="3817"/>
              <a:ext cx="161" cy="192"/>
            </a:xfrm>
            <a:custGeom>
              <a:avLst/>
              <a:gdLst/>
              <a:ahLst/>
              <a:cxnLst>
                <a:cxn ang="0">
                  <a:pos x="13" y="33"/>
                </a:cxn>
                <a:cxn ang="0">
                  <a:pos x="10" y="48"/>
                </a:cxn>
                <a:cxn ang="0">
                  <a:pos x="13" y="58"/>
                </a:cxn>
                <a:cxn ang="0">
                  <a:pos x="17" y="67"/>
                </a:cxn>
                <a:cxn ang="0">
                  <a:pos x="23" y="64"/>
                </a:cxn>
                <a:cxn ang="0">
                  <a:pos x="38" y="48"/>
                </a:cxn>
                <a:cxn ang="0">
                  <a:pos x="52" y="46"/>
                </a:cxn>
                <a:cxn ang="0">
                  <a:pos x="75" y="58"/>
                </a:cxn>
                <a:cxn ang="0">
                  <a:pos x="98" y="79"/>
                </a:cxn>
                <a:cxn ang="0">
                  <a:pos x="105" y="100"/>
                </a:cxn>
                <a:cxn ang="0">
                  <a:pos x="127" y="150"/>
                </a:cxn>
                <a:cxn ang="0">
                  <a:pos x="129" y="144"/>
                </a:cxn>
                <a:cxn ang="0">
                  <a:pos x="152" y="175"/>
                </a:cxn>
                <a:cxn ang="0">
                  <a:pos x="188" y="196"/>
                </a:cxn>
                <a:cxn ang="0">
                  <a:pos x="211" y="213"/>
                </a:cxn>
                <a:cxn ang="0">
                  <a:pos x="213" y="228"/>
                </a:cxn>
                <a:cxn ang="0">
                  <a:pos x="238" y="288"/>
                </a:cxn>
                <a:cxn ang="0">
                  <a:pos x="232" y="355"/>
                </a:cxn>
                <a:cxn ang="0">
                  <a:pos x="230" y="383"/>
                </a:cxn>
                <a:cxn ang="0">
                  <a:pos x="244" y="372"/>
                </a:cxn>
                <a:cxn ang="0">
                  <a:pos x="257" y="343"/>
                </a:cxn>
                <a:cxn ang="0">
                  <a:pos x="278" y="322"/>
                </a:cxn>
                <a:cxn ang="0">
                  <a:pos x="315" y="266"/>
                </a:cxn>
                <a:cxn ang="0">
                  <a:pos x="294" y="232"/>
                </a:cxn>
                <a:cxn ang="0">
                  <a:pos x="269" y="215"/>
                </a:cxn>
                <a:cxn ang="0">
                  <a:pos x="234" y="203"/>
                </a:cxn>
                <a:cxn ang="0">
                  <a:pos x="211" y="207"/>
                </a:cxn>
                <a:cxn ang="0">
                  <a:pos x="194" y="184"/>
                </a:cxn>
                <a:cxn ang="0">
                  <a:pos x="169" y="173"/>
                </a:cxn>
                <a:cxn ang="0">
                  <a:pos x="192" y="150"/>
                </a:cxn>
                <a:cxn ang="0">
                  <a:pos x="211" y="163"/>
                </a:cxn>
                <a:cxn ang="0">
                  <a:pos x="225" y="129"/>
                </a:cxn>
                <a:cxn ang="0">
                  <a:pos x="248" y="106"/>
                </a:cxn>
                <a:cxn ang="0">
                  <a:pos x="249" y="109"/>
                </a:cxn>
                <a:cxn ang="0">
                  <a:pos x="253" y="100"/>
                </a:cxn>
                <a:cxn ang="0">
                  <a:pos x="242" y="90"/>
                </a:cxn>
                <a:cxn ang="0">
                  <a:pos x="269" y="73"/>
                </a:cxn>
                <a:cxn ang="0">
                  <a:pos x="259" y="60"/>
                </a:cxn>
                <a:cxn ang="0">
                  <a:pos x="248" y="56"/>
                </a:cxn>
                <a:cxn ang="0">
                  <a:pos x="238" y="46"/>
                </a:cxn>
                <a:cxn ang="0">
                  <a:pos x="221" y="46"/>
                </a:cxn>
                <a:cxn ang="0">
                  <a:pos x="213" y="71"/>
                </a:cxn>
                <a:cxn ang="0">
                  <a:pos x="207" y="77"/>
                </a:cxn>
                <a:cxn ang="0">
                  <a:pos x="182" y="56"/>
                </a:cxn>
                <a:cxn ang="0">
                  <a:pos x="182" y="33"/>
                </a:cxn>
                <a:cxn ang="0">
                  <a:pos x="188" y="27"/>
                </a:cxn>
                <a:cxn ang="0">
                  <a:pos x="211" y="14"/>
                </a:cxn>
                <a:cxn ang="0">
                  <a:pos x="192" y="14"/>
                </a:cxn>
                <a:cxn ang="0">
                  <a:pos x="182" y="2"/>
                </a:cxn>
                <a:cxn ang="0">
                  <a:pos x="177" y="18"/>
                </a:cxn>
                <a:cxn ang="0">
                  <a:pos x="157" y="16"/>
                </a:cxn>
                <a:cxn ang="0">
                  <a:pos x="140" y="18"/>
                </a:cxn>
                <a:cxn ang="0">
                  <a:pos x="105" y="8"/>
                </a:cxn>
                <a:cxn ang="0">
                  <a:pos x="81" y="16"/>
                </a:cxn>
                <a:cxn ang="0">
                  <a:pos x="23" y="4"/>
                </a:cxn>
                <a:cxn ang="0">
                  <a:pos x="10" y="21"/>
                </a:cxn>
                <a:cxn ang="0">
                  <a:pos x="0" y="29"/>
                </a:cxn>
              </a:cxnLst>
              <a:rect l="0" t="0" r="r" b="b"/>
              <a:pathLst>
                <a:path w="322" h="385">
                  <a:moveTo>
                    <a:pt x="0" y="29"/>
                  </a:moveTo>
                  <a:lnTo>
                    <a:pt x="4" y="29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7" y="54"/>
                  </a:lnTo>
                  <a:lnTo>
                    <a:pt x="21" y="58"/>
                  </a:lnTo>
                  <a:lnTo>
                    <a:pt x="27" y="54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3" y="67"/>
                  </a:lnTo>
                  <a:lnTo>
                    <a:pt x="10" y="71"/>
                  </a:lnTo>
                  <a:lnTo>
                    <a:pt x="13" y="69"/>
                  </a:lnTo>
                  <a:lnTo>
                    <a:pt x="19" y="69"/>
                  </a:lnTo>
                  <a:lnTo>
                    <a:pt x="21" y="65"/>
                  </a:lnTo>
                  <a:lnTo>
                    <a:pt x="23" y="64"/>
                  </a:lnTo>
                  <a:lnTo>
                    <a:pt x="33" y="58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46" y="50"/>
                  </a:lnTo>
                  <a:lnTo>
                    <a:pt x="48" y="48"/>
                  </a:lnTo>
                  <a:lnTo>
                    <a:pt x="52" y="46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9" y="50"/>
                  </a:lnTo>
                  <a:lnTo>
                    <a:pt x="69" y="54"/>
                  </a:lnTo>
                  <a:lnTo>
                    <a:pt x="73" y="58"/>
                  </a:lnTo>
                  <a:lnTo>
                    <a:pt x="75" y="58"/>
                  </a:lnTo>
                  <a:lnTo>
                    <a:pt x="81" y="58"/>
                  </a:lnTo>
                  <a:lnTo>
                    <a:pt x="84" y="60"/>
                  </a:lnTo>
                  <a:lnTo>
                    <a:pt x="82" y="64"/>
                  </a:lnTo>
                  <a:lnTo>
                    <a:pt x="88" y="67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98" y="83"/>
                  </a:lnTo>
                  <a:lnTo>
                    <a:pt x="105" y="88"/>
                  </a:lnTo>
                  <a:lnTo>
                    <a:pt x="107" y="88"/>
                  </a:lnTo>
                  <a:lnTo>
                    <a:pt x="109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5" y="119"/>
                  </a:lnTo>
                  <a:lnTo>
                    <a:pt x="109" y="129"/>
                  </a:lnTo>
                  <a:lnTo>
                    <a:pt x="113" y="136"/>
                  </a:lnTo>
                  <a:lnTo>
                    <a:pt x="119" y="138"/>
                  </a:lnTo>
                  <a:lnTo>
                    <a:pt x="123" y="142"/>
                  </a:lnTo>
                  <a:lnTo>
                    <a:pt x="127" y="150"/>
                  </a:lnTo>
                  <a:lnTo>
                    <a:pt x="132" y="159"/>
                  </a:lnTo>
                  <a:lnTo>
                    <a:pt x="136" y="165"/>
                  </a:lnTo>
                  <a:lnTo>
                    <a:pt x="140" y="169"/>
                  </a:lnTo>
                  <a:lnTo>
                    <a:pt x="142" y="169"/>
                  </a:lnTo>
                  <a:lnTo>
                    <a:pt x="130" y="150"/>
                  </a:lnTo>
                  <a:lnTo>
                    <a:pt x="129" y="144"/>
                  </a:lnTo>
                  <a:lnTo>
                    <a:pt x="130" y="146"/>
                  </a:lnTo>
                  <a:lnTo>
                    <a:pt x="136" y="153"/>
                  </a:lnTo>
                  <a:lnTo>
                    <a:pt x="142" y="161"/>
                  </a:lnTo>
                  <a:lnTo>
                    <a:pt x="142" y="161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52" y="178"/>
                  </a:lnTo>
                  <a:lnTo>
                    <a:pt x="153" y="180"/>
                  </a:lnTo>
                  <a:lnTo>
                    <a:pt x="173" y="188"/>
                  </a:lnTo>
                  <a:lnTo>
                    <a:pt x="178" y="188"/>
                  </a:lnTo>
                  <a:lnTo>
                    <a:pt x="182" y="194"/>
                  </a:lnTo>
                  <a:lnTo>
                    <a:pt x="188" y="196"/>
                  </a:lnTo>
                  <a:lnTo>
                    <a:pt x="194" y="196"/>
                  </a:lnTo>
                  <a:lnTo>
                    <a:pt x="200" y="203"/>
                  </a:lnTo>
                  <a:lnTo>
                    <a:pt x="200" y="205"/>
                  </a:lnTo>
                  <a:lnTo>
                    <a:pt x="201" y="205"/>
                  </a:lnTo>
                  <a:lnTo>
                    <a:pt x="205" y="207"/>
                  </a:lnTo>
                  <a:lnTo>
                    <a:pt x="211" y="213"/>
                  </a:lnTo>
                  <a:lnTo>
                    <a:pt x="211" y="209"/>
                  </a:lnTo>
                  <a:lnTo>
                    <a:pt x="215" y="207"/>
                  </a:lnTo>
                  <a:lnTo>
                    <a:pt x="219" y="207"/>
                  </a:lnTo>
                  <a:lnTo>
                    <a:pt x="219" y="213"/>
                  </a:lnTo>
                  <a:lnTo>
                    <a:pt x="221" y="221"/>
                  </a:lnTo>
                  <a:lnTo>
                    <a:pt x="213" y="228"/>
                  </a:lnTo>
                  <a:lnTo>
                    <a:pt x="211" y="238"/>
                  </a:lnTo>
                  <a:lnTo>
                    <a:pt x="211" y="247"/>
                  </a:lnTo>
                  <a:lnTo>
                    <a:pt x="217" y="253"/>
                  </a:lnTo>
                  <a:lnTo>
                    <a:pt x="223" y="268"/>
                  </a:lnTo>
                  <a:lnTo>
                    <a:pt x="236" y="278"/>
                  </a:lnTo>
                  <a:lnTo>
                    <a:pt x="238" y="288"/>
                  </a:lnTo>
                  <a:lnTo>
                    <a:pt x="234" y="307"/>
                  </a:lnTo>
                  <a:lnTo>
                    <a:pt x="234" y="318"/>
                  </a:lnTo>
                  <a:lnTo>
                    <a:pt x="228" y="332"/>
                  </a:lnTo>
                  <a:lnTo>
                    <a:pt x="228" y="345"/>
                  </a:lnTo>
                  <a:lnTo>
                    <a:pt x="232" y="347"/>
                  </a:lnTo>
                  <a:lnTo>
                    <a:pt x="232" y="355"/>
                  </a:lnTo>
                  <a:lnTo>
                    <a:pt x="228" y="362"/>
                  </a:lnTo>
                  <a:lnTo>
                    <a:pt x="228" y="366"/>
                  </a:lnTo>
                  <a:lnTo>
                    <a:pt x="228" y="372"/>
                  </a:lnTo>
                  <a:lnTo>
                    <a:pt x="228" y="376"/>
                  </a:lnTo>
                  <a:lnTo>
                    <a:pt x="230" y="378"/>
                  </a:lnTo>
                  <a:lnTo>
                    <a:pt x="230" y="383"/>
                  </a:lnTo>
                  <a:lnTo>
                    <a:pt x="232" y="385"/>
                  </a:lnTo>
                  <a:lnTo>
                    <a:pt x="236" y="385"/>
                  </a:lnTo>
                  <a:lnTo>
                    <a:pt x="236" y="383"/>
                  </a:lnTo>
                  <a:lnTo>
                    <a:pt x="242" y="379"/>
                  </a:lnTo>
                  <a:lnTo>
                    <a:pt x="240" y="378"/>
                  </a:lnTo>
                  <a:lnTo>
                    <a:pt x="244" y="372"/>
                  </a:lnTo>
                  <a:lnTo>
                    <a:pt x="249" y="364"/>
                  </a:lnTo>
                  <a:lnTo>
                    <a:pt x="244" y="358"/>
                  </a:lnTo>
                  <a:lnTo>
                    <a:pt x="249" y="356"/>
                  </a:lnTo>
                  <a:lnTo>
                    <a:pt x="253" y="347"/>
                  </a:lnTo>
                  <a:lnTo>
                    <a:pt x="249" y="343"/>
                  </a:lnTo>
                  <a:lnTo>
                    <a:pt x="257" y="343"/>
                  </a:lnTo>
                  <a:lnTo>
                    <a:pt x="257" y="337"/>
                  </a:lnTo>
                  <a:lnTo>
                    <a:pt x="267" y="335"/>
                  </a:lnTo>
                  <a:lnTo>
                    <a:pt x="271" y="332"/>
                  </a:lnTo>
                  <a:lnTo>
                    <a:pt x="267" y="322"/>
                  </a:lnTo>
                  <a:lnTo>
                    <a:pt x="274" y="326"/>
                  </a:lnTo>
                  <a:lnTo>
                    <a:pt x="278" y="322"/>
                  </a:lnTo>
                  <a:lnTo>
                    <a:pt x="292" y="307"/>
                  </a:lnTo>
                  <a:lnTo>
                    <a:pt x="292" y="297"/>
                  </a:lnTo>
                  <a:lnTo>
                    <a:pt x="299" y="289"/>
                  </a:lnTo>
                  <a:lnTo>
                    <a:pt x="309" y="288"/>
                  </a:lnTo>
                  <a:lnTo>
                    <a:pt x="313" y="278"/>
                  </a:lnTo>
                  <a:lnTo>
                    <a:pt x="315" y="266"/>
                  </a:lnTo>
                  <a:lnTo>
                    <a:pt x="322" y="255"/>
                  </a:lnTo>
                  <a:lnTo>
                    <a:pt x="322" y="245"/>
                  </a:lnTo>
                  <a:lnTo>
                    <a:pt x="313" y="240"/>
                  </a:lnTo>
                  <a:lnTo>
                    <a:pt x="299" y="238"/>
                  </a:lnTo>
                  <a:lnTo>
                    <a:pt x="299" y="236"/>
                  </a:lnTo>
                  <a:lnTo>
                    <a:pt x="294" y="232"/>
                  </a:lnTo>
                  <a:lnTo>
                    <a:pt x="284" y="236"/>
                  </a:lnTo>
                  <a:lnTo>
                    <a:pt x="284" y="232"/>
                  </a:lnTo>
                  <a:lnTo>
                    <a:pt x="288" y="226"/>
                  </a:lnTo>
                  <a:lnTo>
                    <a:pt x="284" y="221"/>
                  </a:lnTo>
                  <a:lnTo>
                    <a:pt x="276" y="217"/>
                  </a:lnTo>
                  <a:lnTo>
                    <a:pt x="269" y="215"/>
                  </a:lnTo>
                  <a:lnTo>
                    <a:pt x="261" y="207"/>
                  </a:lnTo>
                  <a:lnTo>
                    <a:pt x="259" y="207"/>
                  </a:lnTo>
                  <a:lnTo>
                    <a:pt x="255" y="203"/>
                  </a:lnTo>
                  <a:lnTo>
                    <a:pt x="244" y="203"/>
                  </a:lnTo>
                  <a:lnTo>
                    <a:pt x="238" y="198"/>
                  </a:lnTo>
                  <a:lnTo>
                    <a:pt x="234" y="203"/>
                  </a:lnTo>
                  <a:lnTo>
                    <a:pt x="234" y="198"/>
                  </a:lnTo>
                  <a:lnTo>
                    <a:pt x="225" y="203"/>
                  </a:lnTo>
                  <a:lnTo>
                    <a:pt x="223" y="209"/>
                  </a:lnTo>
                  <a:lnTo>
                    <a:pt x="221" y="207"/>
                  </a:lnTo>
                  <a:lnTo>
                    <a:pt x="215" y="205"/>
                  </a:lnTo>
                  <a:lnTo>
                    <a:pt x="211" y="207"/>
                  </a:lnTo>
                  <a:lnTo>
                    <a:pt x="207" y="205"/>
                  </a:lnTo>
                  <a:lnTo>
                    <a:pt x="205" y="203"/>
                  </a:lnTo>
                  <a:lnTo>
                    <a:pt x="205" y="190"/>
                  </a:lnTo>
                  <a:lnTo>
                    <a:pt x="201" y="188"/>
                  </a:lnTo>
                  <a:lnTo>
                    <a:pt x="192" y="188"/>
                  </a:lnTo>
                  <a:lnTo>
                    <a:pt x="194" y="184"/>
                  </a:lnTo>
                  <a:lnTo>
                    <a:pt x="198" y="175"/>
                  </a:lnTo>
                  <a:lnTo>
                    <a:pt x="194" y="173"/>
                  </a:lnTo>
                  <a:lnTo>
                    <a:pt x="188" y="175"/>
                  </a:lnTo>
                  <a:lnTo>
                    <a:pt x="184" y="180"/>
                  </a:lnTo>
                  <a:lnTo>
                    <a:pt x="175" y="180"/>
                  </a:lnTo>
                  <a:lnTo>
                    <a:pt x="169" y="173"/>
                  </a:lnTo>
                  <a:lnTo>
                    <a:pt x="173" y="161"/>
                  </a:lnTo>
                  <a:lnTo>
                    <a:pt x="173" y="155"/>
                  </a:lnTo>
                  <a:lnTo>
                    <a:pt x="177" y="150"/>
                  </a:lnTo>
                  <a:lnTo>
                    <a:pt x="184" y="150"/>
                  </a:lnTo>
                  <a:lnTo>
                    <a:pt x="192" y="153"/>
                  </a:lnTo>
                  <a:lnTo>
                    <a:pt x="192" y="150"/>
                  </a:lnTo>
                  <a:lnTo>
                    <a:pt x="194" y="148"/>
                  </a:lnTo>
                  <a:lnTo>
                    <a:pt x="205" y="150"/>
                  </a:lnTo>
                  <a:lnTo>
                    <a:pt x="207" y="153"/>
                  </a:lnTo>
                  <a:lnTo>
                    <a:pt x="207" y="157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59"/>
                  </a:lnTo>
                  <a:lnTo>
                    <a:pt x="211" y="148"/>
                  </a:lnTo>
                  <a:lnTo>
                    <a:pt x="211" y="142"/>
                  </a:lnTo>
                  <a:lnTo>
                    <a:pt x="225" y="134"/>
                  </a:lnTo>
                  <a:lnTo>
                    <a:pt x="223" y="127"/>
                  </a:lnTo>
                  <a:lnTo>
                    <a:pt x="225" y="129"/>
                  </a:lnTo>
                  <a:lnTo>
                    <a:pt x="228" y="123"/>
                  </a:lnTo>
                  <a:lnTo>
                    <a:pt x="228" y="119"/>
                  </a:lnTo>
                  <a:lnTo>
                    <a:pt x="238" y="115"/>
                  </a:lnTo>
                  <a:lnTo>
                    <a:pt x="236" y="113"/>
                  </a:lnTo>
                  <a:lnTo>
                    <a:pt x="238" y="108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1" y="100"/>
                  </a:lnTo>
                  <a:lnTo>
                    <a:pt x="251" y="104"/>
                  </a:lnTo>
                  <a:lnTo>
                    <a:pt x="255" y="104"/>
                  </a:lnTo>
                  <a:lnTo>
                    <a:pt x="248" y="106"/>
                  </a:lnTo>
                  <a:lnTo>
                    <a:pt x="249" y="109"/>
                  </a:lnTo>
                  <a:lnTo>
                    <a:pt x="253" y="106"/>
                  </a:lnTo>
                  <a:lnTo>
                    <a:pt x="259" y="104"/>
                  </a:lnTo>
                  <a:lnTo>
                    <a:pt x="261" y="100"/>
                  </a:lnTo>
                  <a:lnTo>
                    <a:pt x="261" y="98"/>
                  </a:lnTo>
                  <a:lnTo>
                    <a:pt x="259" y="104"/>
                  </a:lnTo>
                  <a:lnTo>
                    <a:pt x="253" y="100"/>
                  </a:lnTo>
                  <a:lnTo>
                    <a:pt x="249" y="98"/>
                  </a:lnTo>
                  <a:lnTo>
                    <a:pt x="251" y="96"/>
                  </a:lnTo>
                  <a:lnTo>
                    <a:pt x="248" y="94"/>
                  </a:lnTo>
                  <a:lnTo>
                    <a:pt x="253" y="92"/>
                  </a:lnTo>
                  <a:lnTo>
                    <a:pt x="249" y="90"/>
                  </a:lnTo>
                  <a:lnTo>
                    <a:pt x="242" y="90"/>
                  </a:lnTo>
                  <a:lnTo>
                    <a:pt x="248" y="86"/>
                  </a:lnTo>
                  <a:lnTo>
                    <a:pt x="261" y="86"/>
                  </a:lnTo>
                  <a:lnTo>
                    <a:pt x="274" y="81"/>
                  </a:lnTo>
                  <a:lnTo>
                    <a:pt x="273" y="75"/>
                  </a:lnTo>
                  <a:lnTo>
                    <a:pt x="269" y="77"/>
                  </a:lnTo>
                  <a:lnTo>
                    <a:pt x="269" y="73"/>
                  </a:lnTo>
                  <a:lnTo>
                    <a:pt x="261" y="77"/>
                  </a:lnTo>
                  <a:lnTo>
                    <a:pt x="259" y="75"/>
                  </a:lnTo>
                  <a:lnTo>
                    <a:pt x="269" y="71"/>
                  </a:lnTo>
                  <a:lnTo>
                    <a:pt x="261" y="67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55" y="60"/>
                  </a:lnTo>
                  <a:lnTo>
                    <a:pt x="255" y="58"/>
                  </a:lnTo>
                  <a:lnTo>
                    <a:pt x="255" y="54"/>
                  </a:lnTo>
                  <a:lnTo>
                    <a:pt x="251" y="50"/>
                  </a:lnTo>
                  <a:lnTo>
                    <a:pt x="249" y="52"/>
                  </a:lnTo>
                  <a:lnTo>
                    <a:pt x="248" y="56"/>
                  </a:lnTo>
                  <a:lnTo>
                    <a:pt x="242" y="60"/>
                  </a:lnTo>
                  <a:lnTo>
                    <a:pt x="242" y="56"/>
                  </a:lnTo>
                  <a:lnTo>
                    <a:pt x="236" y="58"/>
                  </a:lnTo>
                  <a:lnTo>
                    <a:pt x="240" y="54"/>
                  </a:lnTo>
                  <a:lnTo>
                    <a:pt x="238" y="50"/>
                  </a:lnTo>
                  <a:lnTo>
                    <a:pt x="238" y="46"/>
                  </a:lnTo>
                  <a:lnTo>
                    <a:pt x="234" y="46"/>
                  </a:lnTo>
                  <a:lnTo>
                    <a:pt x="228" y="42"/>
                  </a:lnTo>
                  <a:lnTo>
                    <a:pt x="225" y="42"/>
                  </a:lnTo>
                  <a:lnTo>
                    <a:pt x="219" y="42"/>
                  </a:lnTo>
                  <a:lnTo>
                    <a:pt x="219" y="42"/>
                  </a:lnTo>
                  <a:lnTo>
                    <a:pt x="221" y="46"/>
                  </a:lnTo>
                  <a:lnTo>
                    <a:pt x="219" y="48"/>
                  </a:lnTo>
                  <a:lnTo>
                    <a:pt x="221" y="52"/>
                  </a:lnTo>
                  <a:lnTo>
                    <a:pt x="217" y="56"/>
                  </a:lnTo>
                  <a:lnTo>
                    <a:pt x="221" y="58"/>
                  </a:lnTo>
                  <a:lnTo>
                    <a:pt x="223" y="65"/>
                  </a:lnTo>
                  <a:lnTo>
                    <a:pt x="213" y="71"/>
                  </a:lnTo>
                  <a:lnTo>
                    <a:pt x="217" y="79"/>
                  </a:lnTo>
                  <a:lnTo>
                    <a:pt x="219" y="81"/>
                  </a:lnTo>
                  <a:lnTo>
                    <a:pt x="213" y="83"/>
                  </a:lnTo>
                  <a:lnTo>
                    <a:pt x="211" y="83"/>
                  </a:lnTo>
                  <a:lnTo>
                    <a:pt x="211" y="81"/>
                  </a:lnTo>
                  <a:lnTo>
                    <a:pt x="207" y="77"/>
                  </a:lnTo>
                  <a:lnTo>
                    <a:pt x="207" y="71"/>
                  </a:lnTo>
                  <a:lnTo>
                    <a:pt x="200" y="69"/>
                  </a:lnTo>
                  <a:lnTo>
                    <a:pt x="192" y="64"/>
                  </a:lnTo>
                  <a:lnTo>
                    <a:pt x="186" y="62"/>
                  </a:lnTo>
                  <a:lnTo>
                    <a:pt x="182" y="64"/>
                  </a:lnTo>
                  <a:lnTo>
                    <a:pt x="182" y="56"/>
                  </a:lnTo>
                  <a:lnTo>
                    <a:pt x="178" y="58"/>
                  </a:lnTo>
                  <a:lnTo>
                    <a:pt x="178" y="46"/>
                  </a:lnTo>
                  <a:lnTo>
                    <a:pt x="182" y="42"/>
                  </a:lnTo>
                  <a:lnTo>
                    <a:pt x="182" y="41"/>
                  </a:lnTo>
                  <a:lnTo>
                    <a:pt x="188" y="41"/>
                  </a:lnTo>
                  <a:lnTo>
                    <a:pt x="182" y="33"/>
                  </a:lnTo>
                  <a:lnTo>
                    <a:pt x="188" y="37"/>
                  </a:lnTo>
                  <a:lnTo>
                    <a:pt x="188" y="33"/>
                  </a:lnTo>
                  <a:lnTo>
                    <a:pt x="192" y="33"/>
                  </a:lnTo>
                  <a:lnTo>
                    <a:pt x="198" y="29"/>
                  </a:lnTo>
                  <a:lnTo>
                    <a:pt x="192" y="29"/>
                  </a:lnTo>
                  <a:lnTo>
                    <a:pt x="188" y="27"/>
                  </a:lnTo>
                  <a:lnTo>
                    <a:pt x="198" y="29"/>
                  </a:lnTo>
                  <a:lnTo>
                    <a:pt x="198" y="23"/>
                  </a:lnTo>
                  <a:lnTo>
                    <a:pt x="205" y="25"/>
                  </a:lnTo>
                  <a:lnTo>
                    <a:pt x="211" y="21"/>
                  </a:lnTo>
                  <a:lnTo>
                    <a:pt x="207" y="16"/>
                  </a:lnTo>
                  <a:lnTo>
                    <a:pt x="211" y="14"/>
                  </a:lnTo>
                  <a:lnTo>
                    <a:pt x="200" y="8"/>
                  </a:lnTo>
                  <a:lnTo>
                    <a:pt x="203" y="14"/>
                  </a:lnTo>
                  <a:lnTo>
                    <a:pt x="200" y="14"/>
                  </a:lnTo>
                  <a:lnTo>
                    <a:pt x="196" y="21"/>
                  </a:lnTo>
                  <a:lnTo>
                    <a:pt x="194" y="16"/>
                  </a:lnTo>
                  <a:lnTo>
                    <a:pt x="192" y="14"/>
                  </a:lnTo>
                  <a:lnTo>
                    <a:pt x="188" y="16"/>
                  </a:lnTo>
                  <a:lnTo>
                    <a:pt x="186" y="10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86" y="8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5" y="2"/>
                  </a:lnTo>
                  <a:lnTo>
                    <a:pt x="173" y="8"/>
                  </a:lnTo>
                  <a:lnTo>
                    <a:pt x="180" y="10"/>
                  </a:lnTo>
                  <a:lnTo>
                    <a:pt x="182" y="16"/>
                  </a:lnTo>
                  <a:lnTo>
                    <a:pt x="177" y="18"/>
                  </a:lnTo>
                  <a:lnTo>
                    <a:pt x="177" y="21"/>
                  </a:lnTo>
                  <a:lnTo>
                    <a:pt x="175" y="19"/>
                  </a:lnTo>
                  <a:lnTo>
                    <a:pt x="173" y="18"/>
                  </a:lnTo>
                  <a:lnTo>
                    <a:pt x="169" y="19"/>
                  </a:lnTo>
                  <a:lnTo>
                    <a:pt x="159" y="19"/>
                  </a:lnTo>
                  <a:lnTo>
                    <a:pt x="157" y="16"/>
                  </a:lnTo>
                  <a:lnTo>
                    <a:pt x="150" y="14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50" y="14"/>
                  </a:lnTo>
                  <a:lnTo>
                    <a:pt x="148" y="21"/>
                  </a:lnTo>
                  <a:lnTo>
                    <a:pt x="140" y="18"/>
                  </a:lnTo>
                  <a:lnTo>
                    <a:pt x="127" y="18"/>
                  </a:lnTo>
                  <a:lnTo>
                    <a:pt x="130" y="16"/>
                  </a:lnTo>
                  <a:lnTo>
                    <a:pt x="121" y="14"/>
                  </a:lnTo>
                  <a:lnTo>
                    <a:pt x="109" y="8"/>
                  </a:lnTo>
                  <a:lnTo>
                    <a:pt x="105" y="10"/>
                  </a:lnTo>
                  <a:lnTo>
                    <a:pt x="105" y="8"/>
                  </a:lnTo>
                  <a:lnTo>
                    <a:pt x="100" y="10"/>
                  </a:lnTo>
                  <a:lnTo>
                    <a:pt x="98" y="8"/>
                  </a:lnTo>
                  <a:lnTo>
                    <a:pt x="88" y="14"/>
                  </a:lnTo>
                  <a:lnTo>
                    <a:pt x="88" y="10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65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3" y="8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0" y="27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48" name="Freeform 196"/>
            <p:cNvSpPr>
              <a:spLocks/>
            </p:cNvSpPr>
            <p:nvPr/>
          </p:nvSpPr>
          <p:spPr bwMode="auto">
            <a:xfrm>
              <a:off x="4773" y="3901"/>
              <a:ext cx="1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25" y="9"/>
                </a:cxn>
                <a:cxn ang="0">
                  <a:pos x="16" y="9"/>
                </a:cxn>
                <a:cxn ang="0">
                  <a:pos x="14" y="4"/>
                </a:cxn>
                <a:cxn ang="0">
                  <a:pos x="6" y="4"/>
                </a:cxn>
                <a:cxn ang="0">
                  <a:pos x="0" y="4"/>
                </a:cxn>
              </a:cxnLst>
              <a:rect l="0" t="0" r="r" b="b"/>
              <a:pathLst>
                <a:path w="25" h="9">
                  <a:moveTo>
                    <a:pt x="0" y="4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14" y="4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49" name="Freeform 197"/>
            <p:cNvSpPr>
              <a:spLocks/>
            </p:cNvSpPr>
            <p:nvPr/>
          </p:nvSpPr>
          <p:spPr bwMode="auto">
            <a:xfrm>
              <a:off x="4785" y="3906"/>
              <a:ext cx="7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0" y="2"/>
                </a:cxn>
              </a:cxnLst>
              <a:rect l="0" t="0" r="r" b="b"/>
              <a:pathLst>
                <a:path w="14" h="6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50" name="Freeform 198"/>
            <p:cNvSpPr>
              <a:spLocks/>
            </p:cNvSpPr>
            <p:nvPr/>
          </p:nvSpPr>
          <p:spPr bwMode="auto">
            <a:xfrm>
              <a:off x="4788" y="4008"/>
              <a:ext cx="8" cy="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5" y="6"/>
                </a:cxn>
                <a:cxn ang="0">
                  <a:pos x="8" y="6"/>
                </a:cxn>
                <a:cxn ang="0">
                  <a:pos x="0" y="4"/>
                </a:cxn>
              </a:cxnLst>
              <a:rect l="0" t="0" r="r" b="b"/>
              <a:pathLst>
                <a:path w="15" h="6">
                  <a:moveTo>
                    <a:pt x="0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6"/>
                  </a:lnTo>
                  <a:lnTo>
                    <a:pt x="8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51" name="Freeform 199"/>
            <p:cNvSpPr>
              <a:spLocks/>
            </p:cNvSpPr>
            <p:nvPr/>
          </p:nvSpPr>
          <p:spPr bwMode="auto">
            <a:xfrm>
              <a:off x="4803" y="3857"/>
              <a:ext cx="8" cy="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8" y="5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5" y="13"/>
                </a:cxn>
                <a:cxn ang="0">
                  <a:pos x="15" y="15"/>
                </a:cxn>
                <a:cxn ang="0">
                  <a:pos x="11" y="17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0" y="15"/>
                </a:cxn>
              </a:cxnLst>
              <a:rect l="0" t="0" r="r" b="b"/>
              <a:pathLst>
                <a:path w="15" h="17">
                  <a:moveTo>
                    <a:pt x="0" y="15"/>
                  </a:moveTo>
                  <a:lnTo>
                    <a:pt x="8" y="2"/>
                  </a:lnTo>
                  <a:lnTo>
                    <a:pt x="9" y="0"/>
                  </a:lnTo>
                  <a:lnTo>
                    <a:pt x="8" y="5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52" name="Freeform 200"/>
            <p:cNvSpPr>
              <a:spLocks/>
            </p:cNvSpPr>
            <p:nvPr/>
          </p:nvSpPr>
          <p:spPr bwMode="auto">
            <a:xfrm>
              <a:off x="4686" y="3846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2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53" name="Freeform 201"/>
            <p:cNvSpPr>
              <a:spLocks/>
            </p:cNvSpPr>
            <p:nvPr/>
          </p:nvSpPr>
          <p:spPr bwMode="auto">
            <a:xfrm>
              <a:off x="4846" y="3828"/>
              <a:ext cx="13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5" y="2"/>
                </a:cxn>
                <a:cxn ang="0">
                  <a:pos x="27" y="8"/>
                </a:cxn>
                <a:cxn ang="0">
                  <a:pos x="12" y="14"/>
                </a:cxn>
                <a:cxn ang="0">
                  <a:pos x="4" y="14"/>
                </a:cxn>
                <a:cxn ang="0">
                  <a:pos x="0" y="6"/>
                </a:cxn>
              </a:cxnLst>
              <a:rect l="0" t="0" r="r" b="b"/>
              <a:pathLst>
                <a:path w="27" h="14">
                  <a:moveTo>
                    <a:pt x="0" y="6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5" y="2"/>
                  </a:lnTo>
                  <a:lnTo>
                    <a:pt x="27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54" name="Freeform 202"/>
            <p:cNvSpPr>
              <a:spLocks/>
            </p:cNvSpPr>
            <p:nvPr/>
          </p:nvSpPr>
          <p:spPr bwMode="auto">
            <a:xfrm>
              <a:off x="4769" y="3830"/>
              <a:ext cx="8" cy="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4" y="0"/>
                </a:cxn>
                <a:cxn ang="0">
                  <a:pos x="15" y="10"/>
                </a:cxn>
                <a:cxn ang="0">
                  <a:pos x="5" y="12"/>
                </a:cxn>
                <a:cxn ang="0">
                  <a:pos x="0" y="10"/>
                </a:cxn>
              </a:cxnLst>
              <a:rect l="0" t="0" r="r" b="b"/>
              <a:pathLst>
                <a:path w="15" h="12">
                  <a:moveTo>
                    <a:pt x="0" y="10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15" y="10"/>
                  </a:lnTo>
                  <a:lnTo>
                    <a:pt x="5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55" name="Freeform 203"/>
            <p:cNvSpPr>
              <a:spLocks/>
            </p:cNvSpPr>
            <p:nvPr/>
          </p:nvSpPr>
          <p:spPr bwMode="auto">
            <a:xfrm>
              <a:off x="4721" y="3810"/>
              <a:ext cx="14" cy="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9" y="4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7" y="15"/>
                </a:cxn>
                <a:cxn ang="0">
                  <a:pos x="0" y="13"/>
                </a:cxn>
              </a:cxnLst>
              <a:rect l="0" t="0" r="r" b="b"/>
              <a:pathLst>
                <a:path w="29" h="15">
                  <a:moveTo>
                    <a:pt x="0" y="13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9" y="4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7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56" name="Freeform 204"/>
            <p:cNvSpPr>
              <a:spLocks/>
            </p:cNvSpPr>
            <p:nvPr/>
          </p:nvSpPr>
          <p:spPr bwMode="auto">
            <a:xfrm>
              <a:off x="4730" y="3813"/>
              <a:ext cx="23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2"/>
                </a:cxn>
                <a:cxn ang="0">
                  <a:pos x="17" y="5"/>
                </a:cxn>
                <a:cxn ang="0">
                  <a:pos x="25" y="0"/>
                </a:cxn>
                <a:cxn ang="0">
                  <a:pos x="33" y="3"/>
                </a:cxn>
                <a:cxn ang="0">
                  <a:pos x="34" y="11"/>
                </a:cxn>
                <a:cxn ang="0">
                  <a:pos x="44" y="15"/>
                </a:cxn>
                <a:cxn ang="0">
                  <a:pos x="38" y="21"/>
                </a:cxn>
                <a:cxn ang="0">
                  <a:pos x="31" y="17"/>
                </a:cxn>
                <a:cxn ang="0">
                  <a:pos x="13" y="23"/>
                </a:cxn>
                <a:cxn ang="0">
                  <a:pos x="4" y="15"/>
                </a:cxn>
                <a:cxn ang="0">
                  <a:pos x="4" y="13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44" h="23">
                  <a:moveTo>
                    <a:pt x="0" y="7"/>
                  </a:moveTo>
                  <a:lnTo>
                    <a:pt x="6" y="2"/>
                  </a:lnTo>
                  <a:lnTo>
                    <a:pt x="17" y="5"/>
                  </a:lnTo>
                  <a:lnTo>
                    <a:pt x="25" y="0"/>
                  </a:lnTo>
                  <a:lnTo>
                    <a:pt x="33" y="3"/>
                  </a:lnTo>
                  <a:lnTo>
                    <a:pt x="34" y="11"/>
                  </a:lnTo>
                  <a:lnTo>
                    <a:pt x="44" y="15"/>
                  </a:lnTo>
                  <a:lnTo>
                    <a:pt x="38" y="21"/>
                  </a:lnTo>
                  <a:lnTo>
                    <a:pt x="31" y="17"/>
                  </a:lnTo>
                  <a:lnTo>
                    <a:pt x="13" y="23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57" name="Freeform 205"/>
            <p:cNvSpPr>
              <a:spLocks/>
            </p:cNvSpPr>
            <p:nvPr/>
          </p:nvSpPr>
          <p:spPr bwMode="auto">
            <a:xfrm>
              <a:off x="4928" y="3948"/>
              <a:ext cx="10" cy="1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10" y="32"/>
                </a:cxn>
                <a:cxn ang="0">
                  <a:pos x="20" y="9"/>
                </a:cxn>
                <a:cxn ang="0">
                  <a:pos x="14" y="0"/>
                </a:cxn>
                <a:cxn ang="0">
                  <a:pos x="2" y="15"/>
                </a:cxn>
                <a:cxn ang="0">
                  <a:pos x="4" y="23"/>
                </a:cxn>
                <a:cxn ang="0">
                  <a:pos x="0" y="25"/>
                </a:cxn>
              </a:cxnLst>
              <a:rect l="0" t="0" r="r" b="b"/>
              <a:pathLst>
                <a:path w="20" h="34">
                  <a:moveTo>
                    <a:pt x="0" y="25"/>
                  </a:moveTo>
                  <a:lnTo>
                    <a:pt x="2" y="32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0" y="9"/>
                  </a:lnTo>
                  <a:lnTo>
                    <a:pt x="14" y="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58" name="Freeform 206"/>
            <p:cNvSpPr>
              <a:spLocks/>
            </p:cNvSpPr>
            <p:nvPr/>
          </p:nvSpPr>
          <p:spPr bwMode="auto">
            <a:xfrm>
              <a:off x="5016" y="3946"/>
              <a:ext cx="48" cy="3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0"/>
                </a:cxn>
                <a:cxn ang="0">
                  <a:pos x="8" y="27"/>
                </a:cxn>
                <a:cxn ang="0">
                  <a:pos x="17" y="27"/>
                </a:cxn>
                <a:cxn ang="0">
                  <a:pos x="19" y="19"/>
                </a:cxn>
                <a:cxn ang="0">
                  <a:pos x="31" y="9"/>
                </a:cxn>
                <a:cxn ang="0">
                  <a:pos x="35" y="11"/>
                </a:cxn>
                <a:cxn ang="0">
                  <a:pos x="39" y="6"/>
                </a:cxn>
                <a:cxn ang="0">
                  <a:pos x="44" y="2"/>
                </a:cxn>
                <a:cxn ang="0">
                  <a:pos x="56" y="6"/>
                </a:cxn>
                <a:cxn ang="0">
                  <a:pos x="54" y="13"/>
                </a:cxn>
                <a:cxn ang="0">
                  <a:pos x="63" y="19"/>
                </a:cxn>
                <a:cxn ang="0">
                  <a:pos x="65" y="15"/>
                </a:cxn>
                <a:cxn ang="0">
                  <a:pos x="67" y="4"/>
                </a:cxn>
                <a:cxn ang="0">
                  <a:pos x="71" y="0"/>
                </a:cxn>
                <a:cxn ang="0">
                  <a:pos x="75" y="13"/>
                </a:cxn>
                <a:cxn ang="0">
                  <a:pos x="81" y="21"/>
                </a:cxn>
                <a:cxn ang="0">
                  <a:pos x="85" y="27"/>
                </a:cxn>
                <a:cxn ang="0">
                  <a:pos x="90" y="34"/>
                </a:cxn>
                <a:cxn ang="0">
                  <a:pos x="94" y="38"/>
                </a:cxn>
                <a:cxn ang="0">
                  <a:pos x="96" y="48"/>
                </a:cxn>
                <a:cxn ang="0">
                  <a:pos x="96" y="55"/>
                </a:cxn>
                <a:cxn ang="0">
                  <a:pos x="92" y="63"/>
                </a:cxn>
                <a:cxn ang="0">
                  <a:pos x="87" y="74"/>
                </a:cxn>
                <a:cxn ang="0">
                  <a:pos x="81" y="78"/>
                </a:cxn>
                <a:cxn ang="0">
                  <a:pos x="75" y="74"/>
                </a:cxn>
                <a:cxn ang="0">
                  <a:pos x="71" y="78"/>
                </a:cxn>
                <a:cxn ang="0">
                  <a:pos x="63" y="73"/>
                </a:cxn>
                <a:cxn ang="0">
                  <a:pos x="63" y="67"/>
                </a:cxn>
                <a:cxn ang="0">
                  <a:pos x="58" y="59"/>
                </a:cxn>
                <a:cxn ang="0">
                  <a:pos x="54" y="67"/>
                </a:cxn>
                <a:cxn ang="0">
                  <a:pos x="48" y="59"/>
                </a:cxn>
                <a:cxn ang="0">
                  <a:pos x="42" y="55"/>
                </a:cxn>
                <a:cxn ang="0">
                  <a:pos x="29" y="59"/>
                </a:cxn>
                <a:cxn ang="0">
                  <a:pos x="23" y="63"/>
                </a:cxn>
                <a:cxn ang="0">
                  <a:pos x="15" y="63"/>
                </a:cxn>
                <a:cxn ang="0">
                  <a:pos x="8" y="67"/>
                </a:cxn>
                <a:cxn ang="0">
                  <a:pos x="2" y="63"/>
                </a:cxn>
                <a:cxn ang="0">
                  <a:pos x="2" y="55"/>
                </a:cxn>
                <a:cxn ang="0">
                  <a:pos x="0" y="40"/>
                </a:cxn>
              </a:cxnLst>
              <a:rect l="0" t="0" r="r" b="b"/>
              <a:pathLst>
                <a:path w="96" h="78">
                  <a:moveTo>
                    <a:pt x="0" y="40"/>
                  </a:moveTo>
                  <a:lnTo>
                    <a:pt x="0" y="30"/>
                  </a:lnTo>
                  <a:lnTo>
                    <a:pt x="8" y="27"/>
                  </a:lnTo>
                  <a:lnTo>
                    <a:pt x="17" y="27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35" y="11"/>
                  </a:lnTo>
                  <a:lnTo>
                    <a:pt x="39" y="6"/>
                  </a:lnTo>
                  <a:lnTo>
                    <a:pt x="44" y="2"/>
                  </a:lnTo>
                  <a:lnTo>
                    <a:pt x="56" y="6"/>
                  </a:lnTo>
                  <a:lnTo>
                    <a:pt x="54" y="13"/>
                  </a:lnTo>
                  <a:lnTo>
                    <a:pt x="63" y="19"/>
                  </a:lnTo>
                  <a:lnTo>
                    <a:pt x="65" y="15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5" y="13"/>
                  </a:lnTo>
                  <a:lnTo>
                    <a:pt x="81" y="21"/>
                  </a:lnTo>
                  <a:lnTo>
                    <a:pt x="85" y="27"/>
                  </a:lnTo>
                  <a:lnTo>
                    <a:pt x="90" y="34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55"/>
                  </a:lnTo>
                  <a:lnTo>
                    <a:pt x="92" y="63"/>
                  </a:lnTo>
                  <a:lnTo>
                    <a:pt x="87" y="74"/>
                  </a:lnTo>
                  <a:lnTo>
                    <a:pt x="81" y="78"/>
                  </a:lnTo>
                  <a:lnTo>
                    <a:pt x="75" y="74"/>
                  </a:lnTo>
                  <a:lnTo>
                    <a:pt x="71" y="78"/>
                  </a:lnTo>
                  <a:lnTo>
                    <a:pt x="63" y="73"/>
                  </a:lnTo>
                  <a:lnTo>
                    <a:pt x="63" y="67"/>
                  </a:lnTo>
                  <a:lnTo>
                    <a:pt x="58" y="59"/>
                  </a:lnTo>
                  <a:lnTo>
                    <a:pt x="54" y="67"/>
                  </a:lnTo>
                  <a:lnTo>
                    <a:pt x="48" y="59"/>
                  </a:lnTo>
                  <a:lnTo>
                    <a:pt x="42" y="55"/>
                  </a:lnTo>
                  <a:lnTo>
                    <a:pt x="29" y="59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8" y="67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59" name="Freeform 207"/>
            <p:cNvSpPr>
              <a:spLocks/>
            </p:cNvSpPr>
            <p:nvPr/>
          </p:nvSpPr>
          <p:spPr bwMode="auto">
            <a:xfrm>
              <a:off x="5053" y="3988"/>
              <a:ext cx="4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6" y="10"/>
                </a:cxn>
                <a:cxn ang="0">
                  <a:pos x="0" y="2"/>
                </a:cxn>
              </a:cxnLst>
              <a:rect l="0" t="0" r="r" b="b"/>
              <a:pathLst>
                <a:path w="8" h="10">
                  <a:moveTo>
                    <a:pt x="0" y="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6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60" name="Freeform 208"/>
            <p:cNvSpPr>
              <a:spLocks/>
            </p:cNvSpPr>
            <p:nvPr/>
          </p:nvSpPr>
          <p:spPr bwMode="auto">
            <a:xfrm>
              <a:off x="5080" y="3988"/>
              <a:ext cx="9" cy="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0"/>
                </a:cxn>
                <a:cxn ang="0">
                  <a:pos x="9" y="6"/>
                </a:cxn>
                <a:cxn ang="0">
                  <a:pos x="15" y="0"/>
                </a:cxn>
                <a:cxn ang="0">
                  <a:pos x="19" y="4"/>
                </a:cxn>
                <a:cxn ang="0">
                  <a:pos x="15" y="10"/>
                </a:cxn>
                <a:cxn ang="0">
                  <a:pos x="11" y="10"/>
                </a:cxn>
                <a:cxn ang="0">
                  <a:pos x="6" y="17"/>
                </a:cxn>
                <a:cxn ang="0">
                  <a:pos x="0" y="15"/>
                </a:cxn>
              </a:cxnLst>
              <a:rect l="0" t="0" r="r" b="b"/>
              <a:pathLst>
                <a:path w="19" h="17">
                  <a:moveTo>
                    <a:pt x="0" y="15"/>
                  </a:moveTo>
                  <a:lnTo>
                    <a:pt x="4" y="10"/>
                  </a:lnTo>
                  <a:lnTo>
                    <a:pt x="9" y="6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6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61" name="Freeform 209"/>
            <p:cNvSpPr>
              <a:spLocks/>
            </p:cNvSpPr>
            <p:nvPr/>
          </p:nvSpPr>
          <p:spPr bwMode="auto">
            <a:xfrm>
              <a:off x="5088" y="3978"/>
              <a:ext cx="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4" y="9"/>
                </a:cxn>
                <a:cxn ang="0">
                  <a:pos x="12" y="13"/>
                </a:cxn>
                <a:cxn ang="0">
                  <a:pos x="8" y="21"/>
                </a:cxn>
                <a:cxn ang="0">
                  <a:pos x="2" y="13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4" h="21">
                  <a:moveTo>
                    <a:pt x="0" y="0"/>
                  </a:moveTo>
                  <a:lnTo>
                    <a:pt x="8" y="8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8" y="21"/>
                  </a:lnTo>
                  <a:lnTo>
                    <a:pt x="2" y="13"/>
                  </a:lnTo>
                  <a:lnTo>
                    <a:pt x="4" y="9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62" name="Freeform 210"/>
            <p:cNvSpPr>
              <a:spLocks/>
            </p:cNvSpPr>
            <p:nvPr/>
          </p:nvSpPr>
          <p:spPr bwMode="auto">
            <a:xfrm>
              <a:off x="4854" y="3881"/>
              <a:ext cx="85" cy="97"/>
            </a:xfrm>
            <a:custGeom>
              <a:avLst/>
              <a:gdLst/>
              <a:ahLst/>
              <a:cxnLst>
                <a:cxn ang="0">
                  <a:pos x="5" y="70"/>
                </a:cxn>
                <a:cxn ang="0">
                  <a:pos x="7" y="74"/>
                </a:cxn>
                <a:cxn ang="0">
                  <a:pos x="11" y="78"/>
                </a:cxn>
                <a:cxn ang="0">
                  <a:pos x="15" y="84"/>
                </a:cxn>
                <a:cxn ang="0">
                  <a:pos x="25" y="92"/>
                </a:cxn>
                <a:cxn ang="0">
                  <a:pos x="38" y="90"/>
                </a:cxn>
                <a:cxn ang="0">
                  <a:pos x="53" y="86"/>
                </a:cxn>
                <a:cxn ang="0">
                  <a:pos x="59" y="92"/>
                </a:cxn>
                <a:cxn ang="0">
                  <a:pos x="63" y="90"/>
                </a:cxn>
                <a:cxn ang="0">
                  <a:pos x="65" y="103"/>
                </a:cxn>
                <a:cxn ang="0">
                  <a:pos x="73" y="116"/>
                </a:cxn>
                <a:cxn ang="0">
                  <a:pos x="76" y="130"/>
                </a:cxn>
                <a:cxn ang="0">
                  <a:pos x="73" y="149"/>
                </a:cxn>
                <a:cxn ang="0">
                  <a:pos x="78" y="160"/>
                </a:cxn>
                <a:cxn ang="0">
                  <a:pos x="80" y="174"/>
                </a:cxn>
                <a:cxn ang="0">
                  <a:pos x="86" y="195"/>
                </a:cxn>
                <a:cxn ang="0">
                  <a:pos x="109" y="193"/>
                </a:cxn>
                <a:cxn ang="0">
                  <a:pos x="122" y="178"/>
                </a:cxn>
                <a:cxn ang="0">
                  <a:pos x="124" y="168"/>
                </a:cxn>
                <a:cxn ang="0">
                  <a:pos x="130" y="164"/>
                </a:cxn>
                <a:cxn ang="0">
                  <a:pos x="128" y="157"/>
                </a:cxn>
                <a:cxn ang="0">
                  <a:pos x="142" y="143"/>
                </a:cxn>
                <a:cxn ang="0">
                  <a:pos x="142" y="130"/>
                </a:cxn>
                <a:cxn ang="0">
                  <a:pos x="138" y="118"/>
                </a:cxn>
                <a:cxn ang="0">
                  <a:pos x="145" y="107"/>
                </a:cxn>
                <a:cxn ang="0">
                  <a:pos x="161" y="92"/>
                </a:cxn>
                <a:cxn ang="0">
                  <a:pos x="169" y="76"/>
                </a:cxn>
                <a:cxn ang="0">
                  <a:pos x="167" y="70"/>
                </a:cxn>
                <a:cxn ang="0">
                  <a:pos x="153" y="74"/>
                </a:cxn>
                <a:cxn ang="0">
                  <a:pos x="149" y="67"/>
                </a:cxn>
                <a:cxn ang="0">
                  <a:pos x="142" y="61"/>
                </a:cxn>
                <a:cxn ang="0">
                  <a:pos x="138" y="55"/>
                </a:cxn>
                <a:cxn ang="0">
                  <a:pos x="130" y="40"/>
                </a:cxn>
                <a:cxn ang="0">
                  <a:pos x="121" y="21"/>
                </a:cxn>
                <a:cxn ang="0">
                  <a:pos x="119" y="17"/>
                </a:cxn>
                <a:cxn ang="0">
                  <a:pos x="113" y="19"/>
                </a:cxn>
                <a:cxn ang="0">
                  <a:pos x="105" y="17"/>
                </a:cxn>
                <a:cxn ang="0">
                  <a:pos x="92" y="15"/>
                </a:cxn>
                <a:cxn ang="0">
                  <a:pos x="90" y="21"/>
                </a:cxn>
                <a:cxn ang="0">
                  <a:pos x="80" y="13"/>
                </a:cxn>
                <a:cxn ang="0">
                  <a:pos x="67" y="9"/>
                </a:cxn>
                <a:cxn ang="0">
                  <a:pos x="69" y="0"/>
                </a:cxn>
                <a:cxn ang="0">
                  <a:pos x="65" y="2"/>
                </a:cxn>
                <a:cxn ang="0">
                  <a:pos x="48" y="3"/>
                </a:cxn>
                <a:cxn ang="0">
                  <a:pos x="38" y="7"/>
                </a:cxn>
                <a:cxn ang="0">
                  <a:pos x="28" y="3"/>
                </a:cxn>
                <a:cxn ang="0">
                  <a:pos x="21" y="13"/>
                </a:cxn>
                <a:cxn ang="0">
                  <a:pos x="17" y="23"/>
                </a:cxn>
                <a:cxn ang="0">
                  <a:pos x="11" y="26"/>
                </a:cxn>
                <a:cxn ang="0">
                  <a:pos x="2" y="46"/>
                </a:cxn>
                <a:cxn ang="0">
                  <a:pos x="3" y="51"/>
                </a:cxn>
                <a:cxn ang="0">
                  <a:pos x="0" y="63"/>
                </a:cxn>
                <a:cxn ang="0">
                  <a:pos x="5" y="70"/>
                </a:cxn>
              </a:cxnLst>
              <a:rect l="0" t="0" r="r" b="b"/>
              <a:pathLst>
                <a:path w="169" h="195">
                  <a:moveTo>
                    <a:pt x="5" y="70"/>
                  </a:moveTo>
                  <a:lnTo>
                    <a:pt x="7" y="74"/>
                  </a:lnTo>
                  <a:lnTo>
                    <a:pt x="11" y="78"/>
                  </a:lnTo>
                  <a:lnTo>
                    <a:pt x="15" y="84"/>
                  </a:lnTo>
                  <a:lnTo>
                    <a:pt x="25" y="92"/>
                  </a:lnTo>
                  <a:lnTo>
                    <a:pt x="38" y="90"/>
                  </a:lnTo>
                  <a:lnTo>
                    <a:pt x="53" y="86"/>
                  </a:lnTo>
                  <a:lnTo>
                    <a:pt x="59" y="92"/>
                  </a:lnTo>
                  <a:lnTo>
                    <a:pt x="63" y="90"/>
                  </a:lnTo>
                  <a:lnTo>
                    <a:pt x="65" y="103"/>
                  </a:lnTo>
                  <a:lnTo>
                    <a:pt x="73" y="116"/>
                  </a:lnTo>
                  <a:lnTo>
                    <a:pt x="76" y="130"/>
                  </a:lnTo>
                  <a:lnTo>
                    <a:pt x="73" y="149"/>
                  </a:lnTo>
                  <a:lnTo>
                    <a:pt x="78" y="160"/>
                  </a:lnTo>
                  <a:lnTo>
                    <a:pt x="80" y="174"/>
                  </a:lnTo>
                  <a:lnTo>
                    <a:pt x="86" y="195"/>
                  </a:lnTo>
                  <a:lnTo>
                    <a:pt x="109" y="193"/>
                  </a:lnTo>
                  <a:lnTo>
                    <a:pt x="122" y="178"/>
                  </a:lnTo>
                  <a:lnTo>
                    <a:pt x="124" y="168"/>
                  </a:lnTo>
                  <a:lnTo>
                    <a:pt x="130" y="164"/>
                  </a:lnTo>
                  <a:lnTo>
                    <a:pt x="128" y="157"/>
                  </a:lnTo>
                  <a:lnTo>
                    <a:pt x="142" y="143"/>
                  </a:lnTo>
                  <a:lnTo>
                    <a:pt x="142" y="130"/>
                  </a:lnTo>
                  <a:lnTo>
                    <a:pt x="138" y="118"/>
                  </a:lnTo>
                  <a:lnTo>
                    <a:pt x="145" y="107"/>
                  </a:lnTo>
                  <a:lnTo>
                    <a:pt x="161" y="92"/>
                  </a:lnTo>
                  <a:lnTo>
                    <a:pt x="169" y="76"/>
                  </a:lnTo>
                  <a:lnTo>
                    <a:pt x="167" y="70"/>
                  </a:lnTo>
                  <a:lnTo>
                    <a:pt x="153" y="74"/>
                  </a:lnTo>
                  <a:lnTo>
                    <a:pt x="149" y="67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0" y="40"/>
                  </a:lnTo>
                  <a:lnTo>
                    <a:pt x="121" y="21"/>
                  </a:lnTo>
                  <a:lnTo>
                    <a:pt x="119" y="17"/>
                  </a:lnTo>
                  <a:lnTo>
                    <a:pt x="113" y="19"/>
                  </a:lnTo>
                  <a:lnTo>
                    <a:pt x="105" y="17"/>
                  </a:lnTo>
                  <a:lnTo>
                    <a:pt x="92" y="15"/>
                  </a:lnTo>
                  <a:lnTo>
                    <a:pt x="90" y="21"/>
                  </a:lnTo>
                  <a:lnTo>
                    <a:pt x="80" y="13"/>
                  </a:lnTo>
                  <a:lnTo>
                    <a:pt x="67" y="9"/>
                  </a:lnTo>
                  <a:lnTo>
                    <a:pt x="69" y="0"/>
                  </a:lnTo>
                  <a:lnTo>
                    <a:pt x="65" y="2"/>
                  </a:lnTo>
                  <a:lnTo>
                    <a:pt x="48" y="3"/>
                  </a:lnTo>
                  <a:lnTo>
                    <a:pt x="38" y="7"/>
                  </a:lnTo>
                  <a:lnTo>
                    <a:pt x="28" y="3"/>
                  </a:lnTo>
                  <a:lnTo>
                    <a:pt x="21" y="13"/>
                  </a:lnTo>
                  <a:lnTo>
                    <a:pt x="17" y="23"/>
                  </a:lnTo>
                  <a:lnTo>
                    <a:pt x="11" y="26"/>
                  </a:lnTo>
                  <a:lnTo>
                    <a:pt x="2" y="46"/>
                  </a:lnTo>
                  <a:lnTo>
                    <a:pt x="3" y="51"/>
                  </a:lnTo>
                  <a:lnTo>
                    <a:pt x="0" y="63"/>
                  </a:lnTo>
                  <a:lnTo>
                    <a:pt x="5" y="7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63" name="Freeform 211"/>
            <p:cNvSpPr>
              <a:spLocks/>
            </p:cNvSpPr>
            <p:nvPr/>
          </p:nvSpPr>
          <p:spPr bwMode="auto">
            <a:xfrm>
              <a:off x="5036" y="3933"/>
              <a:ext cx="25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18" y="13"/>
                </a:cxn>
                <a:cxn ang="0">
                  <a:pos x="18" y="21"/>
                </a:cxn>
                <a:cxn ang="0">
                  <a:pos x="31" y="23"/>
                </a:cxn>
                <a:cxn ang="0">
                  <a:pos x="35" y="17"/>
                </a:cxn>
                <a:cxn ang="0">
                  <a:pos x="50" y="27"/>
                </a:cxn>
                <a:cxn ang="0">
                  <a:pos x="43" y="15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50" h="27">
                  <a:moveTo>
                    <a:pt x="0" y="4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18" y="13"/>
                  </a:lnTo>
                  <a:lnTo>
                    <a:pt x="18" y="21"/>
                  </a:lnTo>
                  <a:lnTo>
                    <a:pt x="31" y="23"/>
                  </a:lnTo>
                  <a:lnTo>
                    <a:pt x="35" y="17"/>
                  </a:lnTo>
                  <a:lnTo>
                    <a:pt x="50" y="27"/>
                  </a:lnTo>
                  <a:lnTo>
                    <a:pt x="43" y="15"/>
                  </a:lnTo>
                  <a:lnTo>
                    <a:pt x="18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64" name="Freeform 212"/>
            <p:cNvSpPr>
              <a:spLocks/>
            </p:cNvSpPr>
            <p:nvPr/>
          </p:nvSpPr>
          <p:spPr bwMode="auto">
            <a:xfrm>
              <a:off x="5025" y="3919"/>
              <a:ext cx="6" cy="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4"/>
                </a:cxn>
                <a:cxn ang="0">
                  <a:pos x="0" y="8"/>
                </a:cxn>
              </a:cxnLst>
              <a:rect l="0" t="0" r="r" b="b"/>
              <a:pathLst>
                <a:path w="12" h="12">
                  <a:moveTo>
                    <a:pt x="0" y="8"/>
                  </a:moveTo>
                  <a:lnTo>
                    <a:pt x="2" y="2"/>
                  </a:lnTo>
                  <a:lnTo>
                    <a:pt x="8" y="0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65" name="Freeform 213"/>
            <p:cNvSpPr>
              <a:spLocks/>
            </p:cNvSpPr>
            <p:nvPr/>
          </p:nvSpPr>
          <p:spPr bwMode="auto">
            <a:xfrm>
              <a:off x="5023" y="3907"/>
              <a:ext cx="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8" y="18"/>
                </a:cxn>
                <a:cxn ang="0">
                  <a:pos x="2" y="16"/>
                </a:cxn>
                <a:cxn ang="0">
                  <a:pos x="0" y="8"/>
                </a:cxn>
              </a:cxnLst>
              <a:rect l="0" t="0" r="r" b="b"/>
              <a:pathLst>
                <a:path w="8" h="18">
                  <a:moveTo>
                    <a:pt x="0" y="8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8" y="18"/>
                  </a:lnTo>
                  <a:lnTo>
                    <a:pt x="2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66" name="Freeform 214"/>
            <p:cNvSpPr>
              <a:spLocks/>
            </p:cNvSpPr>
            <p:nvPr/>
          </p:nvSpPr>
          <p:spPr bwMode="auto">
            <a:xfrm>
              <a:off x="5021" y="3930"/>
              <a:ext cx="8" cy="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9"/>
                </a:cxn>
                <a:cxn ang="0">
                  <a:pos x="5" y="19"/>
                </a:cxn>
                <a:cxn ang="0">
                  <a:pos x="9" y="17"/>
                </a:cxn>
                <a:cxn ang="0">
                  <a:pos x="5" y="10"/>
                </a:cxn>
                <a:cxn ang="0">
                  <a:pos x="13" y="4"/>
                </a:cxn>
                <a:cxn ang="0">
                  <a:pos x="1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12"/>
                </a:cxn>
              </a:cxnLst>
              <a:rect l="0" t="0" r="r" b="b"/>
              <a:pathLst>
                <a:path w="15" h="19">
                  <a:moveTo>
                    <a:pt x="0" y="12"/>
                  </a:moveTo>
                  <a:lnTo>
                    <a:pt x="2" y="19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5" y="10"/>
                  </a:lnTo>
                  <a:lnTo>
                    <a:pt x="13" y="4"/>
                  </a:lnTo>
                  <a:lnTo>
                    <a:pt x="1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67" name="Freeform 215"/>
            <p:cNvSpPr>
              <a:spLocks/>
            </p:cNvSpPr>
            <p:nvPr/>
          </p:nvSpPr>
          <p:spPr bwMode="auto">
            <a:xfrm>
              <a:off x="5009" y="3923"/>
              <a:ext cx="12" cy="1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" y="13"/>
                </a:cxn>
                <a:cxn ang="0">
                  <a:pos x="21" y="0"/>
                </a:cxn>
                <a:cxn ang="0">
                  <a:pos x="25" y="6"/>
                </a:cxn>
                <a:cxn ang="0">
                  <a:pos x="21" y="8"/>
                </a:cxn>
                <a:cxn ang="0">
                  <a:pos x="25" y="15"/>
                </a:cxn>
                <a:cxn ang="0">
                  <a:pos x="15" y="30"/>
                </a:cxn>
                <a:cxn ang="0">
                  <a:pos x="4" y="25"/>
                </a:cxn>
                <a:cxn ang="0">
                  <a:pos x="0" y="17"/>
                </a:cxn>
              </a:cxnLst>
              <a:rect l="0" t="0" r="r" b="b"/>
              <a:pathLst>
                <a:path w="25" h="30">
                  <a:moveTo>
                    <a:pt x="0" y="17"/>
                  </a:moveTo>
                  <a:lnTo>
                    <a:pt x="4" y="13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21" y="8"/>
                  </a:lnTo>
                  <a:lnTo>
                    <a:pt x="25" y="15"/>
                  </a:lnTo>
                  <a:lnTo>
                    <a:pt x="15" y="30"/>
                  </a:lnTo>
                  <a:lnTo>
                    <a:pt x="4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68" name="Freeform 216"/>
            <p:cNvSpPr>
              <a:spLocks/>
            </p:cNvSpPr>
            <p:nvPr/>
          </p:nvSpPr>
          <p:spPr bwMode="auto">
            <a:xfrm>
              <a:off x="5005" y="3940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7" y="0"/>
                </a:cxn>
                <a:cxn ang="0">
                  <a:pos x="21" y="4"/>
                </a:cxn>
                <a:cxn ang="0">
                  <a:pos x="21" y="8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69" name="Freeform 217"/>
            <p:cNvSpPr>
              <a:spLocks/>
            </p:cNvSpPr>
            <p:nvPr/>
          </p:nvSpPr>
          <p:spPr bwMode="auto">
            <a:xfrm>
              <a:off x="4993" y="3925"/>
              <a:ext cx="1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7" y="11"/>
                </a:cxn>
                <a:cxn ang="0">
                  <a:pos x="21" y="15"/>
                </a:cxn>
                <a:cxn ang="0">
                  <a:pos x="27" y="23"/>
                </a:cxn>
                <a:cxn ang="0">
                  <a:pos x="23" y="28"/>
                </a:cxn>
                <a:cxn ang="0">
                  <a:pos x="17" y="26"/>
                </a:cxn>
                <a:cxn ang="0">
                  <a:pos x="10" y="9"/>
                </a:cxn>
                <a:cxn ang="0">
                  <a:pos x="0" y="0"/>
                </a:cxn>
              </a:cxnLst>
              <a:rect l="0" t="0" r="r" b="b"/>
              <a:pathLst>
                <a:path w="27" h="28">
                  <a:moveTo>
                    <a:pt x="0" y="0"/>
                  </a:moveTo>
                  <a:lnTo>
                    <a:pt x="6" y="2"/>
                  </a:lnTo>
                  <a:lnTo>
                    <a:pt x="17" y="11"/>
                  </a:lnTo>
                  <a:lnTo>
                    <a:pt x="21" y="15"/>
                  </a:lnTo>
                  <a:lnTo>
                    <a:pt x="27" y="23"/>
                  </a:lnTo>
                  <a:lnTo>
                    <a:pt x="23" y="28"/>
                  </a:lnTo>
                  <a:lnTo>
                    <a:pt x="17" y="26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70" name="Freeform 218"/>
            <p:cNvSpPr>
              <a:spLocks/>
            </p:cNvSpPr>
            <p:nvPr/>
          </p:nvSpPr>
          <p:spPr bwMode="auto">
            <a:xfrm>
              <a:off x="5047" y="3868"/>
              <a:ext cx="7" cy="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8" y="11"/>
                </a:cxn>
                <a:cxn ang="0">
                  <a:pos x="14" y="5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0" y="9"/>
                </a:cxn>
              </a:cxnLst>
              <a:rect l="0" t="0" r="r" b="b"/>
              <a:pathLst>
                <a:path w="14" h="11">
                  <a:moveTo>
                    <a:pt x="0" y="9"/>
                  </a:moveTo>
                  <a:lnTo>
                    <a:pt x="2" y="9"/>
                  </a:lnTo>
                  <a:lnTo>
                    <a:pt x="8" y="11"/>
                  </a:lnTo>
                  <a:lnTo>
                    <a:pt x="14" y="5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71" name="Freeform 219"/>
            <p:cNvSpPr>
              <a:spLocks/>
            </p:cNvSpPr>
            <p:nvPr/>
          </p:nvSpPr>
          <p:spPr bwMode="auto">
            <a:xfrm>
              <a:off x="5049" y="3853"/>
              <a:ext cx="4" cy="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7"/>
                </a:cxn>
                <a:cxn ang="0">
                  <a:pos x="8" y="19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8" h="27">
                  <a:moveTo>
                    <a:pt x="0" y="6"/>
                  </a:moveTo>
                  <a:lnTo>
                    <a:pt x="0" y="27"/>
                  </a:lnTo>
                  <a:lnTo>
                    <a:pt x="8" y="19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72" name="Freeform 220"/>
            <p:cNvSpPr>
              <a:spLocks/>
            </p:cNvSpPr>
            <p:nvPr/>
          </p:nvSpPr>
          <p:spPr bwMode="auto">
            <a:xfrm>
              <a:off x="5036" y="3874"/>
              <a:ext cx="13" cy="1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19"/>
                </a:cxn>
                <a:cxn ang="0">
                  <a:pos x="14" y="19"/>
                </a:cxn>
                <a:cxn ang="0">
                  <a:pos x="16" y="14"/>
                </a:cxn>
                <a:cxn ang="0">
                  <a:pos x="23" y="8"/>
                </a:cxn>
                <a:cxn ang="0">
                  <a:pos x="27" y="0"/>
                </a:cxn>
                <a:cxn ang="0">
                  <a:pos x="27" y="8"/>
                </a:cxn>
                <a:cxn ang="0">
                  <a:pos x="25" y="21"/>
                </a:cxn>
                <a:cxn ang="0">
                  <a:pos x="16" y="23"/>
                </a:cxn>
                <a:cxn ang="0">
                  <a:pos x="10" y="21"/>
                </a:cxn>
                <a:cxn ang="0">
                  <a:pos x="0" y="23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lnTo>
                    <a:pt x="6" y="19"/>
                  </a:lnTo>
                  <a:lnTo>
                    <a:pt x="14" y="19"/>
                  </a:lnTo>
                  <a:lnTo>
                    <a:pt x="16" y="14"/>
                  </a:lnTo>
                  <a:lnTo>
                    <a:pt x="23" y="8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5" y="21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73" name="Freeform 221"/>
            <p:cNvSpPr>
              <a:spLocks/>
            </p:cNvSpPr>
            <p:nvPr/>
          </p:nvSpPr>
          <p:spPr bwMode="auto">
            <a:xfrm>
              <a:off x="4973" y="3919"/>
              <a:ext cx="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74" name="Freeform 222"/>
            <p:cNvSpPr>
              <a:spLocks/>
            </p:cNvSpPr>
            <p:nvPr/>
          </p:nvSpPr>
          <p:spPr bwMode="auto">
            <a:xfrm>
              <a:off x="4889" y="3795"/>
              <a:ext cx="12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5" y="12"/>
                </a:cxn>
                <a:cxn ang="0">
                  <a:pos x="13" y="8"/>
                </a:cxn>
                <a:cxn ang="0">
                  <a:pos x="7" y="12"/>
                </a:cxn>
                <a:cxn ang="0">
                  <a:pos x="13" y="16"/>
                </a:cxn>
                <a:cxn ang="0">
                  <a:pos x="7" y="16"/>
                </a:cxn>
                <a:cxn ang="0">
                  <a:pos x="15" y="19"/>
                </a:cxn>
                <a:cxn ang="0">
                  <a:pos x="25" y="8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9" y="2"/>
                </a:cxn>
                <a:cxn ang="0">
                  <a:pos x="0" y="2"/>
                </a:cxn>
              </a:cxnLst>
              <a:rect l="0" t="0" r="r" b="b"/>
              <a:pathLst>
                <a:path w="25" h="19">
                  <a:moveTo>
                    <a:pt x="0" y="2"/>
                  </a:moveTo>
                  <a:lnTo>
                    <a:pt x="0" y="6"/>
                  </a:lnTo>
                  <a:lnTo>
                    <a:pt x="5" y="12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15" y="19"/>
                  </a:lnTo>
                  <a:lnTo>
                    <a:pt x="25" y="8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75" name="Freeform 223"/>
            <p:cNvSpPr>
              <a:spLocks/>
            </p:cNvSpPr>
            <p:nvPr/>
          </p:nvSpPr>
          <p:spPr bwMode="auto">
            <a:xfrm>
              <a:off x="4897" y="3794"/>
              <a:ext cx="1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6"/>
                </a:cxn>
                <a:cxn ang="0">
                  <a:pos x="13" y="8"/>
                </a:cxn>
                <a:cxn ang="0">
                  <a:pos x="23" y="4"/>
                </a:cxn>
                <a:cxn ang="0">
                  <a:pos x="17" y="0"/>
                </a:cxn>
                <a:cxn ang="0">
                  <a:pos x="11" y="4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23" h="8">
                  <a:moveTo>
                    <a:pt x="0" y="4"/>
                  </a:moveTo>
                  <a:lnTo>
                    <a:pt x="6" y="6"/>
                  </a:lnTo>
                  <a:lnTo>
                    <a:pt x="13" y="8"/>
                  </a:lnTo>
                  <a:lnTo>
                    <a:pt x="23" y="4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76" name="Freeform 224"/>
            <p:cNvSpPr>
              <a:spLocks/>
            </p:cNvSpPr>
            <p:nvPr/>
          </p:nvSpPr>
          <p:spPr bwMode="auto">
            <a:xfrm>
              <a:off x="4901" y="3800"/>
              <a:ext cx="5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4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77" name="Freeform 225"/>
            <p:cNvSpPr>
              <a:spLocks/>
            </p:cNvSpPr>
            <p:nvPr/>
          </p:nvSpPr>
          <p:spPr bwMode="auto">
            <a:xfrm>
              <a:off x="4939" y="3814"/>
              <a:ext cx="7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5"/>
                </a:cxn>
                <a:cxn ang="0">
                  <a:pos x="5" y="9"/>
                </a:cxn>
                <a:cxn ang="0">
                  <a:pos x="15" y="9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5" h="9">
                  <a:moveTo>
                    <a:pt x="0" y="5"/>
                  </a:moveTo>
                  <a:lnTo>
                    <a:pt x="5" y="5"/>
                  </a:lnTo>
                  <a:lnTo>
                    <a:pt x="5" y="9"/>
                  </a:lnTo>
                  <a:lnTo>
                    <a:pt x="15" y="9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78" name="Freeform 226"/>
            <p:cNvSpPr>
              <a:spLocks/>
            </p:cNvSpPr>
            <p:nvPr/>
          </p:nvSpPr>
          <p:spPr bwMode="auto">
            <a:xfrm>
              <a:off x="4942" y="3802"/>
              <a:ext cx="17" cy="1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8" y="21"/>
                </a:cxn>
                <a:cxn ang="0">
                  <a:pos x="18" y="11"/>
                </a:cxn>
                <a:cxn ang="0">
                  <a:pos x="35" y="5"/>
                </a:cxn>
                <a:cxn ang="0">
                  <a:pos x="33" y="0"/>
                </a:cxn>
                <a:cxn ang="0">
                  <a:pos x="18" y="5"/>
                </a:cxn>
                <a:cxn ang="0">
                  <a:pos x="4" y="11"/>
                </a:cxn>
                <a:cxn ang="0">
                  <a:pos x="0" y="19"/>
                </a:cxn>
              </a:cxnLst>
              <a:rect l="0" t="0" r="r" b="b"/>
              <a:pathLst>
                <a:path w="35" h="21">
                  <a:moveTo>
                    <a:pt x="0" y="19"/>
                  </a:moveTo>
                  <a:lnTo>
                    <a:pt x="8" y="21"/>
                  </a:lnTo>
                  <a:lnTo>
                    <a:pt x="18" y="11"/>
                  </a:lnTo>
                  <a:lnTo>
                    <a:pt x="35" y="5"/>
                  </a:lnTo>
                  <a:lnTo>
                    <a:pt x="33" y="0"/>
                  </a:lnTo>
                  <a:lnTo>
                    <a:pt x="18" y="5"/>
                  </a:lnTo>
                  <a:lnTo>
                    <a:pt x="4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79" name="Freeform 227"/>
            <p:cNvSpPr>
              <a:spLocks/>
            </p:cNvSpPr>
            <p:nvPr/>
          </p:nvSpPr>
          <p:spPr bwMode="auto">
            <a:xfrm>
              <a:off x="4863" y="3851"/>
              <a:ext cx="6" cy="6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1" y="1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" y="12"/>
                </a:cxn>
              </a:cxnLst>
              <a:rect l="0" t="0" r="r" b="b"/>
              <a:pathLst>
                <a:path w="11" h="12">
                  <a:moveTo>
                    <a:pt x="2" y="12"/>
                  </a:moveTo>
                  <a:lnTo>
                    <a:pt x="11" y="1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80" name="Freeform 228"/>
            <p:cNvSpPr>
              <a:spLocks/>
            </p:cNvSpPr>
            <p:nvPr/>
          </p:nvSpPr>
          <p:spPr bwMode="auto">
            <a:xfrm>
              <a:off x="4869" y="3845"/>
              <a:ext cx="9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8" y="9"/>
                </a:cxn>
                <a:cxn ang="0">
                  <a:pos x="10" y="11"/>
                </a:cxn>
                <a:cxn ang="0">
                  <a:pos x="16" y="17"/>
                </a:cxn>
                <a:cxn ang="0">
                  <a:pos x="14" y="21"/>
                </a:cxn>
                <a:cxn ang="0">
                  <a:pos x="20" y="21"/>
                </a:cxn>
                <a:cxn ang="0">
                  <a:pos x="20" y="25"/>
                </a:cxn>
                <a:cxn ang="0">
                  <a:pos x="0" y="30"/>
                </a:cxn>
                <a:cxn ang="0">
                  <a:pos x="6" y="25"/>
                </a:cxn>
                <a:cxn ang="0">
                  <a:pos x="2" y="23"/>
                </a:cxn>
                <a:cxn ang="0">
                  <a:pos x="2" y="21"/>
                </a:cxn>
                <a:cxn ang="0">
                  <a:pos x="8" y="19"/>
                </a:cxn>
                <a:cxn ang="0">
                  <a:pos x="8" y="13"/>
                </a:cxn>
                <a:cxn ang="0">
                  <a:pos x="2" y="13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20" h="30">
                  <a:moveTo>
                    <a:pt x="0" y="6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10" y="4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6" y="17"/>
                  </a:lnTo>
                  <a:lnTo>
                    <a:pt x="14" y="21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0" y="30"/>
                  </a:lnTo>
                  <a:lnTo>
                    <a:pt x="6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8" y="19"/>
                  </a:lnTo>
                  <a:lnTo>
                    <a:pt x="8" y="13"/>
                  </a:lnTo>
                  <a:lnTo>
                    <a:pt x="2" y="13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81" name="Freeform 229"/>
            <p:cNvSpPr>
              <a:spLocks/>
            </p:cNvSpPr>
            <p:nvPr/>
          </p:nvSpPr>
          <p:spPr bwMode="auto">
            <a:xfrm>
              <a:off x="4886" y="3874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4" h="8">
                  <a:moveTo>
                    <a:pt x="0" y="2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82" name="Freeform 230"/>
            <p:cNvSpPr>
              <a:spLocks/>
            </p:cNvSpPr>
            <p:nvPr/>
          </p:nvSpPr>
          <p:spPr bwMode="auto">
            <a:xfrm>
              <a:off x="4891" y="3879"/>
              <a:ext cx="5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6"/>
                </a:cxn>
                <a:cxn ang="0">
                  <a:pos x="9" y="0"/>
                </a:cxn>
                <a:cxn ang="0">
                  <a:pos x="0" y="2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lnTo>
                    <a:pt x="7" y="6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83" name="Freeform 231"/>
            <p:cNvSpPr>
              <a:spLocks/>
            </p:cNvSpPr>
            <p:nvPr/>
          </p:nvSpPr>
          <p:spPr bwMode="auto">
            <a:xfrm>
              <a:off x="4865" y="3800"/>
              <a:ext cx="244" cy="130"/>
            </a:xfrm>
            <a:custGeom>
              <a:avLst/>
              <a:gdLst/>
              <a:ahLst/>
              <a:cxnLst>
                <a:cxn ang="0">
                  <a:pos x="126" y="220"/>
                </a:cxn>
                <a:cxn ang="0">
                  <a:pos x="169" y="203"/>
                </a:cxn>
                <a:cxn ang="0">
                  <a:pos x="140" y="187"/>
                </a:cxn>
                <a:cxn ang="0">
                  <a:pos x="184" y="195"/>
                </a:cxn>
                <a:cxn ang="0">
                  <a:pos x="213" y="241"/>
                </a:cxn>
                <a:cxn ang="0">
                  <a:pos x="247" y="201"/>
                </a:cxn>
                <a:cxn ang="0">
                  <a:pos x="268" y="247"/>
                </a:cxn>
                <a:cxn ang="0">
                  <a:pos x="265" y="237"/>
                </a:cxn>
                <a:cxn ang="0">
                  <a:pos x="288" y="222"/>
                </a:cxn>
                <a:cxn ang="0">
                  <a:pos x="313" y="197"/>
                </a:cxn>
                <a:cxn ang="0">
                  <a:pos x="313" y="161"/>
                </a:cxn>
                <a:cxn ang="0">
                  <a:pos x="332" y="159"/>
                </a:cxn>
                <a:cxn ang="0">
                  <a:pos x="349" y="145"/>
                </a:cxn>
                <a:cxn ang="0">
                  <a:pos x="372" y="86"/>
                </a:cxn>
                <a:cxn ang="0">
                  <a:pos x="414" y="82"/>
                </a:cxn>
                <a:cxn ang="0">
                  <a:pos x="418" y="103"/>
                </a:cxn>
                <a:cxn ang="0">
                  <a:pos x="457" y="74"/>
                </a:cxn>
                <a:cxn ang="0">
                  <a:pos x="487" y="59"/>
                </a:cxn>
                <a:cxn ang="0">
                  <a:pos x="430" y="42"/>
                </a:cxn>
                <a:cxn ang="0">
                  <a:pos x="366" y="28"/>
                </a:cxn>
                <a:cxn ang="0">
                  <a:pos x="322" y="23"/>
                </a:cxn>
                <a:cxn ang="0">
                  <a:pos x="299" y="15"/>
                </a:cxn>
                <a:cxn ang="0">
                  <a:pos x="276" y="0"/>
                </a:cxn>
                <a:cxn ang="0">
                  <a:pos x="220" y="23"/>
                </a:cxn>
                <a:cxn ang="0">
                  <a:pos x="209" y="34"/>
                </a:cxn>
                <a:cxn ang="0">
                  <a:pos x="197" y="27"/>
                </a:cxn>
                <a:cxn ang="0">
                  <a:pos x="180" y="42"/>
                </a:cxn>
                <a:cxn ang="0">
                  <a:pos x="140" y="51"/>
                </a:cxn>
                <a:cxn ang="0">
                  <a:pos x="123" y="65"/>
                </a:cxn>
                <a:cxn ang="0">
                  <a:pos x="100" y="53"/>
                </a:cxn>
                <a:cxn ang="0">
                  <a:pos x="92" y="40"/>
                </a:cxn>
                <a:cxn ang="0">
                  <a:pos x="75" y="40"/>
                </a:cxn>
                <a:cxn ang="0">
                  <a:pos x="52" y="63"/>
                </a:cxn>
                <a:cxn ang="0">
                  <a:pos x="36" y="90"/>
                </a:cxn>
                <a:cxn ang="0">
                  <a:pos x="53" y="101"/>
                </a:cxn>
                <a:cxn ang="0">
                  <a:pos x="65" y="82"/>
                </a:cxn>
                <a:cxn ang="0">
                  <a:pos x="84" y="63"/>
                </a:cxn>
                <a:cxn ang="0">
                  <a:pos x="96" y="82"/>
                </a:cxn>
                <a:cxn ang="0">
                  <a:pos x="73" y="101"/>
                </a:cxn>
                <a:cxn ang="0">
                  <a:pos x="48" y="105"/>
                </a:cxn>
                <a:cxn ang="0">
                  <a:pos x="42" y="101"/>
                </a:cxn>
                <a:cxn ang="0">
                  <a:pos x="27" y="118"/>
                </a:cxn>
                <a:cxn ang="0">
                  <a:pos x="11" y="128"/>
                </a:cxn>
                <a:cxn ang="0">
                  <a:pos x="2" y="140"/>
                </a:cxn>
                <a:cxn ang="0">
                  <a:pos x="17" y="163"/>
                </a:cxn>
                <a:cxn ang="0">
                  <a:pos x="29" y="141"/>
                </a:cxn>
                <a:cxn ang="0">
                  <a:pos x="46" y="140"/>
                </a:cxn>
                <a:cxn ang="0">
                  <a:pos x="63" y="151"/>
                </a:cxn>
                <a:cxn ang="0">
                  <a:pos x="57" y="136"/>
                </a:cxn>
                <a:cxn ang="0">
                  <a:pos x="73" y="157"/>
                </a:cxn>
                <a:cxn ang="0">
                  <a:pos x="80" y="157"/>
                </a:cxn>
                <a:cxn ang="0">
                  <a:pos x="88" y="145"/>
                </a:cxn>
                <a:cxn ang="0">
                  <a:pos x="100" y="132"/>
                </a:cxn>
                <a:cxn ang="0">
                  <a:pos x="109" y="136"/>
                </a:cxn>
                <a:cxn ang="0">
                  <a:pos x="111" y="136"/>
                </a:cxn>
                <a:cxn ang="0">
                  <a:pos x="98" y="149"/>
                </a:cxn>
                <a:cxn ang="0">
                  <a:pos x="88" y="163"/>
                </a:cxn>
                <a:cxn ang="0">
                  <a:pos x="111" y="168"/>
                </a:cxn>
              </a:cxnLst>
              <a:rect l="0" t="0" r="r" b="b"/>
              <a:pathLst>
                <a:path w="487" h="258">
                  <a:moveTo>
                    <a:pt x="100" y="182"/>
                  </a:moveTo>
                  <a:lnTo>
                    <a:pt x="107" y="184"/>
                  </a:lnTo>
                  <a:lnTo>
                    <a:pt x="117" y="201"/>
                  </a:lnTo>
                  <a:lnTo>
                    <a:pt x="123" y="212"/>
                  </a:lnTo>
                  <a:lnTo>
                    <a:pt x="126" y="220"/>
                  </a:lnTo>
                  <a:lnTo>
                    <a:pt x="128" y="230"/>
                  </a:lnTo>
                  <a:lnTo>
                    <a:pt x="140" y="228"/>
                  </a:lnTo>
                  <a:lnTo>
                    <a:pt x="157" y="218"/>
                  </a:lnTo>
                  <a:lnTo>
                    <a:pt x="163" y="212"/>
                  </a:lnTo>
                  <a:lnTo>
                    <a:pt x="169" y="203"/>
                  </a:lnTo>
                  <a:lnTo>
                    <a:pt x="159" y="193"/>
                  </a:lnTo>
                  <a:lnTo>
                    <a:pt x="153" y="197"/>
                  </a:lnTo>
                  <a:lnTo>
                    <a:pt x="149" y="197"/>
                  </a:lnTo>
                  <a:lnTo>
                    <a:pt x="146" y="197"/>
                  </a:lnTo>
                  <a:lnTo>
                    <a:pt x="140" y="187"/>
                  </a:lnTo>
                  <a:lnTo>
                    <a:pt x="140" y="182"/>
                  </a:lnTo>
                  <a:lnTo>
                    <a:pt x="146" y="182"/>
                  </a:lnTo>
                  <a:lnTo>
                    <a:pt x="148" y="187"/>
                  </a:lnTo>
                  <a:lnTo>
                    <a:pt x="163" y="193"/>
                  </a:lnTo>
                  <a:lnTo>
                    <a:pt x="184" y="195"/>
                  </a:lnTo>
                  <a:lnTo>
                    <a:pt x="196" y="208"/>
                  </a:lnTo>
                  <a:lnTo>
                    <a:pt x="197" y="207"/>
                  </a:lnTo>
                  <a:lnTo>
                    <a:pt x="203" y="220"/>
                  </a:lnTo>
                  <a:lnTo>
                    <a:pt x="207" y="230"/>
                  </a:lnTo>
                  <a:lnTo>
                    <a:pt x="213" y="241"/>
                  </a:lnTo>
                  <a:lnTo>
                    <a:pt x="217" y="237"/>
                  </a:lnTo>
                  <a:lnTo>
                    <a:pt x="219" y="220"/>
                  </a:lnTo>
                  <a:lnTo>
                    <a:pt x="238" y="205"/>
                  </a:lnTo>
                  <a:lnTo>
                    <a:pt x="242" y="205"/>
                  </a:lnTo>
                  <a:lnTo>
                    <a:pt x="247" y="201"/>
                  </a:lnTo>
                  <a:lnTo>
                    <a:pt x="253" y="216"/>
                  </a:lnTo>
                  <a:lnTo>
                    <a:pt x="253" y="220"/>
                  </a:lnTo>
                  <a:lnTo>
                    <a:pt x="257" y="218"/>
                  </a:lnTo>
                  <a:lnTo>
                    <a:pt x="263" y="239"/>
                  </a:lnTo>
                  <a:lnTo>
                    <a:pt x="268" y="247"/>
                  </a:lnTo>
                  <a:lnTo>
                    <a:pt x="270" y="254"/>
                  </a:lnTo>
                  <a:lnTo>
                    <a:pt x="276" y="258"/>
                  </a:lnTo>
                  <a:lnTo>
                    <a:pt x="276" y="251"/>
                  </a:lnTo>
                  <a:lnTo>
                    <a:pt x="268" y="245"/>
                  </a:lnTo>
                  <a:lnTo>
                    <a:pt x="265" y="237"/>
                  </a:lnTo>
                  <a:lnTo>
                    <a:pt x="267" y="228"/>
                  </a:lnTo>
                  <a:lnTo>
                    <a:pt x="276" y="235"/>
                  </a:lnTo>
                  <a:lnTo>
                    <a:pt x="280" y="239"/>
                  </a:lnTo>
                  <a:lnTo>
                    <a:pt x="290" y="231"/>
                  </a:lnTo>
                  <a:lnTo>
                    <a:pt x="288" y="222"/>
                  </a:lnTo>
                  <a:lnTo>
                    <a:pt x="282" y="212"/>
                  </a:lnTo>
                  <a:lnTo>
                    <a:pt x="286" y="205"/>
                  </a:lnTo>
                  <a:lnTo>
                    <a:pt x="292" y="210"/>
                  </a:lnTo>
                  <a:lnTo>
                    <a:pt x="299" y="205"/>
                  </a:lnTo>
                  <a:lnTo>
                    <a:pt x="313" y="197"/>
                  </a:lnTo>
                  <a:lnTo>
                    <a:pt x="320" y="178"/>
                  </a:lnTo>
                  <a:lnTo>
                    <a:pt x="315" y="168"/>
                  </a:lnTo>
                  <a:lnTo>
                    <a:pt x="322" y="161"/>
                  </a:lnTo>
                  <a:lnTo>
                    <a:pt x="318" y="159"/>
                  </a:lnTo>
                  <a:lnTo>
                    <a:pt x="313" y="161"/>
                  </a:lnTo>
                  <a:lnTo>
                    <a:pt x="309" y="157"/>
                  </a:lnTo>
                  <a:lnTo>
                    <a:pt x="320" y="149"/>
                  </a:lnTo>
                  <a:lnTo>
                    <a:pt x="320" y="157"/>
                  </a:lnTo>
                  <a:lnTo>
                    <a:pt x="330" y="155"/>
                  </a:lnTo>
                  <a:lnTo>
                    <a:pt x="332" y="159"/>
                  </a:lnTo>
                  <a:lnTo>
                    <a:pt x="332" y="170"/>
                  </a:lnTo>
                  <a:lnTo>
                    <a:pt x="340" y="164"/>
                  </a:lnTo>
                  <a:lnTo>
                    <a:pt x="334" y="153"/>
                  </a:lnTo>
                  <a:lnTo>
                    <a:pt x="345" y="141"/>
                  </a:lnTo>
                  <a:lnTo>
                    <a:pt x="349" y="145"/>
                  </a:lnTo>
                  <a:lnTo>
                    <a:pt x="366" y="124"/>
                  </a:lnTo>
                  <a:lnTo>
                    <a:pt x="368" y="113"/>
                  </a:lnTo>
                  <a:lnTo>
                    <a:pt x="364" y="105"/>
                  </a:lnTo>
                  <a:lnTo>
                    <a:pt x="353" y="103"/>
                  </a:lnTo>
                  <a:lnTo>
                    <a:pt x="372" y="86"/>
                  </a:lnTo>
                  <a:lnTo>
                    <a:pt x="386" y="86"/>
                  </a:lnTo>
                  <a:lnTo>
                    <a:pt x="401" y="86"/>
                  </a:lnTo>
                  <a:lnTo>
                    <a:pt x="407" y="74"/>
                  </a:lnTo>
                  <a:lnTo>
                    <a:pt x="414" y="74"/>
                  </a:lnTo>
                  <a:lnTo>
                    <a:pt x="414" y="82"/>
                  </a:lnTo>
                  <a:lnTo>
                    <a:pt x="424" y="74"/>
                  </a:lnTo>
                  <a:lnTo>
                    <a:pt x="407" y="92"/>
                  </a:lnTo>
                  <a:lnTo>
                    <a:pt x="403" y="96"/>
                  </a:lnTo>
                  <a:lnTo>
                    <a:pt x="407" y="118"/>
                  </a:lnTo>
                  <a:lnTo>
                    <a:pt x="418" y="103"/>
                  </a:lnTo>
                  <a:lnTo>
                    <a:pt x="418" y="92"/>
                  </a:lnTo>
                  <a:lnTo>
                    <a:pt x="422" y="82"/>
                  </a:lnTo>
                  <a:lnTo>
                    <a:pt x="434" y="82"/>
                  </a:lnTo>
                  <a:lnTo>
                    <a:pt x="439" y="82"/>
                  </a:lnTo>
                  <a:lnTo>
                    <a:pt x="457" y="74"/>
                  </a:lnTo>
                  <a:lnTo>
                    <a:pt x="460" y="71"/>
                  </a:lnTo>
                  <a:lnTo>
                    <a:pt x="459" y="65"/>
                  </a:lnTo>
                  <a:lnTo>
                    <a:pt x="466" y="61"/>
                  </a:lnTo>
                  <a:lnTo>
                    <a:pt x="482" y="65"/>
                  </a:lnTo>
                  <a:lnTo>
                    <a:pt x="487" y="59"/>
                  </a:lnTo>
                  <a:lnTo>
                    <a:pt x="476" y="51"/>
                  </a:lnTo>
                  <a:lnTo>
                    <a:pt x="459" y="42"/>
                  </a:lnTo>
                  <a:lnTo>
                    <a:pt x="439" y="40"/>
                  </a:lnTo>
                  <a:lnTo>
                    <a:pt x="439" y="46"/>
                  </a:lnTo>
                  <a:lnTo>
                    <a:pt x="430" y="42"/>
                  </a:lnTo>
                  <a:lnTo>
                    <a:pt x="418" y="42"/>
                  </a:lnTo>
                  <a:lnTo>
                    <a:pt x="411" y="36"/>
                  </a:lnTo>
                  <a:lnTo>
                    <a:pt x="395" y="36"/>
                  </a:lnTo>
                  <a:lnTo>
                    <a:pt x="388" y="30"/>
                  </a:lnTo>
                  <a:lnTo>
                    <a:pt x="366" y="28"/>
                  </a:lnTo>
                  <a:lnTo>
                    <a:pt x="359" y="34"/>
                  </a:lnTo>
                  <a:lnTo>
                    <a:pt x="347" y="32"/>
                  </a:lnTo>
                  <a:lnTo>
                    <a:pt x="345" y="36"/>
                  </a:lnTo>
                  <a:lnTo>
                    <a:pt x="340" y="27"/>
                  </a:lnTo>
                  <a:lnTo>
                    <a:pt x="322" y="23"/>
                  </a:lnTo>
                  <a:lnTo>
                    <a:pt x="322" y="27"/>
                  </a:lnTo>
                  <a:lnTo>
                    <a:pt x="305" y="23"/>
                  </a:lnTo>
                  <a:lnTo>
                    <a:pt x="293" y="23"/>
                  </a:lnTo>
                  <a:lnTo>
                    <a:pt x="282" y="27"/>
                  </a:lnTo>
                  <a:lnTo>
                    <a:pt x="299" y="15"/>
                  </a:lnTo>
                  <a:lnTo>
                    <a:pt x="301" y="11"/>
                  </a:lnTo>
                  <a:lnTo>
                    <a:pt x="295" y="6"/>
                  </a:lnTo>
                  <a:lnTo>
                    <a:pt x="282" y="9"/>
                  </a:lnTo>
                  <a:lnTo>
                    <a:pt x="284" y="4"/>
                  </a:lnTo>
                  <a:lnTo>
                    <a:pt x="276" y="0"/>
                  </a:lnTo>
                  <a:lnTo>
                    <a:pt x="265" y="9"/>
                  </a:lnTo>
                  <a:lnTo>
                    <a:pt x="249" y="11"/>
                  </a:lnTo>
                  <a:lnTo>
                    <a:pt x="236" y="15"/>
                  </a:lnTo>
                  <a:lnTo>
                    <a:pt x="234" y="23"/>
                  </a:lnTo>
                  <a:lnTo>
                    <a:pt x="220" y="23"/>
                  </a:lnTo>
                  <a:lnTo>
                    <a:pt x="220" y="30"/>
                  </a:lnTo>
                  <a:lnTo>
                    <a:pt x="226" y="32"/>
                  </a:lnTo>
                  <a:lnTo>
                    <a:pt x="215" y="30"/>
                  </a:lnTo>
                  <a:lnTo>
                    <a:pt x="215" y="36"/>
                  </a:lnTo>
                  <a:lnTo>
                    <a:pt x="209" y="34"/>
                  </a:lnTo>
                  <a:lnTo>
                    <a:pt x="205" y="30"/>
                  </a:lnTo>
                  <a:lnTo>
                    <a:pt x="201" y="32"/>
                  </a:lnTo>
                  <a:lnTo>
                    <a:pt x="203" y="36"/>
                  </a:lnTo>
                  <a:lnTo>
                    <a:pt x="201" y="51"/>
                  </a:lnTo>
                  <a:lnTo>
                    <a:pt x="197" y="27"/>
                  </a:lnTo>
                  <a:lnTo>
                    <a:pt x="192" y="27"/>
                  </a:lnTo>
                  <a:lnTo>
                    <a:pt x="184" y="42"/>
                  </a:lnTo>
                  <a:lnTo>
                    <a:pt x="192" y="46"/>
                  </a:lnTo>
                  <a:lnTo>
                    <a:pt x="188" y="48"/>
                  </a:lnTo>
                  <a:lnTo>
                    <a:pt x="180" y="42"/>
                  </a:lnTo>
                  <a:lnTo>
                    <a:pt x="171" y="40"/>
                  </a:lnTo>
                  <a:lnTo>
                    <a:pt x="171" y="46"/>
                  </a:lnTo>
                  <a:lnTo>
                    <a:pt x="157" y="48"/>
                  </a:lnTo>
                  <a:lnTo>
                    <a:pt x="153" y="46"/>
                  </a:lnTo>
                  <a:lnTo>
                    <a:pt x="140" y="51"/>
                  </a:lnTo>
                  <a:lnTo>
                    <a:pt x="130" y="48"/>
                  </a:lnTo>
                  <a:lnTo>
                    <a:pt x="130" y="59"/>
                  </a:lnTo>
                  <a:lnTo>
                    <a:pt x="126" y="55"/>
                  </a:lnTo>
                  <a:lnTo>
                    <a:pt x="121" y="61"/>
                  </a:lnTo>
                  <a:lnTo>
                    <a:pt x="123" y="65"/>
                  </a:lnTo>
                  <a:lnTo>
                    <a:pt x="111" y="65"/>
                  </a:lnTo>
                  <a:lnTo>
                    <a:pt x="115" y="69"/>
                  </a:lnTo>
                  <a:lnTo>
                    <a:pt x="107" y="65"/>
                  </a:lnTo>
                  <a:lnTo>
                    <a:pt x="107" y="59"/>
                  </a:lnTo>
                  <a:lnTo>
                    <a:pt x="100" y="53"/>
                  </a:lnTo>
                  <a:lnTo>
                    <a:pt x="117" y="59"/>
                  </a:lnTo>
                  <a:lnTo>
                    <a:pt x="123" y="51"/>
                  </a:lnTo>
                  <a:lnTo>
                    <a:pt x="109" y="46"/>
                  </a:lnTo>
                  <a:lnTo>
                    <a:pt x="100" y="40"/>
                  </a:lnTo>
                  <a:lnTo>
                    <a:pt x="92" y="40"/>
                  </a:lnTo>
                  <a:lnTo>
                    <a:pt x="98" y="40"/>
                  </a:lnTo>
                  <a:lnTo>
                    <a:pt x="88" y="36"/>
                  </a:lnTo>
                  <a:lnTo>
                    <a:pt x="84" y="36"/>
                  </a:lnTo>
                  <a:lnTo>
                    <a:pt x="78" y="40"/>
                  </a:lnTo>
                  <a:lnTo>
                    <a:pt x="75" y="40"/>
                  </a:lnTo>
                  <a:lnTo>
                    <a:pt x="71" y="46"/>
                  </a:lnTo>
                  <a:lnTo>
                    <a:pt x="65" y="42"/>
                  </a:lnTo>
                  <a:lnTo>
                    <a:pt x="65" y="46"/>
                  </a:lnTo>
                  <a:lnTo>
                    <a:pt x="61" y="50"/>
                  </a:lnTo>
                  <a:lnTo>
                    <a:pt x="52" y="63"/>
                  </a:lnTo>
                  <a:lnTo>
                    <a:pt x="46" y="67"/>
                  </a:lnTo>
                  <a:lnTo>
                    <a:pt x="34" y="74"/>
                  </a:lnTo>
                  <a:lnTo>
                    <a:pt x="40" y="78"/>
                  </a:lnTo>
                  <a:lnTo>
                    <a:pt x="34" y="80"/>
                  </a:lnTo>
                  <a:lnTo>
                    <a:pt x="36" y="90"/>
                  </a:lnTo>
                  <a:lnTo>
                    <a:pt x="42" y="90"/>
                  </a:lnTo>
                  <a:lnTo>
                    <a:pt x="48" y="82"/>
                  </a:lnTo>
                  <a:lnTo>
                    <a:pt x="52" y="94"/>
                  </a:lnTo>
                  <a:lnTo>
                    <a:pt x="53" y="96"/>
                  </a:lnTo>
                  <a:lnTo>
                    <a:pt x="53" y="101"/>
                  </a:lnTo>
                  <a:lnTo>
                    <a:pt x="61" y="99"/>
                  </a:lnTo>
                  <a:lnTo>
                    <a:pt x="63" y="90"/>
                  </a:lnTo>
                  <a:lnTo>
                    <a:pt x="61" y="90"/>
                  </a:lnTo>
                  <a:lnTo>
                    <a:pt x="69" y="82"/>
                  </a:lnTo>
                  <a:lnTo>
                    <a:pt x="65" y="82"/>
                  </a:lnTo>
                  <a:lnTo>
                    <a:pt x="65" y="74"/>
                  </a:lnTo>
                  <a:lnTo>
                    <a:pt x="75" y="65"/>
                  </a:lnTo>
                  <a:lnTo>
                    <a:pt x="75" y="59"/>
                  </a:lnTo>
                  <a:lnTo>
                    <a:pt x="80" y="59"/>
                  </a:lnTo>
                  <a:lnTo>
                    <a:pt x="84" y="63"/>
                  </a:lnTo>
                  <a:lnTo>
                    <a:pt x="73" y="73"/>
                  </a:lnTo>
                  <a:lnTo>
                    <a:pt x="73" y="82"/>
                  </a:lnTo>
                  <a:lnTo>
                    <a:pt x="78" y="82"/>
                  </a:lnTo>
                  <a:lnTo>
                    <a:pt x="88" y="82"/>
                  </a:lnTo>
                  <a:lnTo>
                    <a:pt x="96" y="82"/>
                  </a:lnTo>
                  <a:lnTo>
                    <a:pt x="80" y="86"/>
                  </a:lnTo>
                  <a:lnTo>
                    <a:pt x="80" y="96"/>
                  </a:lnTo>
                  <a:lnTo>
                    <a:pt x="78" y="92"/>
                  </a:lnTo>
                  <a:lnTo>
                    <a:pt x="73" y="96"/>
                  </a:lnTo>
                  <a:lnTo>
                    <a:pt x="73" y="101"/>
                  </a:lnTo>
                  <a:lnTo>
                    <a:pt x="71" y="103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53" y="103"/>
                  </a:lnTo>
                  <a:lnTo>
                    <a:pt x="48" y="105"/>
                  </a:lnTo>
                  <a:lnTo>
                    <a:pt x="46" y="103"/>
                  </a:lnTo>
                  <a:lnTo>
                    <a:pt x="48" y="97"/>
                  </a:lnTo>
                  <a:lnTo>
                    <a:pt x="48" y="92"/>
                  </a:lnTo>
                  <a:lnTo>
                    <a:pt x="42" y="96"/>
                  </a:lnTo>
                  <a:lnTo>
                    <a:pt x="42" y="101"/>
                  </a:lnTo>
                  <a:lnTo>
                    <a:pt x="42" y="109"/>
                  </a:lnTo>
                  <a:lnTo>
                    <a:pt x="40" y="107"/>
                  </a:lnTo>
                  <a:lnTo>
                    <a:pt x="36" y="109"/>
                  </a:lnTo>
                  <a:lnTo>
                    <a:pt x="32" y="113"/>
                  </a:lnTo>
                  <a:lnTo>
                    <a:pt x="27" y="118"/>
                  </a:lnTo>
                  <a:lnTo>
                    <a:pt x="25" y="120"/>
                  </a:lnTo>
                  <a:lnTo>
                    <a:pt x="17" y="120"/>
                  </a:lnTo>
                  <a:lnTo>
                    <a:pt x="19" y="124"/>
                  </a:lnTo>
                  <a:lnTo>
                    <a:pt x="11" y="124"/>
                  </a:lnTo>
                  <a:lnTo>
                    <a:pt x="11" y="128"/>
                  </a:lnTo>
                  <a:lnTo>
                    <a:pt x="17" y="128"/>
                  </a:lnTo>
                  <a:lnTo>
                    <a:pt x="17" y="130"/>
                  </a:lnTo>
                  <a:lnTo>
                    <a:pt x="21" y="136"/>
                  </a:lnTo>
                  <a:lnTo>
                    <a:pt x="17" y="141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0" y="155"/>
                  </a:lnTo>
                  <a:lnTo>
                    <a:pt x="2" y="161"/>
                  </a:lnTo>
                  <a:lnTo>
                    <a:pt x="5" y="161"/>
                  </a:lnTo>
                  <a:lnTo>
                    <a:pt x="17" y="163"/>
                  </a:lnTo>
                  <a:lnTo>
                    <a:pt x="23" y="157"/>
                  </a:lnTo>
                  <a:lnTo>
                    <a:pt x="21" y="155"/>
                  </a:lnTo>
                  <a:lnTo>
                    <a:pt x="25" y="151"/>
                  </a:lnTo>
                  <a:lnTo>
                    <a:pt x="29" y="147"/>
                  </a:lnTo>
                  <a:lnTo>
                    <a:pt x="29" y="141"/>
                  </a:lnTo>
                  <a:lnTo>
                    <a:pt x="32" y="141"/>
                  </a:lnTo>
                  <a:lnTo>
                    <a:pt x="38" y="141"/>
                  </a:lnTo>
                  <a:lnTo>
                    <a:pt x="40" y="140"/>
                  </a:lnTo>
                  <a:lnTo>
                    <a:pt x="44" y="138"/>
                  </a:lnTo>
                  <a:lnTo>
                    <a:pt x="46" y="140"/>
                  </a:lnTo>
                  <a:lnTo>
                    <a:pt x="50" y="145"/>
                  </a:lnTo>
                  <a:lnTo>
                    <a:pt x="61" y="151"/>
                  </a:lnTo>
                  <a:lnTo>
                    <a:pt x="61" y="159"/>
                  </a:lnTo>
                  <a:lnTo>
                    <a:pt x="63" y="155"/>
                  </a:lnTo>
                  <a:lnTo>
                    <a:pt x="63" y="151"/>
                  </a:lnTo>
                  <a:lnTo>
                    <a:pt x="65" y="151"/>
                  </a:lnTo>
                  <a:lnTo>
                    <a:pt x="57" y="145"/>
                  </a:lnTo>
                  <a:lnTo>
                    <a:pt x="53" y="140"/>
                  </a:lnTo>
                  <a:lnTo>
                    <a:pt x="52" y="136"/>
                  </a:lnTo>
                  <a:lnTo>
                    <a:pt x="57" y="136"/>
                  </a:lnTo>
                  <a:lnTo>
                    <a:pt x="61" y="141"/>
                  </a:lnTo>
                  <a:lnTo>
                    <a:pt x="71" y="147"/>
                  </a:lnTo>
                  <a:lnTo>
                    <a:pt x="71" y="151"/>
                  </a:lnTo>
                  <a:lnTo>
                    <a:pt x="73" y="153"/>
                  </a:lnTo>
                  <a:lnTo>
                    <a:pt x="73" y="157"/>
                  </a:lnTo>
                  <a:lnTo>
                    <a:pt x="78" y="157"/>
                  </a:lnTo>
                  <a:lnTo>
                    <a:pt x="73" y="159"/>
                  </a:lnTo>
                  <a:lnTo>
                    <a:pt x="75" y="163"/>
                  </a:lnTo>
                  <a:lnTo>
                    <a:pt x="78" y="164"/>
                  </a:lnTo>
                  <a:lnTo>
                    <a:pt x="80" y="157"/>
                  </a:lnTo>
                  <a:lnTo>
                    <a:pt x="78" y="155"/>
                  </a:lnTo>
                  <a:lnTo>
                    <a:pt x="80" y="155"/>
                  </a:lnTo>
                  <a:lnTo>
                    <a:pt x="78" y="151"/>
                  </a:lnTo>
                  <a:lnTo>
                    <a:pt x="88" y="149"/>
                  </a:lnTo>
                  <a:lnTo>
                    <a:pt x="88" y="145"/>
                  </a:lnTo>
                  <a:lnTo>
                    <a:pt x="92" y="140"/>
                  </a:lnTo>
                  <a:lnTo>
                    <a:pt x="94" y="136"/>
                  </a:lnTo>
                  <a:lnTo>
                    <a:pt x="96" y="132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03" y="136"/>
                  </a:lnTo>
                  <a:lnTo>
                    <a:pt x="105" y="138"/>
                  </a:lnTo>
                  <a:lnTo>
                    <a:pt x="111" y="136"/>
                  </a:lnTo>
                  <a:lnTo>
                    <a:pt x="109" y="136"/>
                  </a:lnTo>
                  <a:lnTo>
                    <a:pt x="107" y="134"/>
                  </a:lnTo>
                  <a:lnTo>
                    <a:pt x="109" y="132"/>
                  </a:lnTo>
                  <a:lnTo>
                    <a:pt x="117" y="128"/>
                  </a:lnTo>
                  <a:lnTo>
                    <a:pt x="115" y="132"/>
                  </a:lnTo>
                  <a:lnTo>
                    <a:pt x="111" y="136"/>
                  </a:lnTo>
                  <a:lnTo>
                    <a:pt x="124" y="145"/>
                  </a:lnTo>
                  <a:lnTo>
                    <a:pt x="124" y="147"/>
                  </a:lnTo>
                  <a:lnTo>
                    <a:pt x="117" y="149"/>
                  </a:lnTo>
                  <a:lnTo>
                    <a:pt x="109" y="145"/>
                  </a:lnTo>
                  <a:lnTo>
                    <a:pt x="98" y="149"/>
                  </a:lnTo>
                  <a:lnTo>
                    <a:pt x="92" y="147"/>
                  </a:lnTo>
                  <a:lnTo>
                    <a:pt x="96" y="151"/>
                  </a:lnTo>
                  <a:lnTo>
                    <a:pt x="86" y="153"/>
                  </a:lnTo>
                  <a:lnTo>
                    <a:pt x="88" y="157"/>
                  </a:lnTo>
                  <a:lnTo>
                    <a:pt x="88" y="163"/>
                  </a:lnTo>
                  <a:lnTo>
                    <a:pt x="96" y="164"/>
                  </a:lnTo>
                  <a:lnTo>
                    <a:pt x="98" y="163"/>
                  </a:lnTo>
                  <a:lnTo>
                    <a:pt x="103" y="164"/>
                  </a:lnTo>
                  <a:lnTo>
                    <a:pt x="111" y="163"/>
                  </a:lnTo>
                  <a:lnTo>
                    <a:pt x="111" y="168"/>
                  </a:lnTo>
                  <a:lnTo>
                    <a:pt x="105" y="178"/>
                  </a:lnTo>
                  <a:lnTo>
                    <a:pt x="98" y="178"/>
                  </a:lnTo>
                  <a:lnTo>
                    <a:pt x="100" y="18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84" name="Freeform 232"/>
            <p:cNvSpPr>
              <a:spLocks/>
            </p:cNvSpPr>
            <p:nvPr/>
          </p:nvSpPr>
          <p:spPr bwMode="auto">
            <a:xfrm>
              <a:off x="4787" y="3785"/>
              <a:ext cx="74" cy="5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6" y="25"/>
                </a:cxn>
                <a:cxn ang="0">
                  <a:pos x="16" y="21"/>
                </a:cxn>
                <a:cxn ang="0">
                  <a:pos x="21" y="14"/>
                </a:cxn>
                <a:cxn ang="0">
                  <a:pos x="27" y="8"/>
                </a:cxn>
                <a:cxn ang="0">
                  <a:pos x="29" y="8"/>
                </a:cxn>
                <a:cxn ang="0">
                  <a:pos x="46" y="6"/>
                </a:cxn>
                <a:cxn ang="0">
                  <a:pos x="52" y="4"/>
                </a:cxn>
                <a:cxn ang="0">
                  <a:pos x="77" y="6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108" y="0"/>
                </a:cxn>
                <a:cxn ang="0">
                  <a:pos x="125" y="4"/>
                </a:cxn>
                <a:cxn ang="0">
                  <a:pos x="96" y="8"/>
                </a:cxn>
                <a:cxn ang="0">
                  <a:pos x="110" y="12"/>
                </a:cxn>
                <a:cxn ang="0">
                  <a:pos x="121" y="12"/>
                </a:cxn>
                <a:cxn ang="0">
                  <a:pos x="129" y="12"/>
                </a:cxn>
                <a:cxn ang="0">
                  <a:pos x="140" y="8"/>
                </a:cxn>
                <a:cxn ang="0">
                  <a:pos x="142" y="14"/>
                </a:cxn>
                <a:cxn ang="0">
                  <a:pos x="138" y="17"/>
                </a:cxn>
                <a:cxn ang="0">
                  <a:pos x="133" y="25"/>
                </a:cxn>
                <a:cxn ang="0">
                  <a:pos x="129" y="31"/>
                </a:cxn>
                <a:cxn ang="0">
                  <a:pos x="135" y="35"/>
                </a:cxn>
                <a:cxn ang="0">
                  <a:pos x="129" y="42"/>
                </a:cxn>
                <a:cxn ang="0">
                  <a:pos x="125" y="44"/>
                </a:cxn>
                <a:cxn ang="0">
                  <a:pos x="133" y="50"/>
                </a:cxn>
                <a:cxn ang="0">
                  <a:pos x="129" y="54"/>
                </a:cxn>
                <a:cxn ang="0">
                  <a:pos x="119" y="54"/>
                </a:cxn>
                <a:cxn ang="0">
                  <a:pos x="115" y="63"/>
                </a:cxn>
                <a:cxn ang="0">
                  <a:pos x="127" y="63"/>
                </a:cxn>
                <a:cxn ang="0">
                  <a:pos x="117" y="65"/>
                </a:cxn>
                <a:cxn ang="0">
                  <a:pos x="110" y="67"/>
                </a:cxn>
                <a:cxn ang="0">
                  <a:pos x="110" y="71"/>
                </a:cxn>
                <a:cxn ang="0">
                  <a:pos x="113" y="77"/>
                </a:cxn>
                <a:cxn ang="0">
                  <a:pos x="96" y="82"/>
                </a:cxn>
                <a:cxn ang="0">
                  <a:pos x="85" y="88"/>
                </a:cxn>
                <a:cxn ang="0">
                  <a:pos x="79" y="92"/>
                </a:cxn>
                <a:cxn ang="0">
                  <a:pos x="79" y="100"/>
                </a:cxn>
                <a:cxn ang="0">
                  <a:pos x="75" y="105"/>
                </a:cxn>
                <a:cxn ang="0">
                  <a:pos x="67" y="113"/>
                </a:cxn>
                <a:cxn ang="0">
                  <a:pos x="56" y="105"/>
                </a:cxn>
                <a:cxn ang="0">
                  <a:pos x="48" y="90"/>
                </a:cxn>
                <a:cxn ang="0">
                  <a:pos x="48" y="79"/>
                </a:cxn>
                <a:cxn ang="0">
                  <a:pos x="54" y="71"/>
                </a:cxn>
                <a:cxn ang="0">
                  <a:pos x="44" y="69"/>
                </a:cxn>
                <a:cxn ang="0">
                  <a:pos x="48" y="63"/>
                </a:cxn>
                <a:cxn ang="0">
                  <a:pos x="44" y="63"/>
                </a:cxn>
                <a:cxn ang="0">
                  <a:pos x="42" y="63"/>
                </a:cxn>
                <a:cxn ang="0">
                  <a:pos x="41" y="50"/>
                </a:cxn>
                <a:cxn ang="0">
                  <a:pos x="29" y="42"/>
                </a:cxn>
                <a:cxn ang="0">
                  <a:pos x="8" y="40"/>
                </a:cxn>
                <a:cxn ang="0">
                  <a:pos x="2" y="35"/>
                </a:cxn>
                <a:cxn ang="0">
                  <a:pos x="10" y="35"/>
                </a:cxn>
              </a:cxnLst>
              <a:rect l="0" t="0" r="r" b="b"/>
              <a:pathLst>
                <a:path w="148" h="113">
                  <a:moveTo>
                    <a:pt x="0" y="31"/>
                  </a:moveTo>
                  <a:lnTo>
                    <a:pt x="0" y="27"/>
                  </a:lnTo>
                  <a:lnTo>
                    <a:pt x="10" y="25"/>
                  </a:lnTo>
                  <a:lnTo>
                    <a:pt x="16" y="25"/>
                  </a:lnTo>
                  <a:lnTo>
                    <a:pt x="21" y="17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21" y="14"/>
                  </a:lnTo>
                  <a:lnTo>
                    <a:pt x="27" y="14"/>
                  </a:lnTo>
                  <a:lnTo>
                    <a:pt x="27" y="8"/>
                  </a:lnTo>
                  <a:lnTo>
                    <a:pt x="37" y="12"/>
                  </a:lnTo>
                  <a:lnTo>
                    <a:pt x="29" y="8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54" y="8"/>
                  </a:lnTo>
                  <a:lnTo>
                    <a:pt x="52" y="4"/>
                  </a:lnTo>
                  <a:lnTo>
                    <a:pt x="67" y="8"/>
                  </a:lnTo>
                  <a:lnTo>
                    <a:pt x="77" y="6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81" y="4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108" y="0"/>
                  </a:lnTo>
                  <a:lnTo>
                    <a:pt x="117" y="2"/>
                  </a:lnTo>
                  <a:lnTo>
                    <a:pt x="125" y="4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115" y="8"/>
                  </a:lnTo>
                  <a:lnTo>
                    <a:pt x="110" y="12"/>
                  </a:lnTo>
                  <a:lnTo>
                    <a:pt x="121" y="6"/>
                  </a:lnTo>
                  <a:lnTo>
                    <a:pt x="121" y="12"/>
                  </a:lnTo>
                  <a:lnTo>
                    <a:pt x="117" y="17"/>
                  </a:lnTo>
                  <a:lnTo>
                    <a:pt x="129" y="12"/>
                  </a:lnTo>
                  <a:lnTo>
                    <a:pt x="135" y="8"/>
                  </a:lnTo>
                  <a:lnTo>
                    <a:pt x="140" y="8"/>
                  </a:lnTo>
                  <a:lnTo>
                    <a:pt x="148" y="12"/>
                  </a:lnTo>
                  <a:lnTo>
                    <a:pt x="142" y="14"/>
                  </a:lnTo>
                  <a:lnTo>
                    <a:pt x="127" y="17"/>
                  </a:lnTo>
                  <a:lnTo>
                    <a:pt x="138" y="17"/>
                  </a:lnTo>
                  <a:lnTo>
                    <a:pt x="127" y="19"/>
                  </a:lnTo>
                  <a:lnTo>
                    <a:pt x="133" y="25"/>
                  </a:lnTo>
                  <a:lnTo>
                    <a:pt x="127" y="27"/>
                  </a:lnTo>
                  <a:lnTo>
                    <a:pt x="129" y="31"/>
                  </a:lnTo>
                  <a:lnTo>
                    <a:pt x="127" y="35"/>
                  </a:lnTo>
                  <a:lnTo>
                    <a:pt x="135" y="35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9" y="46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33" y="50"/>
                  </a:lnTo>
                  <a:lnTo>
                    <a:pt x="121" y="52"/>
                  </a:lnTo>
                  <a:lnTo>
                    <a:pt x="129" y="54"/>
                  </a:lnTo>
                  <a:lnTo>
                    <a:pt x="121" y="56"/>
                  </a:lnTo>
                  <a:lnTo>
                    <a:pt x="119" y="54"/>
                  </a:lnTo>
                  <a:lnTo>
                    <a:pt x="112" y="56"/>
                  </a:lnTo>
                  <a:lnTo>
                    <a:pt x="115" y="63"/>
                  </a:lnTo>
                  <a:lnTo>
                    <a:pt x="117" y="61"/>
                  </a:lnTo>
                  <a:lnTo>
                    <a:pt x="127" y="63"/>
                  </a:lnTo>
                  <a:lnTo>
                    <a:pt x="127" y="71"/>
                  </a:lnTo>
                  <a:lnTo>
                    <a:pt x="117" y="65"/>
                  </a:lnTo>
                  <a:lnTo>
                    <a:pt x="110" y="63"/>
                  </a:lnTo>
                  <a:lnTo>
                    <a:pt x="110" y="67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25" y="71"/>
                  </a:lnTo>
                  <a:lnTo>
                    <a:pt x="113" y="77"/>
                  </a:lnTo>
                  <a:lnTo>
                    <a:pt x="104" y="81"/>
                  </a:lnTo>
                  <a:lnTo>
                    <a:pt x="96" y="82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85" y="92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9" y="100"/>
                  </a:lnTo>
                  <a:lnTo>
                    <a:pt x="73" y="104"/>
                  </a:lnTo>
                  <a:lnTo>
                    <a:pt x="75" y="105"/>
                  </a:lnTo>
                  <a:lnTo>
                    <a:pt x="73" y="113"/>
                  </a:lnTo>
                  <a:lnTo>
                    <a:pt x="67" y="113"/>
                  </a:lnTo>
                  <a:lnTo>
                    <a:pt x="62" y="109"/>
                  </a:lnTo>
                  <a:lnTo>
                    <a:pt x="56" y="105"/>
                  </a:lnTo>
                  <a:lnTo>
                    <a:pt x="50" y="96"/>
                  </a:lnTo>
                  <a:lnTo>
                    <a:pt x="48" y="90"/>
                  </a:lnTo>
                  <a:lnTo>
                    <a:pt x="46" y="84"/>
                  </a:lnTo>
                  <a:lnTo>
                    <a:pt x="48" y="79"/>
                  </a:lnTo>
                  <a:lnTo>
                    <a:pt x="54" y="77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4" y="69"/>
                  </a:lnTo>
                  <a:lnTo>
                    <a:pt x="54" y="69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4" y="59"/>
                  </a:lnTo>
                  <a:lnTo>
                    <a:pt x="41" y="50"/>
                  </a:lnTo>
                  <a:lnTo>
                    <a:pt x="35" y="44"/>
                  </a:lnTo>
                  <a:lnTo>
                    <a:pt x="29" y="42"/>
                  </a:lnTo>
                  <a:lnTo>
                    <a:pt x="17" y="42"/>
                  </a:lnTo>
                  <a:lnTo>
                    <a:pt x="8" y="40"/>
                  </a:lnTo>
                  <a:lnTo>
                    <a:pt x="12" y="37"/>
                  </a:lnTo>
                  <a:lnTo>
                    <a:pt x="2" y="35"/>
                  </a:lnTo>
                  <a:lnTo>
                    <a:pt x="17" y="33"/>
                  </a:lnTo>
                  <a:lnTo>
                    <a:pt x="10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85" name="Freeform 233"/>
            <p:cNvSpPr>
              <a:spLocks/>
            </p:cNvSpPr>
            <p:nvPr/>
          </p:nvSpPr>
          <p:spPr bwMode="auto">
            <a:xfrm>
              <a:off x="4759" y="3811"/>
              <a:ext cx="6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9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11" h="9">
                  <a:moveTo>
                    <a:pt x="0" y="7"/>
                  </a:moveTo>
                  <a:lnTo>
                    <a:pt x="5" y="9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86" name="Freeform 234"/>
            <p:cNvSpPr>
              <a:spLocks/>
            </p:cNvSpPr>
            <p:nvPr/>
          </p:nvSpPr>
          <p:spPr bwMode="auto">
            <a:xfrm>
              <a:off x="4751" y="3804"/>
              <a:ext cx="6" cy="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4" y="8"/>
                </a:cxn>
                <a:cxn ang="0">
                  <a:pos x="0" y="6"/>
                </a:cxn>
              </a:cxnLst>
              <a:rect l="0" t="0" r="r" b="b"/>
              <a:pathLst>
                <a:path w="14" h="8">
                  <a:moveTo>
                    <a:pt x="0" y="6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4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87" name="Freeform 235"/>
            <p:cNvSpPr>
              <a:spLocks/>
            </p:cNvSpPr>
            <p:nvPr/>
          </p:nvSpPr>
          <p:spPr bwMode="auto">
            <a:xfrm>
              <a:off x="4751" y="3811"/>
              <a:ext cx="6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14" y="7"/>
                </a:cxn>
                <a:cxn ang="0">
                  <a:pos x="14" y="11"/>
                </a:cxn>
                <a:cxn ang="0">
                  <a:pos x="8" y="13"/>
                </a:cxn>
                <a:cxn ang="0">
                  <a:pos x="0" y="7"/>
                </a:cxn>
              </a:cxnLst>
              <a:rect l="0" t="0" r="r" b="b"/>
              <a:pathLst>
                <a:path w="14" h="13">
                  <a:moveTo>
                    <a:pt x="0" y="7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8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88" name="Freeform 236"/>
            <p:cNvSpPr>
              <a:spLocks/>
            </p:cNvSpPr>
            <p:nvPr/>
          </p:nvSpPr>
          <p:spPr bwMode="auto">
            <a:xfrm>
              <a:off x="4732" y="3803"/>
              <a:ext cx="15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1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9" y="7"/>
                </a:cxn>
                <a:cxn ang="0">
                  <a:pos x="17" y="3"/>
                </a:cxn>
                <a:cxn ang="0">
                  <a:pos x="21" y="0"/>
                </a:cxn>
                <a:cxn ang="0">
                  <a:pos x="21" y="3"/>
                </a:cxn>
                <a:cxn ang="0">
                  <a:pos x="27" y="5"/>
                </a:cxn>
                <a:cxn ang="0">
                  <a:pos x="29" y="7"/>
                </a:cxn>
                <a:cxn ang="0">
                  <a:pos x="27" y="9"/>
                </a:cxn>
                <a:cxn ang="0">
                  <a:pos x="21" y="9"/>
                </a:cxn>
                <a:cxn ang="0">
                  <a:pos x="13" y="13"/>
                </a:cxn>
                <a:cxn ang="0">
                  <a:pos x="0" y="7"/>
                </a:cxn>
              </a:cxnLst>
              <a:rect l="0" t="0" r="r" b="b"/>
              <a:pathLst>
                <a:path w="29" h="13">
                  <a:moveTo>
                    <a:pt x="0" y="7"/>
                  </a:moveTo>
                  <a:lnTo>
                    <a:pt x="6" y="1"/>
                  </a:lnTo>
                  <a:lnTo>
                    <a:pt x="13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1" y="9"/>
                  </a:lnTo>
                  <a:lnTo>
                    <a:pt x="13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89" name="Freeform 237"/>
            <p:cNvSpPr>
              <a:spLocks/>
            </p:cNvSpPr>
            <p:nvPr/>
          </p:nvSpPr>
          <p:spPr bwMode="auto">
            <a:xfrm>
              <a:off x="4726" y="3801"/>
              <a:ext cx="8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9"/>
                </a:cxn>
                <a:cxn ang="0">
                  <a:pos x="12" y="4"/>
                </a:cxn>
                <a:cxn ang="0">
                  <a:pos x="14" y="7"/>
                </a:cxn>
                <a:cxn ang="0">
                  <a:pos x="16" y="4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0" y="7"/>
                </a:cxn>
              </a:cxnLst>
              <a:rect l="0" t="0" r="r" b="b"/>
              <a:pathLst>
                <a:path w="18" h="9">
                  <a:moveTo>
                    <a:pt x="0" y="7"/>
                  </a:moveTo>
                  <a:lnTo>
                    <a:pt x="4" y="9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90" name="Freeform 238"/>
            <p:cNvSpPr>
              <a:spLocks/>
            </p:cNvSpPr>
            <p:nvPr/>
          </p:nvSpPr>
          <p:spPr bwMode="auto">
            <a:xfrm>
              <a:off x="4747" y="3798"/>
              <a:ext cx="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5" y="6"/>
                </a:cxn>
                <a:cxn ang="0">
                  <a:pos x="15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5" y="6"/>
                  </a:lnTo>
                  <a:lnTo>
                    <a:pt x="1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91" name="Freeform 239"/>
            <p:cNvSpPr>
              <a:spLocks/>
            </p:cNvSpPr>
            <p:nvPr/>
          </p:nvSpPr>
          <p:spPr bwMode="auto">
            <a:xfrm>
              <a:off x="4757" y="3802"/>
              <a:ext cx="21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9" y="7"/>
                </a:cxn>
                <a:cxn ang="0">
                  <a:pos x="27" y="9"/>
                </a:cxn>
                <a:cxn ang="0">
                  <a:pos x="34" y="7"/>
                </a:cxn>
                <a:cxn ang="0">
                  <a:pos x="40" y="9"/>
                </a:cxn>
                <a:cxn ang="0">
                  <a:pos x="38" y="15"/>
                </a:cxn>
                <a:cxn ang="0">
                  <a:pos x="11" y="15"/>
                </a:cxn>
                <a:cxn ang="0">
                  <a:pos x="4" y="5"/>
                </a:cxn>
                <a:cxn ang="0">
                  <a:pos x="0" y="2"/>
                </a:cxn>
              </a:cxnLst>
              <a:rect l="0" t="0" r="r" b="b"/>
              <a:pathLst>
                <a:path w="40" h="15">
                  <a:moveTo>
                    <a:pt x="0" y="2"/>
                  </a:moveTo>
                  <a:lnTo>
                    <a:pt x="2" y="0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4" y="7"/>
                  </a:lnTo>
                  <a:lnTo>
                    <a:pt x="40" y="9"/>
                  </a:lnTo>
                  <a:lnTo>
                    <a:pt x="38" y="15"/>
                  </a:lnTo>
                  <a:lnTo>
                    <a:pt x="11" y="15"/>
                  </a:lnTo>
                  <a:lnTo>
                    <a:pt x="4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92" name="Freeform 240"/>
            <p:cNvSpPr>
              <a:spLocks/>
            </p:cNvSpPr>
            <p:nvPr/>
          </p:nvSpPr>
          <p:spPr bwMode="auto">
            <a:xfrm>
              <a:off x="4763" y="3785"/>
              <a:ext cx="38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14"/>
                </a:cxn>
                <a:cxn ang="0">
                  <a:pos x="12" y="17"/>
                </a:cxn>
                <a:cxn ang="0">
                  <a:pos x="35" y="12"/>
                </a:cxn>
                <a:cxn ang="0">
                  <a:pos x="21" y="17"/>
                </a:cxn>
                <a:cxn ang="0">
                  <a:pos x="14" y="17"/>
                </a:cxn>
                <a:cxn ang="0">
                  <a:pos x="14" y="21"/>
                </a:cxn>
                <a:cxn ang="0">
                  <a:pos x="21" y="25"/>
                </a:cxn>
                <a:cxn ang="0">
                  <a:pos x="27" y="25"/>
                </a:cxn>
                <a:cxn ang="0">
                  <a:pos x="21" y="27"/>
                </a:cxn>
                <a:cxn ang="0">
                  <a:pos x="17" y="27"/>
                </a:cxn>
                <a:cxn ang="0">
                  <a:pos x="14" y="27"/>
                </a:cxn>
                <a:cxn ang="0">
                  <a:pos x="12" y="31"/>
                </a:cxn>
                <a:cxn ang="0">
                  <a:pos x="16" y="31"/>
                </a:cxn>
                <a:cxn ang="0">
                  <a:pos x="8" y="31"/>
                </a:cxn>
                <a:cxn ang="0">
                  <a:pos x="14" y="35"/>
                </a:cxn>
                <a:cxn ang="0">
                  <a:pos x="8" y="37"/>
                </a:cxn>
                <a:cxn ang="0">
                  <a:pos x="8" y="40"/>
                </a:cxn>
                <a:cxn ang="0">
                  <a:pos x="14" y="38"/>
                </a:cxn>
                <a:cxn ang="0">
                  <a:pos x="16" y="40"/>
                </a:cxn>
                <a:cxn ang="0">
                  <a:pos x="17" y="38"/>
                </a:cxn>
                <a:cxn ang="0">
                  <a:pos x="27" y="42"/>
                </a:cxn>
                <a:cxn ang="0">
                  <a:pos x="33" y="38"/>
                </a:cxn>
                <a:cxn ang="0">
                  <a:pos x="35" y="33"/>
                </a:cxn>
                <a:cxn ang="0">
                  <a:pos x="35" y="31"/>
                </a:cxn>
                <a:cxn ang="0">
                  <a:pos x="41" y="31"/>
                </a:cxn>
                <a:cxn ang="0">
                  <a:pos x="44" y="27"/>
                </a:cxn>
                <a:cxn ang="0">
                  <a:pos x="35" y="27"/>
                </a:cxn>
                <a:cxn ang="0">
                  <a:pos x="44" y="23"/>
                </a:cxn>
                <a:cxn ang="0">
                  <a:pos x="44" y="21"/>
                </a:cxn>
                <a:cxn ang="0">
                  <a:pos x="50" y="21"/>
                </a:cxn>
                <a:cxn ang="0">
                  <a:pos x="54" y="17"/>
                </a:cxn>
                <a:cxn ang="0">
                  <a:pos x="67" y="12"/>
                </a:cxn>
                <a:cxn ang="0">
                  <a:pos x="54" y="14"/>
                </a:cxn>
                <a:cxn ang="0">
                  <a:pos x="64" y="12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5" y="6"/>
                </a:cxn>
                <a:cxn ang="0">
                  <a:pos x="69" y="2"/>
                </a:cxn>
                <a:cxn ang="0">
                  <a:pos x="58" y="4"/>
                </a:cxn>
                <a:cxn ang="0">
                  <a:pos x="64" y="0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2" y="6"/>
                </a:cxn>
                <a:cxn ang="0">
                  <a:pos x="8" y="6"/>
                </a:cxn>
                <a:cxn ang="0">
                  <a:pos x="0" y="8"/>
                </a:cxn>
              </a:cxnLst>
              <a:rect l="0" t="0" r="r" b="b"/>
              <a:pathLst>
                <a:path w="75" h="42">
                  <a:moveTo>
                    <a:pt x="0" y="8"/>
                  </a:moveTo>
                  <a:lnTo>
                    <a:pt x="8" y="8"/>
                  </a:lnTo>
                  <a:lnTo>
                    <a:pt x="8" y="14"/>
                  </a:lnTo>
                  <a:lnTo>
                    <a:pt x="12" y="17"/>
                  </a:lnTo>
                  <a:lnTo>
                    <a:pt x="35" y="12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27" y="25"/>
                  </a:lnTo>
                  <a:lnTo>
                    <a:pt x="21" y="27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14" y="35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14" y="38"/>
                  </a:lnTo>
                  <a:lnTo>
                    <a:pt x="16" y="40"/>
                  </a:lnTo>
                  <a:lnTo>
                    <a:pt x="17" y="38"/>
                  </a:lnTo>
                  <a:lnTo>
                    <a:pt x="27" y="42"/>
                  </a:lnTo>
                  <a:lnTo>
                    <a:pt x="33" y="38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41" y="31"/>
                  </a:lnTo>
                  <a:lnTo>
                    <a:pt x="44" y="27"/>
                  </a:lnTo>
                  <a:lnTo>
                    <a:pt x="35" y="27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50" y="21"/>
                  </a:lnTo>
                  <a:lnTo>
                    <a:pt x="54" y="17"/>
                  </a:lnTo>
                  <a:lnTo>
                    <a:pt x="67" y="12"/>
                  </a:lnTo>
                  <a:lnTo>
                    <a:pt x="54" y="14"/>
                  </a:lnTo>
                  <a:lnTo>
                    <a:pt x="64" y="12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5" y="6"/>
                  </a:lnTo>
                  <a:lnTo>
                    <a:pt x="69" y="2"/>
                  </a:lnTo>
                  <a:lnTo>
                    <a:pt x="58" y="4"/>
                  </a:lnTo>
                  <a:lnTo>
                    <a:pt x="64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8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93" name="Freeform 241"/>
            <p:cNvSpPr>
              <a:spLocks/>
            </p:cNvSpPr>
            <p:nvPr/>
          </p:nvSpPr>
          <p:spPr bwMode="auto">
            <a:xfrm>
              <a:off x="4758" y="3792"/>
              <a:ext cx="1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3" y="3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5" y="7"/>
                </a:cxn>
                <a:cxn ang="0">
                  <a:pos x="26" y="11"/>
                </a:cxn>
                <a:cxn ang="0">
                  <a:pos x="17" y="11"/>
                </a:cxn>
                <a:cxn ang="0">
                  <a:pos x="17" y="17"/>
                </a:cxn>
                <a:cxn ang="0">
                  <a:pos x="9" y="17"/>
                </a:cxn>
                <a:cxn ang="0">
                  <a:pos x="5" y="11"/>
                </a:cxn>
                <a:cxn ang="0">
                  <a:pos x="13" y="11"/>
                </a:cxn>
                <a:cxn ang="0">
                  <a:pos x="3" y="11"/>
                </a:cxn>
                <a:cxn ang="0">
                  <a:pos x="0" y="3"/>
                </a:cxn>
              </a:cxnLst>
              <a:rect l="0" t="0" r="r" b="b"/>
              <a:pathLst>
                <a:path w="26" h="17">
                  <a:moveTo>
                    <a:pt x="0" y="3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5" y="11"/>
                  </a:lnTo>
                  <a:lnTo>
                    <a:pt x="13" y="11"/>
                  </a:lnTo>
                  <a:lnTo>
                    <a:pt x="3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94" name="Freeform 242"/>
            <p:cNvSpPr>
              <a:spLocks/>
            </p:cNvSpPr>
            <p:nvPr/>
          </p:nvSpPr>
          <p:spPr bwMode="auto">
            <a:xfrm>
              <a:off x="4765" y="3812"/>
              <a:ext cx="36" cy="2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0" y="7"/>
                </a:cxn>
                <a:cxn ang="0">
                  <a:pos x="13" y="9"/>
                </a:cxn>
                <a:cxn ang="0">
                  <a:pos x="15" y="7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37" y="5"/>
                </a:cxn>
                <a:cxn ang="0">
                  <a:pos x="40" y="9"/>
                </a:cxn>
                <a:cxn ang="0">
                  <a:pos x="42" y="11"/>
                </a:cxn>
                <a:cxn ang="0">
                  <a:pos x="44" y="9"/>
                </a:cxn>
                <a:cxn ang="0">
                  <a:pos x="48" y="13"/>
                </a:cxn>
                <a:cxn ang="0">
                  <a:pos x="48" y="15"/>
                </a:cxn>
                <a:cxn ang="0">
                  <a:pos x="56" y="17"/>
                </a:cxn>
                <a:cxn ang="0">
                  <a:pos x="56" y="17"/>
                </a:cxn>
                <a:cxn ang="0">
                  <a:pos x="54" y="19"/>
                </a:cxn>
                <a:cxn ang="0">
                  <a:pos x="60" y="23"/>
                </a:cxn>
                <a:cxn ang="0">
                  <a:pos x="54" y="25"/>
                </a:cxn>
                <a:cxn ang="0">
                  <a:pos x="60" y="27"/>
                </a:cxn>
                <a:cxn ang="0">
                  <a:pos x="63" y="27"/>
                </a:cxn>
                <a:cxn ang="0">
                  <a:pos x="71" y="32"/>
                </a:cxn>
                <a:cxn ang="0">
                  <a:pos x="67" y="36"/>
                </a:cxn>
                <a:cxn ang="0">
                  <a:pos x="67" y="40"/>
                </a:cxn>
                <a:cxn ang="0">
                  <a:pos x="60" y="32"/>
                </a:cxn>
                <a:cxn ang="0">
                  <a:pos x="56" y="34"/>
                </a:cxn>
                <a:cxn ang="0">
                  <a:pos x="60" y="42"/>
                </a:cxn>
                <a:cxn ang="0">
                  <a:pos x="63" y="42"/>
                </a:cxn>
                <a:cxn ang="0">
                  <a:pos x="63" y="51"/>
                </a:cxn>
                <a:cxn ang="0">
                  <a:pos x="54" y="46"/>
                </a:cxn>
                <a:cxn ang="0">
                  <a:pos x="60" y="51"/>
                </a:cxn>
                <a:cxn ang="0">
                  <a:pos x="46" y="50"/>
                </a:cxn>
                <a:cxn ang="0">
                  <a:pos x="40" y="42"/>
                </a:cxn>
                <a:cxn ang="0">
                  <a:pos x="35" y="42"/>
                </a:cxn>
                <a:cxn ang="0">
                  <a:pos x="33" y="38"/>
                </a:cxn>
                <a:cxn ang="0">
                  <a:pos x="40" y="38"/>
                </a:cxn>
                <a:cxn ang="0">
                  <a:pos x="40" y="36"/>
                </a:cxn>
                <a:cxn ang="0">
                  <a:pos x="44" y="30"/>
                </a:cxn>
                <a:cxn ang="0">
                  <a:pos x="40" y="23"/>
                </a:cxn>
                <a:cxn ang="0">
                  <a:pos x="35" y="23"/>
                </a:cxn>
                <a:cxn ang="0">
                  <a:pos x="35" y="23"/>
                </a:cxn>
                <a:cxn ang="0">
                  <a:pos x="37" y="23"/>
                </a:cxn>
                <a:cxn ang="0">
                  <a:pos x="31" y="17"/>
                </a:cxn>
                <a:cxn ang="0">
                  <a:pos x="27" y="17"/>
                </a:cxn>
                <a:cxn ang="0">
                  <a:pos x="29" y="17"/>
                </a:cxn>
                <a:cxn ang="0">
                  <a:pos x="23" y="17"/>
                </a:cxn>
                <a:cxn ang="0">
                  <a:pos x="4" y="17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0" y="9"/>
                </a:cxn>
              </a:cxnLst>
              <a:rect l="0" t="0" r="r" b="b"/>
              <a:pathLst>
                <a:path w="71" h="51">
                  <a:moveTo>
                    <a:pt x="0" y="9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0" y="7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37" y="5"/>
                  </a:lnTo>
                  <a:lnTo>
                    <a:pt x="40" y="9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4" y="19"/>
                  </a:lnTo>
                  <a:lnTo>
                    <a:pt x="60" y="23"/>
                  </a:lnTo>
                  <a:lnTo>
                    <a:pt x="54" y="25"/>
                  </a:lnTo>
                  <a:lnTo>
                    <a:pt x="60" y="27"/>
                  </a:lnTo>
                  <a:lnTo>
                    <a:pt x="63" y="27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7" y="4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3" y="51"/>
                  </a:lnTo>
                  <a:lnTo>
                    <a:pt x="54" y="46"/>
                  </a:lnTo>
                  <a:lnTo>
                    <a:pt x="60" y="51"/>
                  </a:lnTo>
                  <a:lnTo>
                    <a:pt x="46" y="50"/>
                  </a:lnTo>
                  <a:lnTo>
                    <a:pt x="40" y="42"/>
                  </a:lnTo>
                  <a:lnTo>
                    <a:pt x="35" y="42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4" y="30"/>
                  </a:lnTo>
                  <a:lnTo>
                    <a:pt x="40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3" y="17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195" name="Line 243"/>
            <p:cNvSpPr>
              <a:spLocks noChangeShapeType="1"/>
            </p:cNvSpPr>
            <p:nvPr/>
          </p:nvSpPr>
          <p:spPr bwMode="auto">
            <a:xfrm>
              <a:off x="5152" y="3832"/>
              <a:ext cx="191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1087438" y="1647825"/>
            <a:ext cx="7904162" cy="4148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695325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ydian" pitchFamily="34" charset="0"/>
              </a:rPr>
              <a:t>Nuclear Liability Insurance Risk           </a:t>
            </a:r>
            <a:r>
              <a:rPr 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ydian" pitchFamily="34" charset="0"/>
              </a:rPr>
              <a:t>(Effluent Releases)</a:t>
            </a:r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47750" y="1787525"/>
            <a:ext cx="8096250" cy="3743325"/>
          </a:xfrm>
        </p:spPr>
        <p:txBody>
          <a:bodyPr/>
          <a:lstStyle/>
          <a:p>
            <a:pPr marL="517525" indent="-517525" eaLnBrk="1" hangingPunct="1">
              <a:lnSpc>
                <a:spcPct val="125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b="1" dirty="0"/>
              <a:t>Increased Public Awareness of NPP Effluent Releases &amp; Perception of Personal Risk</a:t>
            </a:r>
          </a:p>
          <a:p>
            <a:pPr marL="517525" indent="-517525" eaLnBrk="1" hangingPunct="1">
              <a:lnSpc>
                <a:spcPct val="125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b="1" dirty="0"/>
              <a:t>Public does not differentiate between Isotope of Cobalt and Tritium </a:t>
            </a:r>
          </a:p>
          <a:p>
            <a:pPr marL="517525" indent="-517525" eaLnBrk="1" hangingPunct="1">
              <a:lnSpc>
                <a:spcPct val="125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b="1" dirty="0"/>
              <a:t>1 atom Co-60 ~ 1 atom of Tritium (perception)</a:t>
            </a:r>
          </a:p>
          <a:p>
            <a:pPr marL="517525" indent="-517525" eaLnBrk="1" hangingPunct="1">
              <a:lnSpc>
                <a:spcPct val="125000"/>
              </a:lnSpc>
              <a:buClr>
                <a:srgbClr val="FF33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b="1" dirty="0"/>
              <a:t>NPP Releases Cause Harm !  (Perception)</a:t>
            </a:r>
          </a:p>
        </p:txBody>
      </p:sp>
      <p:grpSp>
        <p:nvGrpSpPr>
          <p:cNvPr id="31748" name="Group 242"/>
          <p:cNvGrpSpPr>
            <a:grpSpLocks/>
          </p:cNvGrpSpPr>
          <p:nvPr/>
        </p:nvGrpSpPr>
        <p:grpSpPr bwMode="auto">
          <a:xfrm>
            <a:off x="1409700" y="5975350"/>
            <a:ext cx="7105650" cy="534988"/>
            <a:chOff x="888" y="3764"/>
            <a:chExt cx="4476" cy="337"/>
          </a:xfrm>
        </p:grpSpPr>
        <p:sp>
          <p:nvSpPr>
            <p:cNvPr id="378099" name="AutoShape 243"/>
            <p:cNvSpPr>
              <a:spLocks noChangeAspect="1" noChangeArrowheads="1" noTextEdit="1"/>
            </p:cNvSpPr>
            <p:nvPr/>
          </p:nvSpPr>
          <p:spPr bwMode="auto">
            <a:xfrm>
              <a:off x="888" y="3764"/>
              <a:ext cx="447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00" name="Rectangle 244"/>
            <p:cNvSpPr>
              <a:spLocks noChangeArrowheads="1"/>
            </p:cNvSpPr>
            <p:nvPr/>
          </p:nvSpPr>
          <p:spPr bwMode="auto">
            <a:xfrm>
              <a:off x="1197" y="3827"/>
              <a:ext cx="1044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  <a:tabLst>
                  <a:tab pos="739775" algn="l"/>
                </a:tabLst>
                <a:defRPr/>
              </a:pP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"</a:t>
              </a:r>
              <a:r>
                <a:rPr lang="en-US" sz="900" i="1" dirty="0" err="1">
                  <a:solidFill>
                    <a:srgbClr val="FFFFFF"/>
                  </a:solidFill>
                  <a:latin typeface="Arial" charset="0"/>
                </a:rPr>
                <a:t>Rets-Remp</a:t>
              </a: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 Workshop 2008"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78101" name="Rectangle 245"/>
            <p:cNvSpPr>
              <a:spLocks noChangeArrowheads="1"/>
            </p:cNvSpPr>
            <p:nvPr/>
          </p:nvSpPr>
          <p:spPr bwMode="auto">
            <a:xfrm>
              <a:off x="4310" y="3906"/>
              <a:ext cx="3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AMERICAN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78102" name="Rectangle 246"/>
            <p:cNvSpPr>
              <a:spLocks noChangeArrowheads="1"/>
            </p:cNvSpPr>
            <p:nvPr/>
          </p:nvSpPr>
          <p:spPr bwMode="auto">
            <a:xfrm>
              <a:off x="4310" y="3961"/>
              <a:ext cx="30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NUCLEAR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78103" name="Rectangle 247"/>
            <p:cNvSpPr>
              <a:spLocks noChangeArrowheads="1"/>
            </p:cNvSpPr>
            <p:nvPr/>
          </p:nvSpPr>
          <p:spPr bwMode="auto">
            <a:xfrm>
              <a:off x="4310" y="4021"/>
              <a:ext cx="3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INSURERS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78104" name="Freeform 248"/>
            <p:cNvSpPr>
              <a:spLocks/>
            </p:cNvSpPr>
            <p:nvPr/>
          </p:nvSpPr>
          <p:spPr bwMode="auto">
            <a:xfrm>
              <a:off x="4185" y="3979"/>
              <a:ext cx="20" cy="5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115"/>
                </a:cxn>
                <a:cxn ang="0">
                  <a:pos x="41" y="115"/>
                </a:cxn>
                <a:cxn ang="0">
                  <a:pos x="41" y="0"/>
                </a:cxn>
              </a:cxnLst>
              <a:rect l="0" t="0" r="r" b="b"/>
              <a:pathLst>
                <a:path w="41" h="115">
                  <a:moveTo>
                    <a:pt x="41" y="0"/>
                  </a:moveTo>
                  <a:lnTo>
                    <a:pt x="0" y="115"/>
                  </a:lnTo>
                  <a:lnTo>
                    <a:pt x="41" y="115"/>
                  </a:lnTo>
                  <a:lnTo>
                    <a:pt x="41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05" name="Freeform 249"/>
            <p:cNvSpPr>
              <a:spLocks/>
            </p:cNvSpPr>
            <p:nvPr/>
          </p:nvSpPr>
          <p:spPr bwMode="auto">
            <a:xfrm>
              <a:off x="4152" y="3933"/>
              <a:ext cx="136" cy="142"/>
            </a:xfrm>
            <a:custGeom>
              <a:avLst/>
              <a:gdLst/>
              <a:ahLst/>
              <a:cxnLst>
                <a:cxn ang="0">
                  <a:pos x="56" y="245"/>
                </a:cxn>
                <a:cxn ang="0">
                  <a:pos x="44" y="285"/>
                </a:cxn>
                <a:cxn ang="0">
                  <a:pos x="0" y="285"/>
                </a:cxn>
                <a:cxn ang="0">
                  <a:pos x="96" y="0"/>
                </a:cxn>
                <a:cxn ang="0">
                  <a:pos x="165" y="0"/>
                </a:cxn>
                <a:cxn ang="0">
                  <a:pos x="231" y="199"/>
                </a:cxn>
                <a:cxn ang="0">
                  <a:pos x="231" y="0"/>
                </a:cxn>
                <a:cxn ang="0">
                  <a:pos x="273" y="0"/>
                </a:cxn>
                <a:cxn ang="0">
                  <a:pos x="273" y="285"/>
                </a:cxn>
                <a:cxn ang="0">
                  <a:pos x="215" y="285"/>
                </a:cxn>
                <a:cxn ang="0">
                  <a:pos x="150" y="88"/>
                </a:cxn>
                <a:cxn ang="0">
                  <a:pos x="150" y="285"/>
                </a:cxn>
                <a:cxn ang="0">
                  <a:pos x="108" y="285"/>
                </a:cxn>
                <a:cxn ang="0">
                  <a:pos x="108" y="245"/>
                </a:cxn>
                <a:cxn ang="0">
                  <a:pos x="56" y="245"/>
                </a:cxn>
              </a:cxnLst>
              <a:rect l="0" t="0" r="r" b="b"/>
              <a:pathLst>
                <a:path w="273" h="285">
                  <a:moveTo>
                    <a:pt x="56" y="245"/>
                  </a:moveTo>
                  <a:lnTo>
                    <a:pt x="44" y="285"/>
                  </a:lnTo>
                  <a:lnTo>
                    <a:pt x="0" y="285"/>
                  </a:lnTo>
                  <a:lnTo>
                    <a:pt x="96" y="0"/>
                  </a:lnTo>
                  <a:lnTo>
                    <a:pt x="165" y="0"/>
                  </a:lnTo>
                  <a:lnTo>
                    <a:pt x="231" y="199"/>
                  </a:lnTo>
                  <a:lnTo>
                    <a:pt x="231" y="0"/>
                  </a:lnTo>
                  <a:lnTo>
                    <a:pt x="273" y="0"/>
                  </a:lnTo>
                  <a:lnTo>
                    <a:pt x="273" y="285"/>
                  </a:lnTo>
                  <a:lnTo>
                    <a:pt x="215" y="285"/>
                  </a:lnTo>
                  <a:lnTo>
                    <a:pt x="150" y="88"/>
                  </a:lnTo>
                  <a:lnTo>
                    <a:pt x="150" y="285"/>
                  </a:lnTo>
                  <a:lnTo>
                    <a:pt x="108" y="285"/>
                  </a:lnTo>
                  <a:lnTo>
                    <a:pt x="108" y="245"/>
                  </a:lnTo>
                  <a:lnTo>
                    <a:pt x="56" y="24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06" name="Rectangle 250"/>
            <p:cNvSpPr>
              <a:spLocks noChangeArrowheads="1"/>
            </p:cNvSpPr>
            <p:nvPr/>
          </p:nvSpPr>
          <p:spPr bwMode="auto">
            <a:xfrm>
              <a:off x="4270" y="3896"/>
              <a:ext cx="15" cy="1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07" name="Line 251"/>
            <p:cNvSpPr>
              <a:spLocks noChangeShapeType="1"/>
            </p:cNvSpPr>
            <p:nvPr/>
          </p:nvSpPr>
          <p:spPr bwMode="auto">
            <a:xfrm>
              <a:off x="906" y="3868"/>
              <a:ext cx="260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08" name="Line 252"/>
            <p:cNvSpPr>
              <a:spLocks noChangeShapeType="1"/>
            </p:cNvSpPr>
            <p:nvPr/>
          </p:nvSpPr>
          <p:spPr bwMode="auto">
            <a:xfrm flipV="1">
              <a:off x="2256" y="3869"/>
              <a:ext cx="2371" cy="12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09" name="Freeform 253"/>
            <p:cNvSpPr>
              <a:spLocks/>
            </p:cNvSpPr>
            <p:nvPr/>
          </p:nvSpPr>
          <p:spPr bwMode="auto">
            <a:xfrm>
              <a:off x="4671" y="3817"/>
              <a:ext cx="161" cy="192"/>
            </a:xfrm>
            <a:custGeom>
              <a:avLst/>
              <a:gdLst/>
              <a:ahLst/>
              <a:cxnLst>
                <a:cxn ang="0">
                  <a:pos x="13" y="33"/>
                </a:cxn>
                <a:cxn ang="0">
                  <a:pos x="10" y="48"/>
                </a:cxn>
                <a:cxn ang="0">
                  <a:pos x="13" y="58"/>
                </a:cxn>
                <a:cxn ang="0">
                  <a:pos x="17" y="67"/>
                </a:cxn>
                <a:cxn ang="0">
                  <a:pos x="23" y="64"/>
                </a:cxn>
                <a:cxn ang="0">
                  <a:pos x="38" y="48"/>
                </a:cxn>
                <a:cxn ang="0">
                  <a:pos x="52" y="46"/>
                </a:cxn>
                <a:cxn ang="0">
                  <a:pos x="75" y="58"/>
                </a:cxn>
                <a:cxn ang="0">
                  <a:pos x="98" y="79"/>
                </a:cxn>
                <a:cxn ang="0">
                  <a:pos x="105" y="100"/>
                </a:cxn>
                <a:cxn ang="0">
                  <a:pos x="127" y="150"/>
                </a:cxn>
                <a:cxn ang="0">
                  <a:pos x="129" y="144"/>
                </a:cxn>
                <a:cxn ang="0">
                  <a:pos x="152" y="175"/>
                </a:cxn>
                <a:cxn ang="0">
                  <a:pos x="188" y="196"/>
                </a:cxn>
                <a:cxn ang="0">
                  <a:pos x="211" y="213"/>
                </a:cxn>
                <a:cxn ang="0">
                  <a:pos x="213" y="228"/>
                </a:cxn>
                <a:cxn ang="0">
                  <a:pos x="238" y="288"/>
                </a:cxn>
                <a:cxn ang="0">
                  <a:pos x="232" y="355"/>
                </a:cxn>
                <a:cxn ang="0">
                  <a:pos x="230" y="383"/>
                </a:cxn>
                <a:cxn ang="0">
                  <a:pos x="244" y="372"/>
                </a:cxn>
                <a:cxn ang="0">
                  <a:pos x="257" y="343"/>
                </a:cxn>
                <a:cxn ang="0">
                  <a:pos x="278" y="322"/>
                </a:cxn>
                <a:cxn ang="0">
                  <a:pos x="315" y="266"/>
                </a:cxn>
                <a:cxn ang="0">
                  <a:pos x="294" y="232"/>
                </a:cxn>
                <a:cxn ang="0">
                  <a:pos x="269" y="215"/>
                </a:cxn>
                <a:cxn ang="0">
                  <a:pos x="234" y="203"/>
                </a:cxn>
                <a:cxn ang="0">
                  <a:pos x="211" y="207"/>
                </a:cxn>
                <a:cxn ang="0">
                  <a:pos x="194" y="184"/>
                </a:cxn>
                <a:cxn ang="0">
                  <a:pos x="169" y="173"/>
                </a:cxn>
                <a:cxn ang="0">
                  <a:pos x="192" y="150"/>
                </a:cxn>
                <a:cxn ang="0">
                  <a:pos x="211" y="163"/>
                </a:cxn>
                <a:cxn ang="0">
                  <a:pos x="225" y="129"/>
                </a:cxn>
                <a:cxn ang="0">
                  <a:pos x="248" y="106"/>
                </a:cxn>
                <a:cxn ang="0">
                  <a:pos x="249" y="109"/>
                </a:cxn>
                <a:cxn ang="0">
                  <a:pos x="253" y="100"/>
                </a:cxn>
                <a:cxn ang="0">
                  <a:pos x="242" y="90"/>
                </a:cxn>
                <a:cxn ang="0">
                  <a:pos x="269" y="73"/>
                </a:cxn>
                <a:cxn ang="0">
                  <a:pos x="259" y="60"/>
                </a:cxn>
                <a:cxn ang="0">
                  <a:pos x="248" y="56"/>
                </a:cxn>
                <a:cxn ang="0">
                  <a:pos x="238" y="46"/>
                </a:cxn>
                <a:cxn ang="0">
                  <a:pos x="221" y="46"/>
                </a:cxn>
                <a:cxn ang="0">
                  <a:pos x="213" y="71"/>
                </a:cxn>
                <a:cxn ang="0">
                  <a:pos x="207" y="77"/>
                </a:cxn>
                <a:cxn ang="0">
                  <a:pos x="182" y="56"/>
                </a:cxn>
                <a:cxn ang="0">
                  <a:pos x="182" y="33"/>
                </a:cxn>
                <a:cxn ang="0">
                  <a:pos x="188" y="27"/>
                </a:cxn>
                <a:cxn ang="0">
                  <a:pos x="211" y="14"/>
                </a:cxn>
                <a:cxn ang="0">
                  <a:pos x="192" y="14"/>
                </a:cxn>
                <a:cxn ang="0">
                  <a:pos x="182" y="2"/>
                </a:cxn>
                <a:cxn ang="0">
                  <a:pos x="177" y="18"/>
                </a:cxn>
                <a:cxn ang="0">
                  <a:pos x="157" y="16"/>
                </a:cxn>
                <a:cxn ang="0">
                  <a:pos x="140" y="18"/>
                </a:cxn>
                <a:cxn ang="0">
                  <a:pos x="105" y="8"/>
                </a:cxn>
                <a:cxn ang="0">
                  <a:pos x="81" y="16"/>
                </a:cxn>
                <a:cxn ang="0">
                  <a:pos x="23" y="4"/>
                </a:cxn>
                <a:cxn ang="0">
                  <a:pos x="10" y="21"/>
                </a:cxn>
                <a:cxn ang="0">
                  <a:pos x="0" y="29"/>
                </a:cxn>
              </a:cxnLst>
              <a:rect l="0" t="0" r="r" b="b"/>
              <a:pathLst>
                <a:path w="322" h="385">
                  <a:moveTo>
                    <a:pt x="0" y="29"/>
                  </a:moveTo>
                  <a:lnTo>
                    <a:pt x="4" y="29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7" y="54"/>
                  </a:lnTo>
                  <a:lnTo>
                    <a:pt x="21" y="58"/>
                  </a:lnTo>
                  <a:lnTo>
                    <a:pt x="27" y="54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3" y="67"/>
                  </a:lnTo>
                  <a:lnTo>
                    <a:pt x="10" y="71"/>
                  </a:lnTo>
                  <a:lnTo>
                    <a:pt x="13" y="69"/>
                  </a:lnTo>
                  <a:lnTo>
                    <a:pt x="19" y="69"/>
                  </a:lnTo>
                  <a:lnTo>
                    <a:pt x="21" y="65"/>
                  </a:lnTo>
                  <a:lnTo>
                    <a:pt x="23" y="64"/>
                  </a:lnTo>
                  <a:lnTo>
                    <a:pt x="33" y="58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46" y="50"/>
                  </a:lnTo>
                  <a:lnTo>
                    <a:pt x="48" y="48"/>
                  </a:lnTo>
                  <a:lnTo>
                    <a:pt x="52" y="46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9" y="50"/>
                  </a:lnTo>
                  <a:lnTo>
                    <a:pt x="69" y="54"/>
                  </a:lnTo>
                  <a:lnTo>
                    <a:pt x="73" y="58"/>
                  </a:lnTo>
                  <a:lnTo>
                    <a:pt x="75" y="58"/>
                  </a:lnTo>
                  <a:lnTo>
                    <a:pt x="81" y="58"/>
                  </a:lnTo>
                  <a:lnTo>
                    <a:pt x="84" y="60"/>
                  </a:lnTo>
                  <a:lnTo>
                    <a:pt x="82" y="64"/>
                  </a:lnTo>
                  <a:lnTo>
                    <a:pt x="88" y="67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98" y="83"/>
                  </a:lnTo>
                  <a:lnTo>
                    <a:pt x="105" y="88"/>
                  </a:lnTo>
                  <a:lnTo>
                    <a:pt x="107" y="88"/>
                  </a:lnTo>
                  <a:lnTo>
                    <a:pt x="109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5" y="119"/>
                  </a:lnTo>
                  <a:lnTo>
                    <a:pt x="109" y="129"/>
                  </a:lnTo>
                  <a:lnTo>
                    <a:pt x="113" y="136"/>
                  </a:lnTo>
                  <a:lnTo>
                    <a:pt x="119" y="138"/>
                  </a:lnTo>
                  <a:lnTo>
                    <a:pt x="123" y="142"/>
                  </a:lnTo>
                  <a:lnTo>
                    <a:pt x="127" y="150"/>
                  </a:lnTo>
                  <a:lnTo>
                    <a:pt x="132" y="159"/>
                  </a:lnTo>
                  <a:lnTo>
                    <a:pt x="136" y="165"/>
                  </a:lnTo>
                  <a:lnTo>
                    <a:pt x="140" y="169"/>
                  </a:lnTo>
                  <a:lnTo>
                    <a:pt x="142" y="169"/>
                  </a:lnTo>
                  <a:lnTo>
                    <a:pt x="130" y="150"/>
                  </a:lnTo>
                  <a:lnTo>
                    <a:pt x="129" y="144"/>
                  </a:lnTo>
                  <a:lnTo>
                    <a:pt x="130" y="146"/>
                  </a:lnTo>
                  <a:lnTo>
                    <a:pt x="136" y="153"/>
                  </a:lnTo>
                  <a:lnTo>
                    <a:pt x="142" y="161"/>
                  </a:lnTo>
                  <a:lnTo>
                    <a:pt x="142" y="161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52" y="178"/>
                  </a:lnTo>
                  <a:lnTo>
                    <a:pt x="153" y="180"/>
                  </a:lnTo>
                  <a:lnTo>
                    <a:pt x="173" y="188"/>
                  </a:lnTo>
                  <a:lnTo>
                    <a:pt x="178" y="188"/>
                  </a:lnTo>
                  <a:lnTo>
                    <a:pt x="182" y="194"/>
                  </a:lnTo>
                  <a:lnTo>
                    <a:pt x="188" y="196"/>
                  </a:lnTo>
                  <a:lnTo>
                    <a:pt x="194" y="196"/>
                  </a:lnTo>
                  <a:lnTo>
                    <a:pt x="200" y="203"/>
                  </a:lnTo>
                  <a:lnTo>
                    <a:pt x="200" y="205"/>
                  </a:lnTo>
                  <a:lnTo>
                    <a:pt x="201" y="205"/>
                  </a:lnTo>
                  <a:lnTo>
                    <a:pt x="205" y="207"/>
                  </a:lnTo>
                  <a:lnTo>
                    <a:pt x="211" y="213"/>
                  </a:lnTo>
                  <a:lnTo>
                    <a:pt x="211" y="209"/>
                  </a:lnTo>
                  <a:lnTo>
                    <a:pt x="215" y="207"/>
                  </a:lnTo>
                  <a:lnTo>
                    <a:pt x="219" y="207"/>
                  </a:lnTo>
                  <a:lnTo>
                    <a:pt x="219" y="213"/>
                  </a:lnTo>
                  <a:lnTo>
                    <a:pt x="221" y="221"/>
                  </a:lnTo>
                  <a:lnTo>
                    <a:pt x="213" y="228"/>
                  </a:lnTo>
                  <a:lnTo>
                    <a:pt x="211" y="238"/>
                  </a:lnTo>
                  <a:lnTo>
                    <a:pt x="211" y="247"/>
                  </a:lnTo>
                  <a:lnTo>
                    <a:pt x="217" y="253"/>
                  </a:lnTo>
                  <a:lnTo>
                    <a:pt x="223" y="268"/>
                  </a:lnTo>
                  <a:lnTo>
                    <a:pt x="236" y="278"/>
                  </a:lnTo>
                  <a:lnTo>
                    <a:pt x="238" y="288"/>
                  </a:lnTo>
                  <a:lnTo>
                    <a:pt x="234" y="307"/>
                  </a:lnTo>
                  <a:lnTo>
                    <a:pt x="234" y="318"/>
                  </a:lnTo>
                  <a:lnTo>
                    <a:pt x="228" y="332"/>
                  </a:lnTo>
                  <a:lnTo>
                    <a:pt x="228" y="345"/>
                  </a:lnTo>
                  <a:lnTo>
                    <a:pt x="232" y="347"/>
                  </a:lnTo>
                  <a:lnTo>
                    <a:pt x="232" y="355"/>
                  </a:lnTo>
                  <a:lnTo>
                    <a:pt x="228" y="362"/>
                  </a:lnTo>
                  <a:lnTo>
                    <a:pt x="228" y="366"/>
                  </a:lnTo>
                  <a:lnTo>
                    <a:pt x="228" y="372"/>
                  </a:lnTo>
                  <a:lnTo>
                    <a:pt x="228" y="376"/>
                  </a:lnTo>
                  <a:lnTo>
                    <a:pt x="230" y="378"/>
                  </a:lnTo>
                  <a:lnTo>
                    <a:pt x="230" y="383"/>
                  </a:lnTo>
                  <a:lnTo>
                    <a:pt x="232" y="385"/>
                  </a:lnTo>
                  <a:lnTo>
                    <a:pt x="236" y="385"/>
                  </a:lnTo>
                  <a:lnTo>
                    <a:pt x="236" y="383"/>
                  </a:lnTo>
                  <a:lnTo>
                    <a:pt x="242" y="379"/>
                  </a:lnTo>
                  <a:lnTo>
                    <a:pt x="240" y="378"/>
                  </a:lnTo>
                  <a:lnTo>
                    <a:pt x="244" y="372"/>
                  </a:lnTo>
                  <a:lnTo>
                    <a:pt x="249" y="364"/>
                  </a:lnTo>
                  <a:lnTo>
                    <a:pt x="244" y="358"/>
                  </a:lnTo>
                  <a:lnTo>
                    <a:pt x="249" y="356"/>
                  </a:lnTo>
                  <a:lnTo>
                    <a:pt x="253" y="347"/>
                  </a:lnTo>
                  <a:lnTo>
                    <a:pt x="249" y="343"/>
                  </a:lnTo>
                  <a:lnTo>
                    <a:pt x="257" y="343"/>
                  </a:lnTo>
                  <a:lnTo>
                    <a:pt x="257" y="337"/>
                  </a:lnTo>
                  <a:lnTo>
                    <a:pt x="267" y="335"/>
                  </a:lnTo>
                  <a:lnTo>
                    <a:pt x="271" y="332"/>
                  </a:lnTo>
                  <a:lnTo>
                    <a:pt x="267" y="322"/>
                  </a:lnTo>
                  <a:lnTo>
                    <a:pt x="274" y="326"/>
                  </a:lnTo>
                  <a:lnTo>
                    <a:pt x="278" y="322"/>
                  </a:lnTo>
                  <a:lnTo>
                    <a:pt x="292" y="307"/>
                  </a:lnTo>
                  <a:lnTo>
                    <a:pt x="292" y="297"/>
                  </a:lnTo>
                  <a:lnTo>
                    <a:pt x="299" y="289"/>
                  </a:lnTo>
                  <a:lnTo>
                    <a:pt x="309" y="288"/>
                  </a:lnTo>
                  <a:lnTo>
                    <a:pt x="313" y="278"/>
                  </a:lnTo>
                  <a:lnTo>
                    <a:pt x="315" y="266"/>
                  </a:lnTo>
                  <a:lnTo>
                    <a:pt x="322" y="255"/>
                  </a:lnTo>
                  <a:lnTo>
                    <a:pt x="322" y="245"/>
                  </a:lnTo>
                  <a:lnTo>
                    <a:pt x="313" y="240"/>
                  </a:lnTo>
                  <a:lnTo>
                    <a:pt x="299" y="238"/>
                  </a:lnTo>
                  <a:lnTo>
                    <a:pt x="299" y="236"/>
                  </a:lnTo>
                  <a:lnTo>
                    <a:pt x="294" y="232"/>
                  </a:lnTo>
                  <a:lnTo>
                    <a:pt x="284" y="236"/>
                  </a:lnTo>
                  <a:lnTo>
                    <a:pt x="284" y="232"/>
                  </a:lnTo>
                  <a:lnTo>
                    <a:pt x="288" y="226"/>
                  </a:lnTo>
                  <a:lnTo>
                    <a:pt x="284" y="221"/>
                  </a:lnTo>
                  <a:lnTo>
                    <a:pt x="276" y="217"/>
                  </a:lnTo>
                  <a:lnTo>
                    <a:pt x="269" y="215"/>
                  </a:lnTo>
                  <a:lnTo>
                    <a:pt x="261" y="207"/>
                  </a:lnTo>
                  <a:lnTo>
                    <a:pt x="259" y="207"/>
                  </a:lnTo>
                  <a:lnTo>
                    <a:pt x="255" y="203"/>
                  </a:lnTo>
                  <a:lnTo>
                    <a:pt x="244" y="203"/>
                  </a:lnTo>
                  <a:lnTo>
                    <a:pt x="238" y="198"/>
                  </a:lnTo>
                  <a:lnTo>
                    <a:pt x="234" y="203"/>
                  </a:lnTo>
                  <a:lnTo>
                    <a:pt x="234" y="198"/>
                  </a:lnTo>
                  <a:lnTo>
                    <a:pt x="225" y="203"/>
                  </a:lnTo>
                  <a:lnTo>
                    <a:pt x="223" y="209"/>
                  </a:lnTo>
                  <a:lnTo>
                    <a:pt x="221" y="207"/>
                  </a:lnTo>
                  <a:lnTo>
                    <a:pt x="215" y="205"/>
                  </a:lnTo>
                  <a:lnTo>
                    <a:pt x="211" y="207"/>
                  </a:lnTo>
                  <a:lnTo>
                    <a:pt x="207" y="205"/>
                  </a:lnTo>
                  <a:lnTo>
                    <a:pt x="205" y="203"/>
                  </a:lnTo>
                  <a:lnTo>
                    <a:pt x="205" y="190"/>
                  </a:lnTo>
                  <a:lnTo>
                    <a:pt x="201" y="188"/>
                  </a:lnTo>
                  <a:lnTo>
                    <a:pt x="192" y="188"/>
                  </a:lnTo>
                  <a:lnTo>
                    <a:pt x="194" y="184"/>
                  </a:lnTo>
                  <a:lnTo>
                    <a:pt x="198" y="175"/>
                  </a:lnTo>
                  <a:lnTo>
                    <a:pt x="194" y="173"/>
                  </a:lnTo>
                  <a:lnTo>
                    <a:pt x="188" y="175"/>
                  </a:lnTo>
                  <a:lnTo>
                    <a:pt x="184" y="180"/>
                  </a:lnTo>
                  <a:lnTo>
                    <a:pt x="175" y="180"/>
                  </a:lnTo>
                  <a:lnTo>
                    <a:pt x="169" y="173"/>
                  </a:lnTo>
                  <a:lnTo>
                    <a:pt x="173" y="161"/>
                  </a:lnTo>
                  <a:lnTo>
                    <a:pt x="173" y="155"/>
                  </a:lnTo>
                  <a:lnTo>
                    <a:pt x="177" y="150"/>
                  </a:lnTo>
                  <a:lnTo>
                    <a:pt x="184" y="150"/>
                  </a:lnTo>
                  <a:lnTo>
                    <a:pt x="192" y="153"/>
                  </a:lnTo>
                  <a:lnTo>
                    <a:pt x="192" y="150"/>
                  </a:lnTo>
                  <a:lnTo>
                    <a:pt x="194" y="148"/>
                  </a:lnTo>
                  <a:lnTo>
                    <a:pt x="205" y="150"/>
                  </a:lnTo>
                  <a:lnTo>
                    <a:pt x="207" y="153"/>
                  </a:lnTo>
                  <a:lnTo>
                    <a:pt x="207" y="157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59"/>
                  </a:lnTo>
                  <a:lnTo>
                    <a:pt x="211" y="148"/>
                  </a:lnTo>
                  <a:lnTo>
                    <a:pt x="211" y="142"/>
                  </a:lnTo>
                  <a:lnTo>
                    <a:pt x="225" y="134"/>
                  </a:lnTo>
                  <a:lnTo>
                    <a:pt x="223" y="127"/>
                  </a:lnTo>
                  <a:lnTo>
                    <a:pt x="225" y="129"/>
                  </a:lnTo>
                  <a:lnTo>
                    <a:pt x="228" y="123"/>
                  </a:lnTo>
                  <a:lnTo>
                    <a:pt x="228" y="119"/>
                  </a:lnTo>
                  <a:lnTo>
                    <a:pt x="238" y="115"/>
                  </a:lnTo>
                  <a:lnTo>
                    <a:pt x="236" y="113"/>
                  </a:lnTo>
                  <a:lnTo>
                    <a:pt x="238" y="108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1" y="100"/>
                  </a:lnTo>
                  <a:lnTo>
                    <a:pt x="251" y="104"/>
                  </a:lnTo>
                  <a:lnTo>
                    <a:pt x="255" y="104"/>
                  </a:lnTo>
                  <a:lnTo>
                    <a:pt x="248" y="106"/>
                  </a:lnTo>
                  <a:lnTo>
                    <a:pt x="249" y="109"/>
                  </a:lnTo>
                  <a:lnTo>
                    <a:pt x="253" y="106"/>
                  </a:lnTo>
                  <a:lnTo>
                    <a:pt x="259" y="104"/>
                  </a:lnTo>
                  <a:lnTo>
                    <a:pt x="261" y="100"/>
                  </a:lnTo>
                  <a:lnTo>
                    <a:pt x="261" y="98"/>
                  </a:lnTo>
                  <a:lnTo>
                    <a:pt x="259" y="104"/>
                  </a:lnTo>
                  <a:lnTo>
                    <a:pt x="253" y="100"/>
                  </a:lnTo>
                  <a:lnTo>
                    <a:pt x="249" y="98"/>
                  </a:lnTo>
                  <a:lnTo>
                    <a:pt x="251" y="96"/>
                  </a:lnTo>
                  <a:lnTo>
                    <a:pt x="248" y="94"/>
                  </a:lnTo>
                  <a:lnTo>
                    <a:pt x="253" y="92"/>
                  </a:lnTo>
                  <a:lnTo>
                    <a:pt x="249" y="90"/>
                  </a:lnTo>
                  <a:lnTo>
                    <a:pt x="242" y="90"/>
                  </a:lnTo>
                  <a:lnTo>
                    <a:pt x="248" y="86"/>
                  </a:lnTo>
                  <a:lnTo>
                    <a:pt x="261" y="86"/>
                  </a:lnTo>
                  <a:lnTo>
                    <a:pt x="274" y="81"/>
                  </a:lnTo>
                  <a:lnTo>
                    <a:pt x="273" y="75"/>
                  </a:lnTo>
                  <a:lnTo>
                    <a:pt x="269" y="77"/>
                  </a:lnTo>
                  <a:lnTo>
                    <a:pt x="269" y="73"/>
                  </a:lnTo>
                  <a:lnTo>
                    <a:pt x="261" y="77"/>
                  </a:lnTo>
                  <a:lnTo>
                    <a:pt x="259" y="75"/>
                  </a:lnTo>
                  <a:lnTo>
                    <a:pt x="269" y="71"/>
                  </a:lnTo>
                  <a:lnTo>
                    <a:pt x="261" y="67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55" y="60"/>
                  </a:lnTo>
                  <a:lnTo>
                    <a:pt x="255" y="58"/>
                  </a:lnTo>
                  <a:lnTo>
                    <a:pt x="255" y="54"/>
                  </a:lnTo>
                  <a:lnTo>
                    <a:pt x="251" y="50"/>
                  </a:lnTo>
                  <a:lnTo>
                    <a:pt x="249" y="52"/>
                  </a:lnTo>
                  <a:lnTo>
                    <a:pt x="248" y="56"/>
                  </a:lnTo>
                  <a:lnTo>
                    <a:pt x="242" y="60"/>
                  </a:lnTo>
                  <a:lnTo>
                    <a:pt x="242" y="56"/>
                  </a:lnTo>
                  <a:lnTo>
                    <a:pt x="236" y="58"/>
                  </a:lnTo>
                  <a:lnTo>
                    <a:pt x="240" y="54"/>
                  </a:lnTo>
                  <a:lnTo>
                    <a:pt x="238" y="50"/>
                  </a:lnTo>
                  <a:lnTo>
                    <a:pt x="238" y="46"/>
                  </a:lnTo>
                  <a:lnTo>
                    <a:pt x="234" y="46"/>
                  </a:lnTo>
                  <a:lnTo>
                    <a:pt x="228" y="42"/>
                  </a:lnTo>
                  <a:lnTo>
                    <a:pt x="225" y="42"/>
                  </a:lnTo>
                  <a:lnTo>
                    <a:pt x="219" y="42"/>
                  </a:lnTo>
                  <a:lnTo>
                    <a:pt x="219" y="42"/>
                  </a:lnTo>
                  <a:lnTo>
                    <a:pt x="221" y="46"/>
                  </a:lnTo>
                  <a:lnTo>
                    <a:pt x="219" y="48"/>
                  </a:lnTo>
                  <a:lnTo>
                    <a:pt x="221" y="52"/>
                  </a:lnTo>
                  <a:lnTo>
                    <a:pt x="217" y="56"/>
                  </a:lnTo>
                  <a:lnTo>
                    <a:pt x="221" y="58"/>
                  </a:lnTo>
                  <a:lnTo>
                    <a:pt x="223" y="65"/>
                  </a:lnTo>
                  <a:lnTo>
                    <a:pt x="213" y="71"/>
                  </a:lnTo>
                  <a:lnTo>
                    <a:pt x="217" y="79"/>
                  </a:lnTo>
                  <a:lnTo>
                    <a:pt x="219" y="81"/>
                  </a:lnTo>
                  <a:lnTo>
                    <a:pt x="213" y="83"/>
                  </a:lnTo>
                  <a:lnTo>
                    <a:pt x="211" y="83"/>
                  </a:lnTo>
                  <a:lnTo>
                    <a:pt x="211" y="81"/>
                  </a:lnTo>
                  <a:lnTo>
                    <a:pt x="207" y="77"/>
                  </a:lnTo>
                  <a:lnTo>
                    <a:pt x="207" y="71"/>
                  </a:lnTo>
                  <a:lnTo>
                    <a:pt x="200" y="69"/>
                  </a:lnTo>
                  <a:lnTo>
                    <a:pt x="192" y="64"/>
                  </a:lnTo>
                  <a:lnTo>
                    <a:pt x="186" y="62"/>
                  </a:lnTo>
                  <a:lnTo>
                    <a:pt x="182" y="64"/>
                  </a:lnTo>
                  <a:lnTo>
                    <a:pt x="182" y="56"/>
                  </a:lnTo>
                  <a:lnTo>
                    <a:pt x="178" y="58"/>
                  </a:lnTo>
                  <a:lnTo>
                    <a:pt x="178" y="46"/>
                  </a:lnTo>
                  <a:lnTo>
                    <a:pt x="182" y="42"/>
                  </a:lnTo>
                  <a:lnTo>
                    <a:pt x="182" y="41"/>
                  </a:lnTo>
                  <a:lnTo>
                    <a:pt x="188" y="41"/>
                  </a:lnTo>
                  <a:lnTo>
                    <a:pt x="182" y="33"/>
                  </a:lnTo>
                  <a:lnTo>
                    <a:pt x="188" y="37"/>
                  </a:lnTo>
                  <a:lnTo>
                    <a:pt x="188" y="33"/>
                  </a:lnTo>
                  <a:lnTo>
                    <a:pt x="192" y="33"/>
                  </a:lnTo>
                  <a:lnTo>
                    <a:pt x="198" y="29"/>
                  </a:lnTo>
                  <a:lnTo>
                    <a:pt x="192" y="29"/>
                  </a:lnTo>
                  <a:lnTo>
                    <a:pt x="188" y="27"/>
                  </a:lnTo>
                  <a:lnTo>
                    <a:pt x="198" y="29"/>
                  </a:lnTo>
                  <a:lnTo>
                    <a:pt x="198" y="23"/>
                  </a:lnTo>
                  <a:lnTo>
                    <a:pt x="205" y="25"/>
                  </a:lnTo>
                  <a:lnTo>
                    <a:pt x="211" y="21"/>
                  </a:lnTo>
                  <a:lnTo>
                    <a:pt x="207" y="16"/>
                  </a:lnTo>
                  <a:lnTo>
                    <a:pt x="211" y="14"/>
                  </a:lnTo>
                  <a:lnTo>
                    <a:pt x="200" y="8"/>
                  </a:lnTo>
                  <a:lnTo>
                    <a:pt x="203" y="14"/>
                  </a:lnTo>
                  <a:lnTo>
                    <a:pt x="200" y="14"/>
                  </a:lnTo>
                  <a:lnTo>
                    <a:pt x="196" y="21"/>
                  </a:lnTo>
                  <a:lnTo>
                    <a:pt x="194" y="16"/>
                  </a:lnTo>
                  <a:lnTo>
                    <a:pt x="192" y="14"/>
                  </a:lnTo>
                  <a:lnTo>
                    <a:pt x="188" y="16"/>
                  </a:lnTo>
                  <a:lnTo>
                    <a:pt x="186" y="10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86" y="8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5" y="2"/>
                  </a:lnTo>
                  <a:lnTo>
                    <a:pt x="173" y="8"/>
                  </a:lnTo>
                  <a:lnTo>
                    <a:pt x="180" y="10"/>
                  </a:lnTo>
                  <a:lnTo>
                    <a:pt x="182" y="16"/>
                  </a:lnTo>
                  <a:lnTo>
                    <a:pt x="177" y="18"/>
                  </a:lnTo>
                  <a:lnTo>
                    <a:pt x="177" y="21"/>
                  </a:lnTo>
                  <a:lnTo>
                    <a:pt x="175" y="19"/>
                  </a:lnTo>
                  <a:lnTo>
                    <a:pt x="173" y="18"/>
                  </a:lnTo>
                  <a:lnTo>
                    <a:pt x="169" y="19"/>
                  </a:lnTo>
                  <a:lnTo>
                    <a:pt x="159" y="19"/>
                  </a:lnTo>
                  <a:lnTo>
                    <a:pt x="157" y="16"/>
                  </a:lnTo>
                  <a:lnTo>
                    <a:pt x="150" y="14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50" y="14"/>
                  </a:lnTo>
                  <a:lnTo>
                    <a:pt x="148" y="21"/>
                  </a:lnTo>
                  <a:lnTo>
                    <a:pt x="140" y="18"/>
                  </a:lnTo>
                  <a:lnTo>
                    <a:pt x="127" y="18"/>
                  </a:lnTo>
                  <a:lnTo>
                    <a:pt x="130" y="16"/>
                  </a:lnTo>
                  <a:lnTo>
                    <a:pt x="121" y="14"/>
                  </a:lnTo>
                  <a:lnTo>
                    <a:pt x="109" y="8"/>
                  </a:lnTo>
                  <a:lnTo>
                    <a:pt x="105" y="10"/>
                  </a:lnTo>
                  <a:lnTo>
                    <a:pt x="105" y="8"/>
                  </a:lnTo>
                  <a:lnTo>
                    <a:pt x="100" y="10"/>
                  </a:lnTo>
                  <a:lnTo>
                    <a:pt x="98" y="8"/>
                  </a:lnTo>
                  <a:lnTo>
                    <a:pt x="88" y="14"/>
                  </a:lnTo>
                  <a:lnTo>
                    <a:pt x="88" y="10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65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3" y="8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0" y="27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10" name="Freeform 254"/>
            <p:cNvSpPr>
              <a:spLocks/>
            </p:cNvSpPr>
            <p:nvPr/>
          </p:nvSpPr>
          <p:spPr bwMode="auto">
            <a:xfrm>
              <a:off x="4773" y="3901"/>
              <a:ext cx="1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25" y="9"/>
                </a:cxn>
                <a:cxn ang="0">
                  <a:pos x="16" y="9"/>
                </a:cxn>
                <a:cxn ang="0">
                  <a:pos x="14" y="4"/>
                </a:cxn>
                <a:cxn ang="0">
                  <a:pos x="6" y="4"/>
                </a:cxn>
                <a:cxn ang="0">
                  <a:pos x="0" y="4"/>
                </a:cxn>
              </a:cxnLst>
              <a:rect l="0" t="0" r="r" b="b"/>
              <a:pathLst>
                <a:path w="25" h="9">
                  <a:moveTo>
                    <a:pt x="0" y="4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14" y="4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11" name="Freeform 255"/>
            <p:cNvSpPr>
              <a:spLocks/>
            </p:cNvSpPr>
            <p:nvPr/>
          </p:nvSpPr>
          <p:spPr bwMode="auto">
            <a:xfrm>
              <a:off x="4785" y="3906"/>
              <a:ext cx="7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0" y="2"/>
                </a:cxn>
              </a:cxnLst>
              <a:rect l="0" t="0" r="r" b="b"/>
              <a:pathLst>
                <a:path w="14" h="6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12" name="Freeform 256"/>
            <p:cNvSpPr>
              <a:spLocks/>
            </p:cNvSpPr>
            <p:nvPr/>
          </p:nvSpPr>
          <p:spPr bwMode="auto">
            <a:xfrm>
              <a:off x="4788" y="4008"/>
              <a:ext cx="8" cy="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5" y="6"/>
                </a:cxn>
                <a:cxn ang="0">
                  <a:pos x="8" y="6"/>
                </a:cxn>
                <a:cxn ang="0">
                  <a:pos x="0" y="4"/>
                </a:cxn>
              </a:cxnLst>
              <a:rect l="0" t="0" r="r" b="b"/>
              <a:pathLst>
                <a:path w="15" h="6">
                  <a:moveTo>
                    <a:pt x="0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6"/>
                  </a:lnTo>
                  <a:lnTo>
                    <a:pt x="8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13" name="Freeform 257"/>
            <p:cNvSpPr>
              <a:spLocks/>
            </p:cNvSpPr>
            <p:nvPr/>
          </p:nvSpPr>
          <p:spPr bwMode="auto">
            <a:xfrm>
              <a:off x="4803" y="3857"/>
              <a:ext cx="8" cy="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8" y="5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5" y="13"/>
                </a:cxn>
                <a:cxn ang="0">
                  <a:pos x="15" y="15"/>
                </a:cxn>
                <a:cxn ang="0">
                  <a:pos x="11" y="17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0" y="15"/>
                </a:cxn>
              </a:cxnLst>
              <a:rect l="0" t="0" r="r" b="b"/>
              <a:pathLst>
                <a:path w="15" h="17">
                  <a:moveTo>
                    <a:pt x="0" y="15"/>
                  </a:moveTo>
                  <a:lnTo>
                    <a:pt x="8" y="2"/>
                  </a:lnTo>
                  <a:lnTo>
                    <a:pt x="9" y="0"/>
                  </a:lnTo>
                  <a:lnTo>
                    <a:pt x="8" y="5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14" name="Freeform 258"/>
            <p:cNvSpPr>
              <a:spLocks/>
            </p:cNvSpPr>
            <p:nvPr/>
          </p:nvSpPr>
          <p:spPr bwMode="auto">
            <a:xfrm>
              <a:off x="4686" y="3846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2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15" name="Freeform 259"/>
            <p:cNvSpPr>
              <a:spLocks/>
            </p:cNvSpPr>
            <p:nvPr/>
          </p:nvSpPr>
          <p:spPr bwMode="auto">
            <a:xfrm>
              <a:off x="4846" y="3828"/>
              <a:ext cx="13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5" y="2"/>
                </a:cxn>
                <a:cxn ang="0">
                  <a:pos x="27" y="8"/>
                </a:cxn>
                <a:cxn ang="0">
                  <a:pos x="12" y="14"/>
                </a:cxn>
                <a:cxn ang="0">
                  <a:pos x="4" y="14"/>
                </a:cxn>
                <a:cxn ang="0">
                  <a:pos x="0" y="6"/>
                </a:cxn>
              </a:cxnLst>
              <a:rect l="0" t="0" r="r" b="b"/>
              <a:pathLst>
                <a:path w="27" h="14">
                  <a:moveTo>
                    <a:pt x="0" y="6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5" y="2"/>
                  </a:lnTo>
                  <a:lnTo>
                    <a:pt x="27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16" name="Freeform 260"/>
            <p:cNvSpPr>
              <a:spLocks/>
            </p:cNvSpPr>
            <p:nvPr/>
          </p:nvSpPr>
          <p:spPr bwMode="auto">
            <a:xfrm>
              <a:off x="4769" y="3830"/>
              <a:ext cx="8" cy="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4" y="0"/>
                </a:cxn>
                <a:cxn ang="0">
                  <a:pos x="15" y="10"/>
                </a:cxn>
                <a:cxn ang="0">
                  <a:pos x="5" y="12"/>
                </a:cxn>
                <a:cxn ang="0">
                  <a:pos x="0" y="10"/>
                </a:cxn>
              </a:cxnLst>
              <a:rect l="0" t="0" r="r" b="b"/>
              <a:pathLst>
                <a:path w="15" h="12">
                  <a:moveTo>
                    <a:pt x="0" y="10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15" y="10"/>
                  </a:lnTo>
                  <a:lnTo>
                    <a:pt x="5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17" name="Freeform 261"/>
            <p:cNvSpPr>
              <a:spLocks/>
            </p:cNvSpPr>
            <p:nvPr/>
          </p:nvSpPr>
          <p:spPr bwMode="auto">
            <a:xfrm>
              <a:off x="4721" y="3810"/>
              <a:ext cx="14" cy="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9" y="4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7" y="15"/>
                </a:cxn>
                <a:cxn ang="0">
                  <a:pos x="0" y="13"/>
                </a:cxn>
              </a:cxnLst>
              <a:rect l="0" t="0" r="r" b="b"/>
              <a:pathLst>
                <a:path w="29" h="15">
                  <a:moveTo>
                    <a:pt x="0" y="13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9" y="4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7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18" name="Freeform 262"/>
            <p:cNvSpPr>
              <a:spLocks/>
            </p:cNvSpPr>
            <p:nvPr/>
          </p:nvSpPr>
          <p:spPr bwMode="auto">
            <a:xfrm>
              <a:off x="4730" y="3813"/>
              <a:ext cx="23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2"/>
                </a:cxn>
                <a:cxn ang="0">
                  <a:pos x="17" y="5"/>
                </a:cxn>
                <a:cxn ang="0">
                  <a:pos x="25" y="0"/>
                </a:cxn>
                <a:cxn ang="0">
                  <a:pos x="33" y="3"/>
                </a:cxn>
                <a:cxn ang="0">
                  <a:pos x="34" y="11"/>
                </a:cxn>
                <a:cxn ang="0">
                  <a:pos x="44" y="15"/>
                </a:cxn>
                <a:cxn ang="0">
                  <a:pos x="38" y="21"/>
                </a:cxn>
                <a:cxn ang="0">
                  <a:pos x="31" y="17"/>
                </a:cxn>
                <a:cxn ang="0">
                  <a:pos x="13" y="23"/>
                </a:cxn>
                <a:cxn ang="0">
                  <a:pos x="4" y="15"/>
                </a:cxn>
                <a:cxn ang="0">
                  <a:pos x="4" y="13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44" h="23">
                  <a:moveTo>
                    <a:pt x="0" y="7"/>
                  </a:moveTo>
                  <a:lnTo>
                    <a:pt x="6" y="2"/>
                  </a:lnTo>
                  <a:lnTo>
                    <a:pt x="17" y="5"/>
                  </a:lnTo>
                  <a:lnTo>
                    <a:pt x="25" y="0"/>
                  </a:lnTo>
                  <a:lnTo>
                    <a:pt x="33" y="3"/>
                  </a:lnTo>
                  <a:lnTo>
                    <a:pt x="34" y="11"/>
                  </a:lnTo>
                  <a:lnTo>
                    <a:pt x="44" y="15"/>
                  </a:lnTo>
                  <a:lnTo>
                    <a:pt x="38" y="21"/>
                  </a:lnTo>
                  <a:lnTo>
                    <a:pt x="31" y="17"/>
                  </a:lnTo>
                  <a:lnTo>
                    <a:pt x="13" y="23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19" name="Freeform 263"/>
            <p:cNvSpPr>
              <a:spLocks/>
            </p:cNvSpPr>
            <p:nvPr/>
          </p:nvSpPr>
          <p:spPr bwMode="auto">
            <a:xfrm>
              <a:off x="4928" y="3948"/>
              <a:ext cx="10" cy="1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10" y="32"/>
                </a:cxn>
                <a:cxn ang="0">
                  <a:pos x="20" y="9"/>
                </a:cxn>
                <a:cxn ang="0">
                  <a:pos x="14" y="0"/>
                </a:cxn>
                <a:cxn ang="0">
                  <a:pos x="2" y="15"/>
                </a:cxn>
                <a:cxn ang="0">
                  <a:pos x="4" y="23"/>
                </a:cxn>
                <a:cxn ang="0">
                  <a:pos x="0" y="25"/>
                </a:cxn>
              </a:cxnLst>
              <a:rect l="0" t="0" r="r" b="b"/>
              <a:pathLst>
                <a:path w="20" h="34">
                  <a:moveTo>
                    <a:pt x="0" y="25"/>
                  </a:moveTo>
                  <a:lnTo>
                    <a:pt x="2" y="32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0" y="9"/>
                  </a:lnTo>
                  <a:lnTo>
                    <a:pt x="14" y="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20" name="Freeform 264"/>
            <p:cNvSpPr>
              <a:spLocks/>
            </p:cNvSpPr>
            <p:nvPr/>
          </p:nvSpPr>
          <p:spPr bwMode="auto">
            <a:xfrm>
              <a:off x="5016" y="3946"/>
              <a:ext cx="48" cy="3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0"/>
                </a:cxn>
                <a:cxn ang="0">
                  <a:pos x="8" y="27"/>
                </a:cxn>
                <a:cxn ang="0">
                  <a:pos x="17" y="27"/>
                </a:cxn>
                <a:cxn ang="0">
                  <a:pos x="19" y="19"/>
                </a:cxn>
                <a:cxn ang="0">
                  <a:pos x="31" y="9"/>
                </a:cxn>
                <a:cxn ang="0">
                  <a:pos x="35" y="11"/>
                </a:cxn>
                <a:cxn ang="0">
                  <a:pos x="39" y="6"/>
                </a:cxn>
                <a:cxn ang="0">
                  <a:pos x="44" y="2"/>
                </a:cxn>
                <a:cxn ang="0">
                  <a:pos x="56" y="6"/>
                </a:cxn>
                <a:cxn ang="0">
                  <a:pos x="54" y="13"/>
                </a:cxn>
                <a:cxn ang="0">
                  <a:pos x="63" y="19"/>
                </a:cxn>
                <a:cxn ang="0">
                  <a:pos x="65" y="15"/>
                </a:cxn>
                <a:cxn ang="0">
                  <a:pos x="67" y="4"/>
                </a:cxn>
                <a:cxn ang="0">
                  <a:pos x="71" y="0"/>
                </a:cxn>
                <a:cxn ang="0">
                  <a:pos x="75" y="13"/>
                </a:cxn>
                <a:cxn ang="0">
                  <a:pos x="81" y="21"/>
                </a:cxn>
                <a:cxn ang="0">
                  <a:pos x="85" y="27"/>
                </a:cxn>
                <a:cxn ang="0">
                  <a:pos x="90" y="34"/>
                </a:cxn>
                <a:cxn ang="0">
                  <a:pos x="94" y="38"/>
                </a:cxn>
                <a:cxn ang="0">
                  <a:pos x="96" y="48"/>
                </a:cxn>
                <a:cxn ang="0">
                  <a:pos x="96" y="55"/>
                </a:cxn>
                <a:cxn ang="0">
                  <a:pos x="92" y="63"/>
                </a:cxn>
                <a:cxn ang="0">
                  <a:pos x="87" y="74"/>
                </a:cxn>
                <a:cxn ang="0">
                  <a:pos x="81" y="78"/>
                </a:cxn>
                <a:cxn ang="0">
                  <a:pos x="75" y="74"/>
                </a:cxn>
                <a:cxn ang="0">
                  <a:pos x="71" y="78"/>
                </a:cxn>
                <a:cxn ang="0">
                  <a:pos x="63" y="73"/>
                </a:cxn>
                <a:cxn ang="0">
                  <a:pos x="63" y="67"/>
                </a:cxn>
                <a:cxn ang="0">
                  <a:pos x="58" y="59"/>
                </a:cxn>
                <a:cxn ang="0">
                  <a:pos x="54" y="67"/>
                </a:cxn>
                <a:cxn ang="0">
                  <a:pos x="48" y="59"/>
                </a:cxn>
                <a:cxn ang="0">
                  <a:pos x="42" y="55"/>
                </a:cxn>
                <a:cxn ang="0">
                  <a:pos x="29" y="59"/>
                </a:cxn>
                <a:cxn ang="0">
                  <a:pos x="23" y="63"/>
                </a:cxn>
                <a:cxn ang="0">
                  <a:pos x="15" y="63"/>
                </a:cxn>
                <a:cxn ang="0">
                  <a:pos x="8" y="67"/>
                </a:cxn>
                <a:cxn ang="0">
                  <a:pos x="2" y="63"/>
                </a:cxn>
                <a:cxn ang="0">
                  <a:pos x="2" y="55"/>
                </a:cxn>
                <a:cxn ang="0">
                  <a:pos x="0" y="40"/>
                </a:cxn>
              </a:cxnLst>
              <a:rect l="0" t="0" r="r" b="b"/>
              <a:pathLst>
                <a:path w="96" h="78">
                  <a:moveTo>
                    <a:pt x="0" y="40"/>
                  </a:moveTo>
                  <a:lnTo>
                    <a:pt x="0" y="30"/>
                  </a:lnTo>
                  <a:lnTo>
                    <a:pt x="8" y="27"/>
                  </a:lnTo>
                  <a:lnTo>
                    <a:pt x="17" y="27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35" y="11"/>
                  </a:lnTo>
                  <a:lnTo>
                    <a:pt x="39" y="6"/>
                  </a:lnTo>
                  <a:lnTo>
                    <a:pt x="44" y="2"/>
                  </a:lnTo>
                  <a:lnTo>
                    <a:pt x="56" y="6"/>
                  </a:lnTo>
                  <a:lnTo>
                    <a:pt x="54" y="13"/>
                  </a:lnTo>
                  <a:lnTo>
                    <a:pt x="63" y="19"/>
                  </a:lnTo>
                  <a:lnTo>
                    <a:pt x="65" y="15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5" y="13"/>
                  </a:lnTo>
                  <a:lnTo>
                    <a:pt x="81" y="21"/>
                  </a:lnTo>
                  <a:lnTo>
                    <a:pt x="85" y="27"/>
                  </a:lnTo>
                  <a:lnTo>
                    <a:pt x="90" y="34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55"/>
                  </a:lnTo>
                  <a:lnTo>
                    <a:pt x="92" y="63"/>
                  </a:lnTo>
                  <a:lnTo>
                    <a:pt x="87" y="74"/>
                  </a:lnTo>
                  <a:lnTo>
                    <a:pt x="81" y="78"/>
                  </a:lnTo>
                  <a:lnTo>
                    <a:pt x="75" y="74"/>
                  </a:lnTo>
                  <a:lnTo>
                    <a:pt x="71" y="78"/>
                  </a:lnTo>
                  <a:lnTo>
                    <a:pt x="63" y="73"/>
                  </a:lnTo>
                  <a:lnTo>
                    <a:pt x="63" y="67"/>
                  </a:lnTo>
                  <a:lnTo>
                    <a:pt x="58" y="59"/>
                  </a:lnTo>
                  <a:lnTo>
                    <a:pt x="54" y="67"/>
                  </a:lnTo>
                  <a:lnTo>
                    <a:pt x="48" y="59"/>
                  </a:lnTo>
                  <a:lnTo>
                    <a:pt x="42" y="55"/>
                  </a:lnTo>
                  <a:lnTo>
                    <a:pt x="29" y="59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8" y="67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21" name="Freeform 265"/>
            <p:cNvSpPr>
              <a:spLocks/>
            </p:cNvSpPr>
            <p:nvPr/>
          </p:nvSpPr>
          <p:spPr bwMode="auto">
            <a:xfrm>
              <a:off x="5053" y="3988"/>
              <a:ext cx="4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6" y="10"/>
                </a:cxn>
                <a:cxn ang="0">
                  <a:pos x="0" y="2"/>
                </a:cxn>
              </a:cxnLst>
              <a:rect l="0" t="0" r="r" b="b"/>
              <a:pathLst>
                <a:path w="8" h="10">
                  <a:moveTo>
                    <a:pt x="0" y="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6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22" name="Freeform 266"/>
            <p:cNvSpPr>
              <a:spLocks/>
            </p:cNvSpPr>
            <p:nvPr/>
          </p:nvSpPr>
          <p:spPr bwMode="auto">
            <a:xfrm>
              <a:off x="5080" y="3988"/>
              <a:ext cx="9" cy="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0"/>
                </a:cxn>
                <a:cxn ang="0">
                  <a:pos x="9" y="6"/>
                </a:cxn>
                <a:cxn ang="0">
                  <a:pos x="15" y="0"/>
                </a:cxn>
                <a:cxn ang="0">
                  <a:pos x="19" y="4"/>
                </a:cxn>
                <a:cxn ang="0">
                  <a:pos x="15" y="10"/>
                </a:cxn>
                <a:cxn ang="0">
                  <a:pos x="11" y="10"/>
                </a:cxn>
                <a:cxn ang="0">
                  <a:pos x="6" y="17"/>
                </a:cxn>
                <a:cxn ang="0">
                  <a:pos x="0" y="15"/>
                </a:cxn>
              </a:cxnLst>
              <a:rect l="0" t="0" r="r" b="b"/>
              <a:pathLst>
                <a:path w="19" h="17">
                  <a:moveTo>
                    <a:pt x="0" y="15"/>
                  </a:moveTo>
                  <a:lnTo>
                    <a:pt x="4" y="10"/>
                  </a:lnTo>
                  <a:lnTo>
                    <a:pt x="9" y="6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6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23" name="Freeform 267"/>
            <p:cNvSpPr>
              <a:spLocks/>
            </p:cNvSpPr>
            <p:nvPr/>
          </p:nvSpPr>
          <p:spPr bwMode="auto">
            <a:xfrm>
              <a:off x="5088" y="3978"/>
              <a:ext cx="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4" y="9"/>
                </a:cxn>
                <a:cxn ang="0">
                  <a:pos x="12" y="13"/>
                </a:cxn>
                <a:cxn ang="0">
                  <a:pos x="8" y="21"/>
                </a:cxn>
                <a:cxn ang="0">
                  <a:pos x="2" y="13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4" h="21">
                  <a:moveTo>
                    <a:pt x="0" y="0"/>
                  </a:moveTo>
                  <a:lnTo>
                    <a:pt x="8" y="8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8" y="21"/>
                  </a:lnTo>
                  <a:lnTo>
                    <a:pt x="2" y="13"/>
                  </a:lnTo>
                  <a:lnTo>
                    <a:pt x="4" y="9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24" name="Freeform 268"/>
            <p:cNvSpPr>
              <a:spLocks/>
            </p:cNvSpPr>
            <p:nvPr/>
          </p:nvSpPr>
          <p:spPr bwMode="auto">
            <a:xfrm>
              <a:off x="4854" y="3881"/>
              <a:ext cx="85" cy="97"/>
            </a:xfrm>
            <a:custGeom>
              <a:avLst/>
              <a:gdLst/>
              <a:ahLst/>
              <a:cxnLst>
                <a:cxn ang="0">
                  <a:pos x="5" y="70"/>
                </a:cxn>
                <a:cxn ang="0">
                  <a:pos x="7" y="74"/>
                </a:cxn>
                <a:cxn ang="0">
                  <a:pos x="11" y="78"/>
                </a:cxn>
                <a:cxn ang="0">
                  <a:pos x="15" y="84"/>
                </a:cxn>
                <a:cxn ang="0">
                  <a:pos x="25" y="92"/>
                </a:cxn>
                <a:cxn ang="0">
                  <a:pos x="38" y="90"/>
                </a:cxn>
                <a:cxn ang="0">
                  <a:pos x="53" y="86"/>
                </a:cxn>
                <a:cxn ang="0">
                  <a:pos x="59" y="92"/>
                </a:cxn>
                <a:cxn ang="0">
                  <a:pos x="63" y="90"/>
                </a:cxn>
                <a:cxn ang="0">
                  <a:pos x="65" y="103"/>
                </a:cxn>
                <a:cxn ang="0">
                  <a:pos x="73" y="116"/>
                </a:cxn>
                <a:cxn ang="0">
                  <a:pos x="76" y="130"/>
                </a:cxn>
                <a:cxn ang="0">
                  <a:pos x="73" y="149"/>
                </a:cxn>
                <a:cxn ang="0">
                  <a:pos x="78" y="160"/>
                </a:cxn>
                <a:cxn ang="0">
                  <a:pos x="80" y="174"/>
                </a:cxn>
                <a:cxn ang="0">
                  <a:pos x="86" y="195"/>
                </a:cxn>
                <a:cxn ang="0">
                  <a:pos x="109" y="193"/>
                </a:cxn>
                <a:cxn ang="0">
                  <a:pos x="122" y="178"/>
                </a:cxn>
                <a:cxn ang="0">
                  <a:pos x="124" y="168"/>
                </a:cxn>
                <a:cxn ang="0">
                  <a:pos x="130" y="164"/>
                </a:cxn>
                <a:cxn ang="0">
                  <a:pos x="128" y="157"/>
                </a:cxn>
                <a:cxn ang="0">
                  <a:pos x="142" y="143"/>
                </a:cxn>
                <a:cxn ang="0">
                  <a:pos x="142" y="130"/>
                </a:cxn>
                <a:cxn ang="0">
                  <a:pos x="138" y="118"/>
                </a:cxn>
                <a:cxn ang="0">
                  <a:pos x="145" y="107"/>
                </a:cxn>
                <a:cxn ang="0">
                  <a:pos x="161" y="92"/>
                </a:cxn>
                <a:cxn ang="0">
                  <a:pos x="169" y="76"/>
                </a:cxn>
                <a:cxn ang="0">
                  <a:pos x="167" y="70"/>
                </a:cxn>
                <a:cxn ang="0">
                  <a:pos x="153" y="74"/>
                </a:cxn>
                <a:cxn ang="0">
                  <a:pos x="149" y="67"/>
                </a:cxn>
                <a:cxn ang="0">
                  <a:pos x="142" y="61"/>
                </a:cxn>
                <a:cxn ang="0">
                  <a:pos x="138" y="55"/>
                </a:cxn>
                <a:cxn ang="0">
                  <a:pos x="130" y="40"/>
                </a:cxn>
                <a:cxn ang="0">
                  <a:pos x="121" y="21"/>
                </a:cxn>
                <a:cxn ang="0">
                  <a:pos x="119" y="17"/>
                </a:cxn>
                <a:cxn ang="0">
                  <a:pos x="113" y="19"/>
                </a:cxn>
                <a:cxn ang="0">
                  <a:pos x="105" y="17"/>
                </a:cxn>
                <a:cxn ang="0">
                  <a:pos x="92" y="15"/>
                </a:cxn>
                <a:cxn ang="0">
                  <a:pos x="90" y="21"/>
                </a:cxn>
                <a:cxn ang="0">
                  <a:pos x="80" y="13"/>
                </a:cxn>
                <a:cxn ang="0">
                  <a:pos x="67" y="9"/>
                </a:cxn>
                <a:cxn ang="0">
                  <a:pos x="69" y="0"/>
                </a:cxn>
                <a:cxn ang="0">
                  <a:pos x="65" y="2"/>
                </a:cxn>
                <a:cxn ang="0">
                  <a:pos x="48" y="3"/>
                </a:cxn>
                <a:cxn ang="0">
                  <a:pos x="38" y="7"/>
                </a:cxn>
                <a:cxn ang="0">
                  <a:pos x="28" y="3"/>
                </a:cxn>
                <a:cxn ang="0">
                  <a:pos x="21" y="13"/>
                </a:cxn>
                <a:cxn ang="0">
                  <a:pos x="17" y="23"/>
                </a:cxn>
                <a:cxn ang="0">
                  <a:pos x="11" y="26"/>
                </a:cxn>
                <a:cxn ang="0">
                  <a:pos x="2" y="46"/>
                </a:cxn>
                <a:cxn ang="0">
                  <a:pos x="3" y="51"/>
                </a:cxn>
                <a:cxn ang="0">
                  <a:pos x="0" y="63"/>
                </a:cxn>
                <a:cxn ang="0">
                  <a:pos x="5" y="70"/>
                </a:cxn>
              </a:cxnLst>
              <a:rect l="0" t="0" r="r" b="b"/>
              <a:pathLst>
                <a:path w="169" h="195">
                  <a:moveTo>
                    <a:pt x="5" y="70"/>
                  </a:moveTo>
                  <a:lnTo>
                    <a:pt x="7" y="74"/>
                  </a:lnTo>
                  <a:lnTo>
                    <a:pt x="11" y="78"/>
                  </a:lnTo>
                  <a:lnTo>
                    <a:pt x="15" y="84"/>
                  </a:lnTo>
                  <a:lnTo>
                    <a:pt x="25" y="92"/>
                  </a:lnTo>
                  <a:lnTo>
                    <a:pt x="38" y="90"/>
                  </a:lnTo>
                  <a:lnTo>
                    <a:pt x="53" y="86"/>
                  </a:lnTo>
                  <a:lnTo>
                    <a:pt x="59" y="92"/>
                  </a:lnTo>
                  <a:lnTo>
                    <a:pt x="63" y="90"/>
                  </a:lnTo>
                  <a:lnTo>
                    <a:pt x="65" y="103"/>
                  </a:lnTo>
                  <a:lnTo>
                    <a:pt x="73" y="116"/>
                  </a:lnTo>
                  <a:lnTo>
                    <a:pt x="76" y="130"/>
                  </a:lnTo>
                  <a:lnTo>
                    <a:pt x="73" y="149"/>
                  </a:lnTo>
                  <a:lnTo>
                    <a:pt x="78" y="160"/>
                  </a:lnTo>
                  <a:lnTo>
                    <a:pt x="80" y="174"/>
                  </a:lnTo>
                  <a:lnTo>
                    <a:pt x="86" y="195"/>
                  </a:lnTo>
                  <a:lnTo>
                    <a:pt x="109" y="193"/>
                  </a:lnTo>
                  <a:lnTo>
                    <a:pt x="122" y="178"/>
                  </a:lnTo>
                  <a:lnTo>
                    <a:pt x="124" y="168"/>
                  </a:lnTo>
                  <a:lnTo>
                    <a:pt x="130" y="164"/>
                  </a:lnTo>
                  <a:lnTo>
                    <a:pt x="128" y="157"/>
                  </a:lnTo>
                  <a:lnTo>
                    <a:pt x="142" y="143"/>
                  </a:lnTo>
                  <a:lnTo>
                    <a:pt x="142" y="130"/>
                  </a:lnTo>
                  <a:lnTo>
                    <a:pt x="138" y="118"/>
                  </a:lnTo>
                  <a:lnTo>
                    <a:pt x="145" y="107"/>
                  </a:lnTo>
                  <a:lnTo>
                    <a:pt x="161" y="92"/>
                  </a:lnTo>
                  <a:lnTo>
                    <a:pt x="169" y="76"/>
                  </a:lnTo>
                  <a:lnTo>
                    <a:pt x="167" y="70"/>
                  </a:lnTo>
                  <a:lnTo>
                    <a:pt x="153" y="74"/>
                  </a:lnTo>
                  <a:lnTo>
                    <a:pt x="149" y="67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0" y="40"/>
                  </a:lnTo>
                  <a:lnTo>
                    <a:pt x="121" y="21"/>
                  </a:lnTo>
                  <a:lnTo>
                    <a:pt x="119" y="17"/>
                  </a:lnTo>
                  <a:lnTo>
                    <a:pt x="113" y="19"/>
                  </a:lnTo>
                  <a:lnTo>
                    <a:pt x="105" y="17"/>
                  </a:lnTo>
                  <a:lnTo>
                    <a:pt x="92" y="15"/>
                  </a:lnTo>
                  <a:lnTo>
                    <a:pt x="90" y="21"/>
                  </a:lnTo>
                  <a:lnTo>
                    <a:pt x="80" y="13"/>
                  </a:lnTo>
                  <a:lnTo>
                    <a:pt x="67" y="9"/>
                  </a:lnTo>
                  <a:lnTo>
                    <a:pt x="69" y="0"/>
                  </a:lnTo>
                  <a:lnTo>
                    <a:pt x="65" y="2"/>
                  </a:lnTo>
                  <a:lnTo>
                    <a:pt x="48" y="3"/>
                  </a:lnTo>
                  <a:lnTo>
                    <a:pt x="38" y="7"/>
                  </a:lnTo>
                  <a:lnTo>
                    <a:pt x="28" y="3"/>
                  </a:lnTo>
                  <a:lnTo>
                    <a:pt x="21" y="13"/>
                  </a:lnTo>
                  <a:lnTo>
                    <a:pt x="17" y="23"/>
                  </a:lnTo>
                  <a:lnTo>
                    <a:pt x="11" y="26"/>
                  </a:lnTo>
                  <a:lnTo>
                    <a:pt x="2" y="46"/>
                  </a:lnTo>
                  <a:lnTo>
                    <a:pt x="3" y="51"/>
                  </a:lnTo>
                  <a:lnTo>
                    <a:pt x="0" y="63"/>
                  </a:lnTo>
                  <a:lnTo>
                    <a:pt x="5" y="7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25" name="Freeform 269"/>
            <p:cNvSpPr>
              <a:spLocks/>
            </p:cNvSpPr>
            <p:nvPr/>
          </p:nvSpPr>
          <p:spPr bwMode="auto">
            <a:xfrm>
              <a:off x="5036" y="3933"/>
              <a:ext cx="25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18" y="13"/>
                </a:cxn>
                <a:cxn ang="0">
                  <a:pos x="18" y="21"/>
                </a:cxn>
                <a:cxn ang="0">
                  <a:pos x="31" y="23"/>
                </a:cxn>
                <a:cxn ang="0">
                  <a:pos x="35" y="17"/>
                </a:cxn>
                <a:cxn ang="0">
                  <a:pos x="50" y="27"/>
                </a:cxn>
                <a:cxn ang="0">
                  <a:pos x="43" y="15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50" h="27">
                  <a:moveTo>
                    <a:pt x="0" y="4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18" y="13"/>
                  </a:lnTo>
                  <a:lnTo>
                    <a:pt x="18" y="21"/>
                  </a:lnTo>
                  <a:lnTo>
                    <a:pt x="31" y="23"/>
                  </a:lnTo>
                  <a:lnTo>
                    <a:pt x="35" y="17"/>
                  </a:lnTo>
                  <a:lnTo>
                    <a:pt x="50" y="27"/>
                  </a:lnTo>
                  <a:lnTo>
                    <a:pt x="43" y="15"/>
                  </a:lnTo>
                  <a:lnTo>
                    <a:pt x="18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26" name="Freeform 270"/>
            <p:cNvSpPr>
              <a:spLocks/>
            </p:cNvSpPr>
            <p:nvPr/>
          </p:nvSpPr>
          <p:spPr bwMode="auto">
            <a:xfrm>
              <a:off x="5025" y="3919"/>
              <a:ext cx="6" cy="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4"/>
                </a:cxn>
                <a:cxn ang="0">
                  <a:pos x="0" y="8"/>
                </a:cxn>
              </a:cxnLst>
              <a:rect l="0" t="0" r="r" b="b"/>
              <a:pathLst>
                <a:path w="12" h="12">
                  <a:moveTo>
                    <a:pt x="0" y="8"/>
                  </a:moveTo>
                  <a:lnTo>
                    <a:pt x="2" y="2"/>
                  </a:lnTo>
                  <a:lnTo>
                    <a:pt x="8" y="0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27" name="Freeform 271"/>
            <p:cNvSpPr>
              <a:spLocks/>
            </p:cNvSpPr>
            <p:nvPr/>
          </p:nvSpPr>
          <p:spPr bwMode="auto">
            <a:xfrm>
              <a:off x="5023" y="3907"/>
              <a:ext cx="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8" y="18"/>
                </a:cxn>
                <a:cxn ang="0">
                  <a:pos x="2" y="16"/>
                </a:cxn>
                <a:cxn ang="0">
                  <a:pos x="0" y="8"/>
                </a:cxn>
              </a:cxnLst>
              <a:rect l="0" t="0" r="r" b="b"/>
              <a:pathLst>
                <a:path w="8" h="18">
                  <a:moveTo>
                    <a:pt x="0" y="8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8" y="18"/>
                  </a:lnTo>
                  <a:lnTo>
                    <a:pt x="2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28" name="Freeform 272"/>
            <p:cNvSpPr>
              <a:spLocks/>
            </p:cNvSpPr>
            <p:nvPr/>
          </p:nvSpPr>
          <p:spPr bwMode="auto">
            <a:xfrm>
              <a:off x="5021" y="3930"/>
              <a:ext cx="8" cy="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9"/>
                </a:cxn>
                <a:cxn ang="0">
                  <a:pos x="5" y="19"/>
                </a:cxn>
                <a:cxn ang="0">
                  <a:pos x="9" y="17"/>
                </a:cxn>
                <a:cxn ang="0">
                  <a:pos x="5" y="10"/>
                </a:cxn>
                <a:cxn ang="0">
                  <a:pos x="13" y="4"/>
                </a:cxn>
                <a:cxn ang="0">
                  <a:pos x="1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12"/>
                </a:cxn>
              </a:cxnLst>
              <a:rect l="0" t="0" r="r" b="b"/>
              <a:pathLst>
                <a:path w="15" h="19">
                  <a:moveTo>
                    <a:pt x="0" y="12"/>
                  </a:moveTo>
                  <a:lnTo>
                    <a:pt x="2" y="19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5" y="10"/>
                  </a:lnTo>
                  <a:lnTo>
                    <a:pt x="13" y="4"/>
                  </a:lnTo>
                  <a:lnTo>
                    <a:pt x="1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29" name="Freeform 273"/>
            <p:cNvSpPr>
              <a:spLocks/>
            </p:cNvSpPr>
            <p:nvPr/>
          </p:nvSpPr>
          <p:spPr bwMode="auto">
            <a:xfrm>
              <a:off x="5009" y="3923"/>
              <a:ext cx="12" cy="1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" y="13"/>
                </a:cxn>
                <a:cxn ang="0">
                  <a:pos x="21" y="0"/>
                </a:cxn>
                <a:cxn ang="0">
                  <a:pos x="25" y="6"/>
                </a:cxn>
                <a:cxn ang="0">
                  <a:pos x="21" y="8"/>
                </a:cxn>
                <a:cxn ang="0">
                  <a:pos x="25" y="15"/>
                </a:cxn>
                <a:cxn ang="0">
                  <a:pos x="15" y="30"/>
                </a:cxn>
                <a:cxn ang="0">
                  <a:pos x="4" y="25"/>
                </a:cxn>
                <a:cxn ang="0">
                  <a:pos x="0" y="17"/>
                </a:cxn>
              </a:cxnLst>
              <a:rect l="0" t="0" r="r" b="b"/>
              <a:pathLst>
                <a:path w="25" h="30">
                  <a:moveTo>
                    <a:pt x="0" y="17"/>
                  </a:moveTo>
                  <a:lnTo>
                    <a:pt x="4" y="13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21" y="8"/>
                  </a:lnTo>
                  <a:lnTo>
                    <a:pt x="25" y="15"/>
                  </a:lnTo>
                  <a:lnTo>
                    <a:pt x="15" y="30"/>
                  </a:lnTo>
                  <a:lnTo>
                    <a:pt x="4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30" name="Freeform 274"/>
            <p:cNvSpPr>
              <a:spLocks/>
            </p:cNvSpPr>
            <p:nvPr/>
          </p:nvSpPr>
          <p:spPr bwMode="auto">
            <a:xfrm>
              <a:off x="5005" y="3940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7" y="0"/>
                </a:cxn>
                <a:cxn ang="0">
                  <a:pos x="21" y="4"/>
                </a:cxn>
                <a:cxn ang="0">
                  <a:pos x="21" y="8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31" name="Freeform 275"/>
            <p:cNvSpPr>
              <a:spLocks/>
            </p:cNvSpPr>
            <p:nvPr/>
          </p:nvSpPr>
          <p:spPr bwMode="auto">
            <a:xfrm>
              <a:off x="4993" y="3925"/>
              <a:ext cx="1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7" y="11"/>
                </a:cxn>
                <a:cxn ang="0">
                  <a:pos x="21" y="15"/>
                </a:cxn>
                <a:cxn ang="0">
                  <a:pos x="27" y="23"/>
                </a:cxn>
                <a:cxn ang="0">
                  <a:pos x="23" y="28"/>
                </a:cxn>
                <a:cxn ang="0">
                  <a:pos x="17" y="26"/>
                </a:cxn>
                <a:cxn ang="0">
                  <a:pos x="10" y="9"/>
                </a:cxn>
                <a:cxn ang="0">
                  <a:pos x="0" y="0"/>
                </a:cxn>
              </a:cxnLst>
              <a:rect l="0" t="0" r="r" b="b"/>
              <a:pathLst>
                <a:path w="27" h="28">
                  <a:moveTo>
                    <a:pt x="0" y="0"/>
                  </a:moveTo>
                  <a:lnTo>
                    <a:pt x="6" y="2"/>
                  </a:lnTo>
                  <a:lnTo>
                    <a:pt x="17" y="11"/>
                  </a:lnTo>
                  <a:lnTo>
                    <a:pt x="21" y="15"/>
                  </a:lnTo>
                  <a:lnTo>
                    <a:pt x="27" y="23"/>
                  </a:lnTo>
                  <a:lnTo>
                    <a:pt x="23" y="28"/>
                  </a:lnTo>
                  <a:lnTo>
                    <a:pt x="17" y="26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32" name="Freeform 276"/>
            <p:cNvSpPr>
              <a:spLocks/>
            </p:cNvSpPr>
            <p:nvPr/>
          </p:nvSpPr>
          <p:spPr bwMode="auto">
            <a:xfrm>
              <a:off x="5047" y="3868"/>
              <a:ext cx="7" cy="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8" y="11"/>
                </a:cxn>
                <a:cxn ang="0">
                  <a:pos x="14" y="5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0" y="9"/>
                </a:cxn>
              </a:cxnLst>
              <a:rect l="0" t="0" r="r" b="b"/>
              <a:pathLst>
                <a:path w="14" h="11">
                  <a:moveTo>
                    <a:pt x="0" y="9"/>
                  </a:moveTo>
                  <a:lnTo>
                    <a:pt x="2" y="9"/>
                  </a:lnTo>
                  <a:lnTo>
                    <a:pt x="8" y="11"/>
                  </a:lnTo>
                  <a:lnTo>
                    <a:pt x="14" y="5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33" name="Freeform 277"/>
            <p:cNvSpPr>
              <a:spLocks/>
            </p:cNvSpPr>
            <p:nvPr/>
          </p:nvSpPr>
          <p:spPr bwMode="auto">
            <a:xfrm>
              <a:off x="5049" y="3853"/>
              <a:ext cx="4" cy="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7"/>
                </a:cxn>
                <a:cxn ang="0">
                  <a:pos x="8" y="19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8" h="27">
                  <a:moveTo>
                    <a:pt x="0" y="6"/>
                  </a:moveTo>
                  <a:lnTo>
                    <a:pt x="0" y="27"/>
                  </a:lnTo>
                  <a:lnTo>
                    <a:pt x="8" y="19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34" name="Freeform 278"/>
            <p:cNvSpPr>
              <a:spLocks/>
            </p:cNvSpPr>
            <p:nvPr/>
          </p:nvSpPr>
          <p:spPr bwMode="auto">
            <a:xfrm>
              <a:off x="5036" y="3874"/>
              <a:ext cx="13" cy="1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19"/>
                </a:cxn>
                <a:cxn ang="0">
                  <a:pos x="14" y="19"/>
                </a:cxn>
                <a:cxn ang="0">
                  <a:pos x="16" y="14"/>
                </a:cxn>
                <a:cxn ang="0">
                  <a:pos x="23" y="8"/>
                </a:cxn>
                <a:cxn ang="0">
                  <a:pos x="27" y="0"/>
                </a:cxn>
                <a:cxn ang="0">
                  <a:pos x="27" y="8"/>
                </a:cxn>
                <a:cxn ang="0">
                  <a:pos x="25" y="21"/>
                </a:cxn>
                <a:cxn ang="0">
                  <a:pos x="16" y="23"/>
                </a:cxn>
                <a:cxn ang="0">
                  <a:pos x="10" y="21"/>
                </a:cxn>
                <a:cxn ang="0">
                  <a:pos x="0" y="23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lnTo>
                    <a:pt x="6" y="19"/>
                  </a:lnTo>
                  <a:lnTo>
                    <a:pt x="14" y="19"/>
                  </a:lnTo>
                  <a:lnTo>
                    <a:pt x="16" y="14"/>
                  </a:lnTo>
                  <a:lnTo>
                    <a:pt x="23" y="8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5" y="21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35" name="Freeform 279"/>
            <p:cNvSpPr>
              <a:spLocks/>
            </p:cNvSpPr>
            <p:nvPr/>
          </p:nvSpPr>
          <p:spPr bwMode="auto">
            <a:xfrm>
              <a:off x="4973" y="3919"/>
              <a:ext cx="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36" name="Freeform 280"/>
            <p:cNvSpPr>
              <a:spLocks/>
            </p:cNvSpPr>
            <p:nvPr/>
          </p:nvSpPr>
          <p:spPr bwMode="auto">
            <a:xfrm>
              <a:off x="4889" y="3795"/>
              <a:ext cx="12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5" y="12"/>
                </a:cxn>
                <a:cxn ang="0">
                  <a:pos x="13" y="8"/>
                </a:cxn>
                <a:cxn ang="0">
                  <a:pos x="7" y="12"/>
                </a:cxn>
                <a:cxn ang="0">
                  <a:pos x="13" y="16"/>
                </a:cxn>
                <a:cxn ang="0">
                  <a:pos x="7" y="16"/>
                </a:cxn>
                <a:cxn ang="0">
                  <a:pos x="15" y="19"/>
                </a:cxn>
                <a:cxn ang="0">
                  <a:pos x="25" y="8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9" y="2"/>
                </a:cxn>
                <a:cxn ang="0">
                  <a:pos x="0" y="2"/>
                </a:cxn>
              </a:cxnLst>
              <a:rect l="0" t="0" r="r" b="b"/>
              <a:pathLst>
                <a:path w="25" h="19">
                  <a:moveTo>
                    <a:pt x="0" y="2"/>
                  </a:moveTo>
                  <a:lnTo>
                    <a:pt x="0" y="6"/>
                  </a:lnTo>
                  <a:lnTo>
                    <a:pt x="5" y="12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15" y="19"/>
                  </a:lnTo>
                  <a:lnTo>
                    <a:pt x="25" y="8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37" name="Freeform 281"/>
            <p:cNvSpPr>
              <a:spLocks/>
            </p:cNvSpPr>
            <p:nvPr/>
          </p:nvSpPr>
          <p:spPr bwMode="auto">
            <a:xfrm>
              <a:off x="4897" y="3794"/>
              <a:ext cx="1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6"/>
                </a:cxn>
                <a:cxn ang="0">
                  <a:pos x="13" y="8"/>
                </a:cxn>
                <a:cxn ang="0">
                  <a:pos x="23" y="4"/>
                </a:cxn>
                <a:cxn ang="0">
                  <a:pos x="17" y="0"/>
                </a:cxn>
                <a:cxn ang="0">
                  <a:pos x="11" y="4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23" h="8">
                  <a:moveTo>
                    <a:pt x="0" y="4"/>
                  </a:moveTo>
                  <a:lnTo>
                    <a:pt x="6" y="6"/>
                  </a:lnTo>
                  <a:lnTo>
                    <a:pt x="13" y="8"/>
                  </a:lnTo>
                  <a:lnTo>
                    <a:pt x="23" y="4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38" name="Freeform 282"/>
            <p:cNvSpPr>
              <a:spLocks/>
            </p:cNvSpPr>
            <p:nvPr/>
          </p:nvSpPr>
          <p:spPr bwMode="auto">
            <a:xfrm>
              <a:off x="4901" y="3800"/>
              <a:ext cx="5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4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39" name="Freeform 283"/>
            <p:cNvSpPr>
              <a:spLocks/>
            </p:cNvSpPr>
            <p:nvPr/>
          </p:nvSpPr>
          <p:spPr bwMode="auto">
            <a:xfrm>
              <a:off x="4939" y="3814"/>
              <a:ext cx="7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5"/>
                </a:cxn>
                <a:cxn ang="0">
                  <a:pos x="5" y="9"/>
                </a:cxn>
                <a:cxn ang="0">
                  <a:pos x="15" y="9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5" h="9">
                  <a:moveTo>
                    <a:pt x="0" y="5"/>
                  </a:moveTo>
                  <a:lnTo>
                    <a:pt x="5" y="5"/>
                  </a:lnTo>
                  <a:lnTo>
                    <a:pt x="5" y="9"/>
                  </a:lnTo>
                  <a:lnTo>
                    <a:pt x="15" y="9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40" name="Freeform 284"/>
            <p:cNvSpPr>
              <a:spLocks/>
            </p:cNvSpPr>
            <p:nvPr/>
          </p:nvSpPr>
          <p:spPr bwMode="auto">
            <a:xfrm>
              <a:off x="4942" y="3802"/>
              <a:ext cx="17" cy="1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8" y="21"/>
                </a:cxn>
                <a:cxn ang="0">
                  <a:pos x="18" y="11"/>
                </a:cxn>
                <a:cxn ang="0">
                  <a:pos x="35" y="5"/>
                </a:cxn>
                <a:cxn ang="0">
                  <a:pos x="33" y="0"/>
                </a:cxn>
                <a:cxn ang="0">
                  <a:pos x="18" y="5"/>
                </a:cxn>
                <a:cxn ang="0">
                  <a:pos x="4" y="11"/>
                </a:cxn>
                <a:cxn ang="0">
                  <a:pos x="0" y="19"/>
                </a:cxn>
              </a:cxnLst>
              <a:rect l="0" t="0" r="r" b="b"/>
              <a:pathLst>
                <a:path w="35" h="21">
                  <a:moveTo>
                    <a:pt x="0" y="19"/>
                  </a:moveTo>
                  <a:lnTo>
                    <a:pt x="8" y="21"/>
                  </a:lnTo>
                  <a:lnTo>
                    <a:pt x="18" y="11"/>
                  </a:lnTo>
                  <a:lnTo>
                    <a:pt x="35" y="5"/>
                  </a:lnTo>
                  <a:lnTo>
                    <a:pt x="33" y="0"/>
                  </a:lnTo>
                  <a:lnTo>
                    <a:pt x="18" y="5"/>
                  </a:lnTo>
                  <a:lnTo>
                    <a:pt x="4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41" name="Freeform 285"/>
            <p:cNvSpPr>
              <a:spLocks/>
            </p:cNvSpPr>
            <p:nvPr/>
          </p:nvSpPr>
          <p:spPr bwMode="auto">
            <a:xfrm>
              <a:off x="4863" y="3851"/>
              <a:ext cx="6" cy="6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1" y="1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" y="12"/>
                </a:cxn>
              </a:cxnLst>
              <a:rect l="0" t="0" r="r" b="b"/>
              <a:pathLst>
                <a:path w="11" h="12">
                  <a:moveTo>
                    <a:pt x="2" y="12"/>
                  </a:moveTo>
                  <a:lnTo>
                    <a:pt x="11" y="1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42" name="Freeform 286"/>
            <p:cNvSpPr>
              <a:spLocks/>
            </p:cNvSpPr>
            <p:nvPr/>
          </p:nvSpPr>
          <p:spPr bwMode="auto">
            <a:xfrm>
              <a:off x="4869" y="3845"/>
              <a:ext cx="9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8" y="9"/>
                </a:cxn>
                <a:cxn ang="0">
                  <a:pos x="10" y="11"/>
                </a:cxn>
                <a:cxn ang="0">
                  <a:pos x="16" y="17"/>
                </a:cxn>
                <a:cxn ang="0">
                  <a:pos x="14" y="21"/>
                </a:cxn>
                <a:cxn ang="0">
                  <a:pos x="20" y="21"/>
                </a:cxn>
                <a:cxn ang="0">
                  <a:pos x="20" y="25"/>
                </a:cxn>
                <a:cxn ang="0">
                  <a:pos x="0" y="30"/>
                </a:cxn>
                <a:cxn ang="0">
                  <a:pos x="6" y="25"/>
                </a:cxn>
                <a:cxn ang="0">
                  <a:pos x="2" y="23"/>
                </a:cxn>
                <a:cxn ang="0">
                  <a:pos x="2" y="21"/>
                </a:cxn>
                <a:cxn ang="0">
                  <a:pos x="8" y="19"/>
                </a:cxn>
                <a:cxn ang="0">
                  <a:pos x="8" y="13"/>
                </a:cxn>
                <a:cxn ang="0">
                  <a:pos x="2" y="13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20" h="30">
                  <a:moveTo>
                    <a:pt x="0" y="6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10" y="4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6" y="17"/>
                  </a:lnTo>
                  <a:lnTo>
                    <a:pt x="14" y="21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0" y="30"/>
                  </a:lnTo>
                  <a:lnTo>
                    <a:pt x="6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8" y="19"/>
                  </a:lnTo>
                  <a:lnTo>
                    <a:pt x="8" y="13"/>
                  </a:lnTo>
                  <a:lnTo>
                    <a:pt x="2" y="13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43" name="Freeform 287"/>
            <p:cNvSpPr>
              <a:spLocks/>
            </p:cNvSpPr>
            <p:nvPr/>
          </p:nvSpPr>
          <p:spPr bwMode="auto">
            <a:xfrm>
              <a:off x="4886" y="3874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4" h="8">
                  <a:moveTo>
                    <a:pt x="0" y="2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44" name="Freeform 288"/>
            <p:cNvSpPr>
              <a:spLocks/>
            </p:cNvSpPr>
            <p:nvPr/>
          </p:nvSpPr>
          <p:spPr bwMode="auto">
            <a:xfrm>
              <a:off x="4891" y="3879"/>
              <a:ext cx="5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6"/>
                </a:cxn>
                <a:cxn ang="0">
                  <a:pos x="9" y="0"/>
                </a:cxn>
                <a:cxn ang="0">
                  <a:pos x="0" y="2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lnTo>
                    <a:pt x="7" y="6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45" name="Freeform 289"/>
            <p:cNvSpPr>
              <a:spLocks/>
            </p:cNvSpPr>
            <p:nvPr/>
          </p:nvSpPr>
          <p:spPr bwMode="auto">
            <a:xfrm>
              <a:off x="4865" y="3800"/>
              <a:ext cx="244" cy="130"/>
            </a:xfrm>
            <a:custGeom>
              <a:avLst/>
              <a:gdLst/>
              <a:ahLst/>
              <a:cxnLst>
                <a:cxn ang="0">
                  <a:pos x="126" y="220"/>
                </a:cxn>
                <a:cxn ang="0">
                  <a:pos x="169" y="203"/>
                </a:cxn>
                <a:cxn ang="0">
                  <a:pos x="140" y="187"/>
                </a:cxn>
                <a:cxn ang="0">
                  <a:pos x="184" y="195"/>
                </a:cxn>
                <a:cxn ang="0">
                  <a:pos x="213" y="241"/>
                </a:cxn>
                <a:cxn ang="0">
                  <a:pos x="247" y="201"/>
                </a:cxn>
                <a:cxn ang="0">
                  <a:pos x="268" y="247"/>
                </a:cxn>
                <a:cxn ang="0">
                  <a:pos x="265" y="237"/>
                </a:cxn>
                <a:cxn ang="0">
                  <a:pos x="288" y="222"/>
                </a:cxn>
                <a:cxn ang="0">
                  <a:pos x="313" y="197"/>
                </a:cxn>
                <a:cxn ang="0">
                  <a:pos x="313" y="161"/>
                </a:cxn>
                <a:cxn ang="0">
                  <a:pos x="332" y="159"/>
                </a:cxn>
                <a:cxn ang="0">
                  <a:pos x="349" y="145"/>
                </a:cxn>
                <a:cxn ang="0">
                  <a:pos x="372" y="86"/>
                </a:cxn>
                <a:cxn ang="0">
                  <a:pos x="414" y="82"/>
                </a:cxn>
                <a:cxn ang="0">
                  <a:pos x="418" y="103"/>
                </a:cxn>
                <a:cxn ang="0">
                  <a:pos x="457" y="74"/>
                </a:cxn>
                <a:cxn ang="0">
                  <a:pos x="487" y="59"/>
                </a:cxn>
                <a:cxn ang="0">
                  <a:pos x="430" y="42"/>
                </a:cxn>
                <a:cxn ang="0">
                  <a:pos x="366" y="28"/>
                </a:cxn>
                <a:cxn ang="0">
                  <a:pos x="322" y="23"/>
                </a:cxn>
                <a:cxn ang="0">
                  <a:pos x="299" y="15"/>
                </a:cxn>
                <a:cxn ang="0">
                  <a:pos x="276" y="0"/>
                </a:cxn>
                <a:cxn ang="0">
                  <a:pos x="220" y="23"/>
                </a:cxn>
                <a:cxn ang="0">
                  <a:pos x="209" y="34"/>
                </a:cxn>
                <a:cxn ang="0">
                  <a:pos x="197" y="27"/>
                </a:cxn>
                <a:cxn ang="0">
                  <a:pos x="180" y="42"/>
                </a:cxn>
                <a:cxn ang="0">
                  <a:pos x="140" y="51"/>
                </a:cxn>
                <a:cxn ang="0">
                  <a:pos x="123" y="65"/>
                </a:cxn>
                <a:cxn ang="0">
                  <a:pos x="100" y="53"/>
                </a:cxn>
                <a:cxn ang="0">
                  <a:pos x="92" y="40"/>
                </a:cxn>
                <a:cxn ang="0">
                  <a:pos x="75" y="40"/>
                </a:cxn>
                <a:cxn ang="0">
                  <a:pos x="52" y="63"/>
                </a:cxn>
                <a:cxn ang="0">
                  <a:pos x="36" y="90"/>
                </a:cxn>
                <a:cxn ang="0">
                  <a:pos x="53" y="101"/>
                </a:cxn>
                <a:cxn ang="0">
                  <a:pos x="65" y="82"/>
                </a:cxn>
                <a:cxn ang="0">
                  <a:pos x="84" y="63"/>
                </a:cxn>
                <a:cxn ang="0">
                  <a:pos x="96" y="82"/>
                </a:cxn>
                <a:cxn ang="0">
                  <a:pos x="73" y="101"/>
                </a:cxn>
                <a:cxn ang="0">
                  <a:pos x="48" y="105"/>
                </a:cxn>
                <a:cxn ang="0">
                  <a:pos x="42" y="101"/>
                </a:cxn>
                <a:cxn ang="0">
                  <a:pos x="27" y="118"/>
                </a:cxn>
                <a:cxn ang="0">
                  <a:pos x="11" y="128"/>
                </a:cxn>
                <a:cxn ang="0">
                  <a:pos x="2" y="140"/>
                </a:cxn>
                <a:cxn ang="0">
                  <a:pos x="17" y="163"/>
                </a:cxn>
                <a:cxn ang="0">
                  <a:pos x="29" y="141"/>
                </a:cxn>
                <a:cxn ang="0">
                  <a:pos x="46" y="140"/>
                </a:cxn>
                <a:cxn ang="0">
                  <a:pos x="63" y="151"/>
                </a:cxn>
                <a:cxn ang="0">
                  <a:pos x="57" y="136"/>
                </a:cxn>
                <a:cxn ang="0">
                  <a:pos x="73" y="157"/>
                </a:cxn>
                <a:cxn ang="0">
                  <a:pos x="80" y="157"/>
                </a:cxn>
                <a:cxn ang="0">
                  <a:pos x="88" y="145"/>
                </a:cxn>
                <a:cxn ang="0">
                  <a:pos x="100" y="132"/>
                </a:cxn>
                <a:cxn ang="0">
                  <a:pos x="109" y="136"/>
                </a:cxn>
                <a:cxn ang="0">
                  <a:pos x="111" y="136"/>
                </a:cxn>
                <a:cxn ang="0">
                  <a:pos x="98" y="149"/>
                </a:cxn>
                <a:cxn ang="0">
                  <a:pos x="88" y="163"/>
                </a:cxn>
                <a:cxn ang="0">
                  <a:pos x="111" y="168"/>
                </a:cxn>
              </a:cxnLst>
              <a:rect l="0" t="0" r="r" b="b"/>
              <a:pathLst>
                <a:path w="487" h="258">
                  <a:moveTo>
                    <a:pt x="100" y="182"/>
                  </a:moveTo>
                  <a:lnTo>
                    <a:pt x="107" y="184"/>
                  </a:lnTo>
                  <a:lnTo>
                    <a:pt x="117" y="201"/>
                  </a:lnTo>
                  <a:lnTo>
                    <a:pt x="123" y="212"/>
                  </a:lnTo>
                  <a:lnTo>
                    <a:pt x="126" y="220"/>
                  </a:lnTo>
                  <a:lnTo>
                    <a:pt x="128" y="230"/>
                  </a:lnTo>
                  <a:lnTo>
                    <a:pt x="140" y="228"/>
                  </a:lnTo>
                  <a:lnTo>
                    <a:pt x="157" y="218"/>
                  </a:lnTo>
                  <a:lnTo>
                    <a:pt x="163" y="212"/>
                  </a:lnTo>
                  <a:lnTo>
                    <a:pt x="169" y="203"/>
                  </a:lnTo>
                  <a:lnTo>
                    <a:pt x="159" y="193"/>
                  </a:lnTo>
                  <a:lnTo>
                    <a:pt x="153" y="197"/>
                  </a:lnTo>
                  <a:lnTo>
                    <a:pt x="149" y="197"/>
                  </a:lnTo>
                  <a:lnTo>
                    <a:pt x="146" y="197"/>
                  </a:lnTo>
                  <a:lnTo>
                    <a:pt x="140" y="187"/>
                  </a:lnTo>
                  <a:lnTo>
                    <a:pt x="140" y="182"/>
                  </a:lnTo>
                  <a:lnTo>
                    <a:pt x="146" y="182"/>
                  </a:lnTo>
                  <a:lnTo>
                    <a:pt x="148" y="187"/>
                  </a:lnTo>
                  <a:lnTo>
                    <a:pt x="163" y="193"/>
                  </a:lnTo>
                  <a:lnTo>
                    <a:pt x="184" y="195"/>
                  </a:lnTo>
                  <a:lnTo>
                    <a:pt x="196" y="208"/>
                  </a:lnTo>
                  <a:lnTo>
                    <a:pt x="197" y="207"/>
                  </a:lnTo>
                  <a:lnTo>
                    <a:pt x="203" y="220"/>
                  </a:lnTo>
                  <a:lnTo>
                    <a:pt x="207" y="230"/>
                  </a:lnTo>
                  <a:lnTo>
                    <a:pt x="213" y="241"/>
                  </a:lnTo>
                  <a:lnTo>
                    <a:pt x="217" y="237"/>
                  </a:lnTo>
                  <a:lnTo>
                    <a:pt x="219" y="220"/>
                  </a:lnTo>
                  <a:lnTo>
                    <a:pt x="238" y="205"/>
                  </a:lnTo>
                  <a:lnTo>
                    <a:pt x="242" y="205"/>
                  </a:lnTo>
                  <a:lnTo>
                    <a:pt x="247" y="201"/>
                  </a:lnTo>
                  <a:lnTo>
                    <a:pt x="253" y="216"/>
                  </a:lnTo>
                  <a:lnTo>
                    <a:pt x="253" y="220"/>
                  </a:lnTo>
                  <a:lnTo>
                    <a:pt x="257" y="218"/>
                  </a:lnTo>
                  <a:lnTo>
                    <a:pt x="263" y="239"/>
                  </a:lnTo>
                  <a:lnTo>
                    <a:pt x="268" y="247"/>
                  </a:lnTo>
                  <a:lnTo>
                    <a:pt x="270" y="254"/>
                  </a:lnTo>
                  <a:lnTo>
                    <a:pt x="276" y="258"/>
                  </a:lnTo>
                  <a:lnTo>
                    <a:pt x="276" y="251"/>
                  </a:lnTo>
                  <a:lnTo>
                    <a:pt x="268" y="245"/>
                  </a:lnTo>
                  <a:lnTo>
                    <a:pt x="265" y="237"/>
                  </a:lnTo>
                  <a:lnTo>
                    <a:pt x="267" y="228"/>
                  </a:lnTo>
                  <a:lnTo>
                    <a:pt x="276" y="235"/>
                  </a:lnTo>
                  <a:lnTo>
                    <a:pt x="280" y="239"/>
                  </a:lnTo>
                  <a:lnTo>
                    <a:pt x="290" y="231"/>
                  </a:lnTo>
                  <a:lnTo>
                    <a:pt x="288" y="222"/>
                  </a:lnTo>
                  <a:lnTo>
                    <a:pt x="282" y="212"/>
                  </a:lnTo>
                  <a:lnTo>
                    <a:pt x="286" y="205"/>
                  </a:lnTo>
                  <a:lnTo>
                    <a:pt x="292" y="210"/>
                  </a:lnTo>
                  <a:lnTo>
                    <a:pt x="299" y="205"/>
                  </a:lnTo>
                  <a:lnTo>
                    <a:pt x="313" y="197"/>
                  </a:lnTo>
                  <a:lnTo>
                    <a:pt x="320" y="178"/>
                  </a:lnTo>
                  <a:lnTo>
                    <a:pt x="315" y="168"/>
                  </a:lnTo>
                  <a:lnTo>
                    <a:pt x="322" y="161"/>
                  </a:lnTo>
                  <a:lnTo>
                    <a:pt x="318" y="159"/>
                  </a:lnTo>
                  <a:lnTo>
                    <a:pt x="313" y="161"/>
                  </a:lnTo>
                  <a:lnTo>
                    <a:pt x="309" y="157"/>
                  </a:lnTo>
                  <a:lnTo>
                    <a:pt x="320" y="149"/>
                  </a:lnTo>
                  <a:lnTo>
                    <a:pt x="320" y="157"/>
                  </a:lnTo>
                  <a:lnTo>
                    <a:pt x="330" y="155"/>
                  </a:lnTo>
                  <a:lnTo>
                    <a:pt x="332" y="159"/>
                  </a:lnTo>
                  <a:lnTo>
                    <a:pt x="332" y="170"/>
                  </a:lnTo>
                  <a:lnTo>
                    <a:pt x="340" y="164"/>
                  </a:lnTo>
                  <a:lnTo>
                    <a:pt x="334" y="153"/>
                  </a:lnTo>
                  <a:lnTo>
                    <a:pt x="345" y="141"/>
                  </a:lnTo>
                  <a:lnTo>
                    <a:pt x="349" y="145"/>
                  </a:lnTo>
                  <a:lnTo>
                    <a:pt x="366" y="124"/>
                  </a:lnTo>
                  <a:lnTo>
                    <a:pt x="368" y="113"/>
                  </a:lnTo>
                  <a:lnTo>
                    <a:pt x="364" y="105"/>
                  </a:lnTo>
                  <a:lnTo>
                    <a:pt x="353" y="103"/>
                  </a:lnTo>
                  <a:lnTo>
                    <a:pt x="372" y="86"/>
                  </a:lnTo>
                  <a:lnTo>
                    <a:pt x="386" y="86"/>
                  </a:lnTo>
                  <a:lnTo>
                    <a:pt x="401" y="86"/>
                  </a:lnTo>
                  <a:lnTo>
                    <a:pt x="407" y="74"/>
                  </a:lnTo>
                  <a:lnTo>
                    <a:pt x="414" y="74"/>
                  </a:lnTo>
                  <a:lnTo>
                    <a:pt x="414" y="82"/>
                  </a:lnTo>
                  <a:lnTo>
                    <a:pt x="424" y="74"/>
                  </a:lnTo>
                  <a:lnTo>
                    <a:pt x="407" y="92"/>
                  </a:lnTo>
                  <a:lnTo>
                    <a:pt x="403" y="96"/>
                  </a:lnTo>
                  <a:lnTo>
                    <a:pt x="407" y="118"/>
                  </a:lnTo>
                  <a:lnTo>
                    <a:pt x="418" y="103"/>
                  </a:lnTo>
                  <a:lnTo>
                    <a:pt x="418" y="92"/>
                  </a:lnTo>
                  <a:lnTo>
                    <a:pt x="422" y="82"/>
                  </a:lnTo>
                  <a:lnTo>
                    <a:pt x="434" y="82"/>
                  </a:lnTo>
                  <a:lnTo>
                    <a:pt x="439" y="82"/>
                  </a:lnTo>
                  <a:lnTo>
                    <a:pt x="457" y="74"/>
                  </a:lnTo>
                  <a:lnTo>
                    <a:pt x="460" y="71"/>
                  </a:lnTo>
                  <a:lnTo>
                    <a:pt x="459" y="65"/>
                  </a:lnTo>
                  <a:lnTo>
                    <a:pt x="466" y="61"/>
                  </a:lnTo>
                  <a:lnTo>
                    <a:pt x="482" y="65"/>
                  </a:lnTo>
                  <a:lnTo>
                    <a:pt x="487" y="59"/>
                  </a:lnTo>
                  <a:lnTo>
                    <a:pt x="476" y="51"/>
                  </a:lnTo>
                  <a:lnTo>
                    <a:pt x="459" y="42"/>
                  </a:lnTo>
                  <a:lnTo>
                    <a:pt x="439" y="40"/>
                  </a:lnTo>
                  <a:lnTo>
                    <a:pt x="439" y="46"/>
                  </a:lnTo>
                  <a:lnTo>
                    <a:pt x="430" y="42"/>
                  </a:lnTo>
                  <a:lnTo>
                    <a:pt x="418" y="42"/>
                  </a:lnTo>
                  <a:lnTo>
                    <a:pt x="411" y="36"/>
                  </a:lnTo>
                  <a:lnTo>
                    <a:pt x="395" y="36"/>
                  </a:lnTo>
                  <a:lnTo>
                    <a:pt x="388" y="30"/>
                  </a:lnTo>
                  <a:lnTo>
                    <a:pt x="366" y="28"/>
                  </a:lnTo>
                  <a:lnTo>
                    <a:pt x="359" y="34"/>
                  </a:lnTo>
                  <a:lnTo>
                    <a:pt x="347" y="32"/>
                  </a:lnTo>
                  <a:lnTo>
                    <a:pt x="345" y="36"/>
                  </a:lnTo>
                  <a:lnTo>
                    <a:pt x="340" y="27"/>
                  </a:lnTo>
                  <a:lnTo>
                    <a:pt x="322" y="23"/>
                  </a:lnTo>
                  <a:lnTo>
                    <a:pt x="322" y="27"/>
                  </a:lnTo>
                  <a:lnTo>
                    <a:pt x="305" y="23"/>
                  </a:lnTo>
                  <a:lnTo>
                    <a:pt x="293" y="23"/>
                  </a:lnTo>
                  <a:lnTo>
                    <a:pt x="282" y="27"/>
                  </a:lnTo>
                  <a:lnTo>
                    <a:pt x="299" y="15"/>
                  </a:lnTo>
                  <a:lnTo>
                    <a:pt x="301" y="11"/>
                  </a:lnTo>
                  <a:lnTo>
                    <a:pt x="295" y="6"/>
                  </a:lnTo>
                  <a:lnTo>
                    <a:pt x="282" y="9"/>
                  </a:lnTo>
                  <a:lnTo>
                    <a:pt x="284" y="4"/>
                  </a:lnTo>
                  <a:lnTo>
                    <a:pt x="276" y="0"/>
                  </a:lnTo>
                  <a:lnTo>
                    <a:pt x="265" y="9"/>
                  </a:lnTo>
                  <a:lnTo>
                    <a:pt x="249" y="11"/>
                  </a:lnTo>
                  <a:lnTo>
                    <a:pt x="236" y="15"/>
                  </a:lnTo>
                  <a:lnTo>
                    <a:pt x="234" y="23"/>
                  </a:lnTo>
                  <a:lnTo>
                    <a:pt x="220" y="23"/>
                  </a:lnTo>
                  <a:lnTo>
                    <a:pt x="220" y="30"/>
                  </a:lnTo>
                  <a:lnTo>
                    <a:pt x="226" y="32"/>
                  </a:lnTo>
                  <a:lnTo>
                    <a:pt x="215" y="30"/>
                  </a:lnTo>
                  <a:lnTo>
                    <a:pt x="215" y="36"/>
                  </a:lnTo>
                  <a:lnTo>
                    <a:pt x="209" y="34"/>
                  </a:lnTo>
                  <a:lnTo>
                    <a:pt x="205" y="30"/>
                  </a:lnTo>
                  <a:lnTo>
                    <a:pt x="201" y="32"/>
                  </a:lnTo>
                  <a:lnTo>
                    <a:pt x="203" y="36"/>
                  </a:lnTo>
                  <a:lnTo>
                    <a:pt x="201" y="51"/>
                  </a:lnTo>
                  <a:lnTo>
                    <a:pt x="197" y="27"/>
                  </a:lnTo>
                  <a:lnTo>
                    <a:pt x="192" y="27"/>
                  </a:lnTo>
                  <a:lnTo>
                    <a:pt x="184" y="42"/>
                  </a:lnTo>
                  <a:lnTo>
                    <a:pt x="192" y="46"/>
                  </a:lnTo>
                  <a:lnTo>
                    <a:pt x="188" y="48"/>
                  </a:lnTo>
                  <a:lnTo>
                    <a:pt x="180" y="42"/>
                  </a:lnTo>
                  <a:lnTo>
                    <a:pt x="171" y="40"/>
                  </a:lnTo>
                  <a:lnTo>
                    <a:pt x="171" y="46"/>
                  </a:lnTo>
                  <a:lnTo>
                    <a:pt x="157" y="48"/>
                  </a:lnTo>
                  <a:lnTo>
                    <a:pt x="153" y="46"/>
                  </a:lnTo>
                  <a:lnTo>
                    <a:pt x="140" y="51"/>
                  </a:lnTo>
                  <a:lnTo>
                    <a:pt x="130" y="48"/>
                  </a:lnTo>
                  <a:lnTo>
                    <a:pt x="130" y="59"/>
                  </a:lnTo>
                  <a:lnTo>
                    <a:pt x="126" y="55"/>
                  </a:lnTo>
                  <a:lnTo>
                    <a:pt x="121" y="61"/>
                  </a:lnTo>
                  <a:lnTo>
                    <a:pt x="123" y="65"/>
                  </a:lnTo>
                  <a:lnTo>
                    <a:pt x="111" y="65"/>
                  </a:lnTo>
                  <a:lnTo>
                    <a:pt x="115" y="69"/>
                  </a:lnTo>
                  <a:lnTo>
                    <a:pt x="107" y="65"/>
                  </a:lnTo>
                  <a:lnTo>
                    <a:pt x="107" y="59"/>
                  </a:lnTo>
                  <a:lnTo>
                    <a:pt x="100" y="53"/>
                  </a:lnTo>
                  <a:lnTo>
                    <a:pt x="117" y="59"/>
                  </a:lnTo>
                  <a:lnTo>
                    <a:pt x="123" y="51"/>
                  </a:lnTo>
                  <a:lnTo>
                    <a:pt x="109" y="46"/>
                  </a:lnTo>
                  <a:lnTo>
                    <a:pt x="100" y="40"/>
                  </a:lnTo>
                  <a:lnTo>
                    <a:pt x="92" y="40"/>
                  </a:lnTo>
                  <a:lnTo>
                    <a:pt x="98" y="40"/>
                  </a:lnTo>
                  <a:lnTo>
                    <a:pt x="88" y="36"/>
                  </a:lnTo>
                  <a:lnTo>
                    <a:pt x="84" y="36"/>
                  </a:lnTo>
                  <a:lnTo>
                    <a:pt x="78" y="40"/>
                  </a:lnTo>
                  <a:lnTo>
                    <a:pt x="75" y="40"/>
                  </a:lnTo>
                  <a:lnTo>
                    <a:pt x="71" y="46"/>
                  </a:lnTo>
                  <a:lnTo>
                    <a:pt x="65" y="42"/>
                  </a:lnTo>
                  <a:lnTo>
                    <a:pt x="65" y="46"/>
                  </a:lnTo>
                  <a:lnTo>
                    <a:pt x="61" y="50"/>
                  </a:lnTo>
                  <a:lnTo>
                    <a:pt x="52" y="63"/>
                  </a:lnTo>
                  <a:lnTo>
                    <a:pt x="46" y="67"/>
                  </a:lnTo>
                  <a:lnTo>
                    <a:pt x="34" y="74"/>
                  </a:lnTo>
                  <a:lnTo>
                    <a:pt x="40" y="78"/>
                  </a:lnTo>
                  <a:lnTo>
                    <a:pt x="34" y="80"/>
                  </a:lnTo>
                  <a:lnTo>
                    <a:pt x="36" y="90"/>
                  </a:lnTo>
                  <a:lnTo>
                    <a:pt x="42" y="90"/>
                  </a:lnTo>
                  <a:lnTo>
                    <a:pt x="48" y="82"/>
                  </a:lnTo>
                  <a:lnTo>
                    <a:pt x="52" y="94"/>
                  </a:lnTo>
                  <a:lnTo>
                    <a:pt x="53" y="96"/>
                  </a:lnTo>
                  <a:lnTo>
                    <a:pt x="53" y="101"/>
                  </a:lnTo>
                  <a:lnTo>
                    <a:pt x="61" y="99"/>
                  </a:lnTo>
                  <a:lnTo>
                    <a:pt x="63" y="90"/>
                  </a:lnTo>
                  <a:lnTo>
                    <a:pt x="61" y="90"/>
                  </a:lnTo>
                  <a:lnTo>
                    <a:pt x="69" y="82"/>
                  </a:lnTo>
                  <a:lnTo>
                    <a:pt x="65" y="82"/>
                  </a:lnTo>
                  <a:lnTo>
                    <a:pt x="65" y="74"/>
                  </a:lnTo>
                  <a:lnTo>
                    <a:pt x="75" y="65"/>
                  </a:lnTo>
                  <a:lnTo>
                    <a:pt x="75" y="59"/>
                  </a:lnTo>
                  <a:lnTo>
                    <a:pt x="80" y="59"/>
                  </a:lnTo>
                  <a:lnTo>
                    <a:pt x="84" y="63"/>
                  </a:lnTo>
                  <a:lnTo>
                    <a:pt x="73" y="73"/>
                  </a:lnTo>
                  <a:lnTo>
                    <a:pt x="73" y="82"/>
                  </a:lnTo>
                  <a:lnTo>
                    <a:pt x="78" y="82"/>
                  </a:lnTo>
                  <a:lnTo>
                    <a:pt x="88" y="82"/>
                  </a:lnTo>
                  <a:lnTo>
                    <a:pt x="96" y="82"/>
                  </a:lnTo>
                  <a:lnTo>
                    <a:pt x="80" y="86"/>
                  </a:lnTo>
                  <a:lnTo>
                    <a:pt x="80" y="96"/>
                  </a:lnTo>
                  <a:lnTo>
                    <a:pt x="78" y="92"/>
                  </a:lnTo>
                  <a:lnTo>
                    <a:pt x="73" y="96"/>
                  </a:lnTo>
                  <a:lnTo>
                    <a:pt x="73" y="101"/>
                  </a:lnTo>
                  <a:lnTo>
                    <a:pt x="71" y="103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53" y="103"/>
                  </a:lnTo>
                  <a:lnTo>
                    <a:pt x="48" y="105"/>
                  </a:lnTo>
                  <a:lnTo>
                    <a:pt x="46" y="103"/>
                  </a:lnTo>
                  <a:lnTo>
                    <a:pt x="48" y="97"/>
                  </a:lnTo>
                  <a:lnTo>
                    <a:pt x="48" y="92"/>
                  </a:lnTo>
                  <a:lnTo>
                    <a:pt x="42" y="96"/>
                  </a:lnTo>
                  <a:lnTo>
                    <a:pt x="42" y="101"/>
                  </a:lnTo>
                  <a:lnTo>
                    <a:pt x="42" y="109"/>
                  </a:lnTo>
                  <a:lnTo>
                    <a:pt x="40" y="107"/>
                  </a:lnTo>
                  <a:lnTo>
                    <a:pt x="36" y="109"/>
                  </a:lnTo>
                  <a:lnTo>
                    <a:pt x="32" y="113"/>
                  </a:lnTo>
                  <a:lnTo>
                    <a:pt x="27" y="118"/>
                  </a:lnTo>
                  <a:lnTo>
                    <a:pt x="25" y="120"/>
                  </a:lnTo>
                  <a:lnTo>
                    <a:pt x="17" y="120"/>
                  </a:lnTo>
                  <a:lnTo>
                    <a:pt x="19" y="124"/>
                  </a:lnTo>
                  <a:lnTo>
                    <a:pt x="11" y="124"/>
                  </a:lnTo>
                  <a:lnTo>
                    <a:pt x="11" y="128"/>
                  </a:lnTo>
                  <a:lnTo>
                    <a:pt x="17" y="128"/>
                  </a:lnTo>
                  <a:lnTo>
                    <a:pt x="17" y="130"/>
                  </a:lnTo>
                  <a:lnTo>
                    <a:pt x="21" y="136"/>
                  </a:lnTo>
                  <a:lnTo>
                    <a:pt x="17" y="141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0" y="155"/>
                  </a:lnTo>
                  <a:lnTo>
                    <a:pt x="2" y="161"/>
                  </a:lnTo>
                  <a:lnTo>
                    <a:pt x="5" y="161"/>
                  </a:lnTo>
                  <a:lnTo>
                    <a:pt x="17" y="163"/>
                  </a:lnTo>
                  <a:lnTo>
                    <a:pt x="23" y="157"/>
                  </a:lnTo>
                  <a:lnTo>
                    <a:pt x="21" y="155"/>
                  </a:lnTo>
                  <a:lnTo>
                    <a:pt x="25" y="151"/>
                  </a:lnTo>
                  <a:lnTo>
                    <a:pt x="29" y="147"/>
                  </a:lnTo>
                  <a:lnTo>
                    <a:pt x="29" y="141"/>
                  </a:lnTo>
                  <a:lnTo>
                    <a:pt x="32" y="141"/>
                  </a:lnTo>
                  <a:lnTo>
                    <a:pt x="38" y="141"/>
                  </a:lnTo>
                  <a:lnTo>
                    <a:pt x="40" y="140"/>
                  </a:lnTo>
                  <a:lnTo>
                    <a:pt x="44" y="138"/>
                  </a:lnTo>
                  <a:lnTo>
                    <a:pt x="46" y="140"/>
                  </a:lnTo>
                  <a:lnTo>
                    <a:pt x="50" y="145"/>
                  </a:lnTo>
                  <a:lnTo>
                    <a:pt x="61" y="151"/>
                  </a:lnTo>
                  <a:lnTo>
                    <a:pt x="61" y="159"/>
                  </a:lnTo>
                  <a:lnTo>
                    <a:pt x="63" y="155"/>
                  </a:lnTo>
                  <a:lnTo>
                    <a:pt x="63" y="151"/>
                  </a:lnTo>
                  <a:lnTo>
                    <a:pt x="65" y="151"/>
                  </a:lnTo>
                  <a:lnTo>
                    <a:pt x="57" y="145"/>
                  </a:lnTo>
                  <a:lnTo>
                    <a:pt x="53" y="140"/>
                  </a:lnTo>
                  <a:lnTo>
                    <a:pt x="52" y="136"/>
                  </a:lnTo>
                  <a:lnTo>
                    <a:pt x="57" y="136"/>
                  </a:lnTo>
                  <a:lnTo>
                    <a:pt x="61" y="141"/>
                  </a:lnTo>
                  <a:lnTo>
                    <a:pt x="71" y="147"/>
                  </a:lnTo>
                  <a:lnTo>
                    <a:pt x="71" y="151"/>
                  </a:lnTo>
                  <a:lnTo>
                    <a:pt x="73" y="153"/>
                  </a:lnTo>
                  <a:lnTo>
                    <a:pt x="73" y="157"/>
                  </a:lnTo>
                  <a:lnTo>
                    <a:pt x="78" y="157"/>
                  </a:lnTo>
                  <a:lnTo>
                    <a:pt x="73" y="159"/>
                  </a:lnTo>
                  <a:lnTo>
                    <a:pt x="75" y="163"/>
                  </a:lnTo>
                  <a:lnTo>
                    <a:pt x="78" y="164"/>
                  </a:lnTo>
                  <a:lnTo>
                    <a:pt x="80" y="157"/>
                  </a:lnTo>
                  <a:lnTo>
                    <a:pt x="78" y="155"/>
                  </a:lnTo>
                  <a:lnTo>
                    <a:pt x="80" y="155"/>
                  </a:lnTo>
                  <a:lnTo>
                    <a:pt x="78" y="151"/>
                  </a:lnTo>
                  <a:lnTo>
                    <a:pt x="88" y="149"/>
                  </a:lnTo>
                  <a:lnTo>
                    <a:pt x="88" y="145"/>
                  </a:lnTo>
                  <a:lnTo>
                    <a:pt x="92" y="140"/>
                  </a:lnTo>
                  <a:lnTo>
                    <a:pt x="94" y="136"/>
                  </a:lnTo>
                  <a:lnTo>
                    <a:pt x="96" y="132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03" y="136"/>
                  </a:lnTo>
                  <a:lnTo>
                    <a:pt x="105" y="138"/>
                  </a:lnTo>
                  <a:lnTo>
                    <a:pt x="111" y="136"/>
                  </a:lnTo>
                  <a:lnTo>
                    <a:pt x="109" y="136"/>
                  </a:lnTo>
                  <a:lnTo>
                    <a:pt x="107" y="134"/>
                  </a:lnTo>
                  <a:lnTo>
                    <a:pt x="109" y="132"/>
                  </a:lnTo>
                  <a:lnTo>
                    <a:pt x="117" y="128"/>
                  </a:lnTo>
                  <a:lnTo>
                    <a:pt x="115" y="132"/>
                  </a:lnTo>
                  <a:lnTo>
                    <a:pt x="111" y="136"/>
                  </a:lnTo>
                  <a:lnTo>
                    <a:pt x="124" y="145"/>
                  </a:lnTo>
                  <a:lnTo>
                    <a:pt x="124" y="147"/>
                  </a:lnTo>
                  <a:lnTo>
                    <a:pt x="117" y="149"/>
                  </a:lnTo>
                  <a:lnTo>
                    <a:pt x="109" y="145"/>
                  </a:lnTo>
                  <a:lnTo>
                    <a:pt x="98" y="149"/>
                  </a:lnTo>
                  <a:lnTo>
                    <a:pt x="92" y="147"/>
                  </a:lnTo>
                  <a:lnTo>
                    <a:pt x="96" y="151"/>
                  </a:lnTo>
                  <a:lnTo>
                    <a:pt x="86" y="153"/>
                  </a:lnTo>
                  <a:lnTo>
                    <a:pt x="88" y="157"/>
                  </a:lnTo>
                  <a:lnTo>
                    <a:pt x="88" y="163"/>
                  </a:lnTo>
                  <a:lnTo>
                    <a:pt x="96" y="164"/>
                  </a:lnTo>
                  <a:lnTo>
                    <a:pt x="98" y="163"/>
                  </a:lnTo>
                  <a:lnTo>
                    <a:pt x="103" y="164"/>
                  </a:lnTo>
                  <a:lnTo>
                    <a:pt x="111" y="163"/>
                  </a:lnTo>
                  <a:lnTo>
                    <a:pt x="111" y="168"/>
                  </a:lnTo>
                  <a:lnTo>
                    <a:pt x="105" y="178"/>
                  </a:lnTo>
                  <a:lnTo>
                    <a:pt x="98" y="178"/>
                  </a:lnTo>
                  <a:lnTo>
                    <a:pt x="100" y="18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46" name="Freeform 290"/>
            <p:cNvSpPr>
              <a:spLocks/>
            </p:cNvSpPr>
            <p:nvPr/>
          </p:nvSpPr>
          <p:spPr bwMode="auto">
            <a:xfrm>
              <a:off x="4787" y="3785"/>
              <a:ext cx="74" cy="5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6" y="25"/>
                </a:cxn>
                <a:cxn ang="0">
                  <a:pos x="16" y="21"/>
                </a:cxn>
                <a:cxn ang="0">
                  <a:pos x="21" y="14"/>
                </a:cxn>
                <a:cxn ang="0">
                  <a:pos x="27" y="8"/>
                </a:cxn>
                <a:cxn ang="0">
                  <a:pos x="29" y="8"/>
                </a:cxn>
                <a:cxn ang="0">
                  <a:pos x="46" y="6"/>
                </a:cxn>
                <a:cxn ang="0">
                  <a:pos x="52" y="4"/>
                </a:cxn>
                <a:cxn ang="0">
                  <a:pos x="77" y="6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108" y="0"/>
                </a:cxn>
                <a:cxn ang="0">
                  <a:pos x="125" y="4"/>
                </a:cxn>
                <a:cxn ang="0">
                  <a:pos x="96" y="8"/>
                </a:cxn>
                <a:cxn ang="0">
                  <a:pos x="110" y="12"/>
                </a:cxn>
                <a:cxn ang="0">
                  <a:pos x="121" y="12"/>
                </a:cxn>
                <a:cxn ang="0">
                  <a:pos x="129" y="12"/>
                </a:cxn>
                <a:cxn ang="0">
                  <a:pos x="140" y="8"/>
                </a:cxn>
                <a:cxn ang="0">
                  <a:pos x="142" y="14"/>
                </a:cxn>
                <a:cxn ang="0">
                  <a:pos x="138" y="17"/>
                </a:cxn>
                <a:cxn ang="0">
                  <a:pos x="133" y="25"/>
                </a:cxn>
                <a:cxn ang="0">
                  <a:pos x="129" y="31"/>
                </a:cxn>
                <a:cxn ang="0">
                  <a:pos x="135" y="35"/>
                </a:cxn>
                <a:cxn ang="0">
                  <a:pos x="129" y="42"/>
                </a:cxn>
                <a:cxn ang="0">
                  <a:pos x="125" y="44"/>
                </a:cxn>
                <a:cxn ang="0">
                  <a:pos x="133" y="50"/>
                </a:cxn>
                <a:cxn ang="0">
                  <a:pos x="129" y="54"/>
                </a:cxn>
                <a:cxn ang="0">
                  <a:pos x="119" y="54"/>
                </a:cxn>
                <a:cxn ang="0">
                  <a:pos x="115" y="63"/>
                </a:cxn>
                <a:cxn ang="0">
                  <a:pos x="127" y="63"/>
                </a:cxn>
                <a:cxn ang="0">
                  <a:pos x="117" y="65"/>
                </a:cxn>
                <a:cxn ang="0">
                  <a:pos x="110" y="67"/>
                </a:cxn>
                <a:cxn ang="0">
                  <a:pos x="110" y="71"/>
                </a:cxn>
                <a:cxn ang="0">
                  <a:pos x="113" y="77"/>
                </a:cxn>
                <a:cxn ang="0">
                  <a:pos x="96" y="82"/>
                </a:cxn>
                <a:cxn ang="0">
                  <a:pos x="85" y="88"/>
                </a:cxn>
                <a:cxn ang="0">
                  <a:pos x="79" y="92"/>
                </a:cxn>
                <a:cxn ang="0">
                  <a:pos x="79" y="100"/>
                </a:cxn>
                <a:cxn ang="0">
                  <a:pos x="75" y="105"/>
                </a:cxn>
                <a:cxn ang="0">
                  <a:pos x="67" y="113"/>
                </a:cxn>
                <a:cxn ang="0">
                  <a:pos x="56" y="105"/>
                </a:cxn>
                <a:cxn ang="0">
                  <a:pos x="48" y="90"/>
                </a:cxn>
                <a:cxn ang="0">
                  <a:pos x="48" y="79"/>
                </a:cxn>
                <a:cxn ang="0">
                  <a:pos x="54" y="71"/>
                </a:cxn>
                <a:cxn ang="0">
                  <a:pos x="44" y="69"/>
                </a:cxn>
                <a:cxn ang="0">
                  <a:pos x="48" y="63"/>
                </a:cxn>
                <a:cxn ang="0">
                  <a:pos x="44" y="63"/>
                </a:cxn>
                <a:cxn ang="0">
                  <a:pos x="42" y="63"/>
                </a:cxn>
                <a:cxn ang="0">
                  <a:pos x="41" y="50"/>
                </a:cxn>
                <a:cxn ang="0">
                  <a:pos x="29" y="42"/>
                </a:cxn>
                <a:cxn ang="0">
                  <a:pos x="8" y="40"/>
                </a:cxn>
                <a:cxn ang="0">
                  <a:pos x="2" y="35"/>
                </a:cxn>
                <a:cxn ang="0">
                  <a:pos x="10" y="35"/>
                </a:cxn>
              </a:cxnLst>
              <a:rect l="0" t="0" r="r" b="b"/>
              <a:pathLst>
                <a:path w="148" h="113">
                  <a:moveTo>
                    <a:pt x="0" y="31"/>
                  </a:moveTo>
                  <a:lnTo>
                    <a:pt x="0" y="27"/>
                  </a:lnTo>
                  <a:lnTo>
                    <a:pt x="10" y="25"/>
                  </a:lnTo>
                  <a:lnTo>
                    <a:pt x="16" y="25"/>
                  </a:lnTo>
                  <a:lnTo>
                    <a:pt x="21" y="17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21" y="14"/>
                  </a:lnTo>
                  <a:lnTo>
                    <a:pt x="27" y="14"/>
                  </a:lnTo>
                  <a:lnTo>
                    <a:pt x="27" y="8"/>
                  </a:lnTo>
                  <a:lnTo>
                    <a:pt x="37" y="12"/>
                  </a:lnTo>
                  <a:lnTo>
                    <a:pt x="29" y="8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54" y="8"/>
                  </a:lnTo>
                  <a:lnTo>
                    <a:pt x="52" y="4"/>
                  </a:lnTo>
                  <a:lnTo>
                    <a:pt x="67" y="8"/>
                  </a:lnTo>
                  <a:lnTo>
                    <a:pt x="77" y="6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81" y="4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108" y="0"/>
                  </a:lnTo>
                  <a:lnTo>
                    <a:pt x="117" y="2"/>
                  </a:lnTo>
                  <a:lnTo>
                    <a:pt x="125" y="4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115" y="8"/>
                  </a:lnTo>
                  <a:lnTo>
                    <a:pt x="110" y="12"/>
                  </a:lnTo>
                  <a:lnTo>
                    <a:pt x="121" y="6"/>
                  </a:lnTo>
                  <a:lnTo>
                    <a:pt x="121" y="12"/>
                  </a:lnTo>
                  <a:lnTo>
                    <a:pt x="117" y="17"/>
                  </a:lnTo>
                  <a:lnTo>
                    <a:pt x="129" y="12"/>
                  </a:lnTo>
                  <a:lnTo>
                    <a:pt x="135" y="8"/>
                  </a:lnTo>
                  <a:lnTo>
                    <a:pt x="140" y="8"/>
                  </a:lnTo>
                  <a:lnTo>
                    <a:pt x="148" y="12"/>
                  </a:lnTo>
                  <a:lnTo>
                    <a:pt x="142" y="14"/>
                  </a:lnTo>
                  <a:lnTo>
                    <a:pt x="127" y="17"/>
                  </a:lnTo>
                  <a:lnTo>
                    <a:pt x="138" y="17"/>
                  </a:lnTo>
                  <a:lnTo>
                    <a:pt x="127" y="19"/>
                  </a:lnTo>
                  <a:lnTo>
                    <a:pt x="133" y="25"/>
                  </a:lnTo>
                  <a:lnTo>
                    <a:pt x="127" y="27"/>
                  </a:lnTo>
                  <a:lnTo>
                    <a:pt x="129" y="31"/>
                  </a:lnTo>
                  <a:lnTo>
                    <a:pt x="127" y="35"/>
                  </a:lnTo>
                  <a:lnTo>
                    <a:pt x="135" y="35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9" y="46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33" y="50"/>
                  </a:lnTo>
                  <a:lnTo>
                    <a:pt x="121" y="52"/>
                  </a:lnTo>
                  <a:lnTo>
                    <a:pt x="129" y="54"/>
                  </a:lnTo>
                  <a:lnTo>
                    <a:pt x="121" y="56"/>
                  </a:lnTo>
                  <a:lnTo>
                    <a:pt x="119" y="54"/>
                  </a:lnTo>
                  <a:lnTo>
                    <a:pt x="112" y="56"/>
                  </a:lnTo>
                  <a:lnTo>
                    <a:pt x="115" y="63"/>
                  </a:lnTo>
                  <a:lnTo>
                    <a:pt x="117" y="61"/>
                  </a:lnTo>
                  <a:lnTo>
                    <a:pt x="127" y="63"/>
                  </a:lnTo>
                  <a:lnTo>
                    <a:pt x="127" y="71"/>
                  </a:lnTo>
                  <a:lnTo>
                    <a:pt x="117" y="65"/>
                  </a:lnTo>
                  <a:lnTo>
                    <a:pt x="110" y="63"/>
                  </a:lnTo>
                  <a:lnTo>
                    <a:pt x="110" y="67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25" y="71"/>
                  </a:lnTo>
                  <a:lnTo>
                    <a:pt x="113" y="77"/>
                  </a:lnTo>
                  <a:lnTo>
                    <a:pt x="104" y="81"/>
                  </a:lnTo>
                  <a:lnTo>
                    <a:pt x="96" y="82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85" y="92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9" y="100"/>
                  </a:lnTo>
                  <a:lnTo>
                    <a:pt x="73" y="104"/>
                  </a:lnTo>
                  <a:lnTo>
                    <a:pt x="75" y="105"/>
                  </a:lnTo>
                  <a:lnTo>
                    <a:pt x="73" y="113"/>
                  </a:lnTo>
                  <a:lnTo>
                    <a:pt x="67" y="113"/>
                  </a:lnTo>
                  <a:lnTo>
                    <a:pt x="62" y="109"/>
                  </a:lnTo>
                  <a:lnTo>
                    <a:pt x="56" y="105"/>
                  </a:lnTo>
                  <a:lnTo>
                    <a:pt x="50" y="96"/>
                  </a:lnTo>
                  <a:lnTo>
                    <a:pt x="48" y="90"/>
                  </a:lnTo>
                  <a:lnTo>
                    <a:pt x="46" y="84"/>
                  </a:lnTo>
                  <a:lnTo>
                    <a:pt x="48" y="79"/>
                  </a:lnTo>
                  <a:lnTo>
                    <a:pt x="54" y="77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4" y="69"/>
                  </a:lnTo>
                  <a:lnTo>
                    <a:pt x="54" y="69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4" y="59"/>
                  </a:lnTo>
                  <a:lnTo>
                    <a:pt x="41" y="50"/>
                  </a:lnTo>
                  <a:lnTo>
                    <a:pt x="35" y="44"/>
                  </a:lnTo>
                  <a:lnTo>
                    <a:pt x="29" y="42"/>
                  </a:lnTo>
                  <a:lnTo>
                    <a:pt x="17" y="42"/>
                  </a:lnTo>
                  <a:lnTo>
                    <a:pt x="8" y="40"/>
                  </a:lnTo>
                  <a:lnTo>
                    <a:pt x="12" y="37"/>
                  </a:lnTo>
                  <a:lnTo>
                    <a:pt x="2" y="35"/>
                  </a:lnTo>
                  <a:lnTo>
                    <a:pt x="17" y="33"/>
                  </a:lnTo>
                  <a:lnTo>
                    <a:pt x="10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47" name="Freeform 291"/>
            <p:cNvSpPr>
              <a:spLocks/>
            </p:cNvSpPr>
            <p:nvPr/>
          </p:nvSpPr>
          <p:spPr bwMode="auto">
            <a:xfrm>
              <a:off x="4759" y="3811"/>
              <a:ext cx="6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9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11" h="9">
                  <a:moveTo>
                    <a:pt x="0" y="7"/>
                  </a:moveTo>
                  <a:lnTo>
                    <a:pt x="5" y="9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48" name="Freeform 292"/>
            <p:cNvSpPr>
              <a:spLocks/>
            </p:cNvSpPr>
            <p:nvPr/>
          </p:nvSpPr>
          <p:spPr bwMode="auto">
            <a:xfrm>
              <a:off x="4751" y="3804"/>
              <a:ext cx="6" cy="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4" y="8"/>
                </a:cxn>
                <a:cxn ang="0">
                  <a:pos x="0" y="6"/>
                </a:cxn>
              </a:cxnLst>
              <a:rect l="0" t="0" r="r" b="b"/>
              <a:pathLst>
                <a:path w="14" h="8">
                  <a:moveTo>
                    <a:pt x="0" y="6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4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49" name="Freeform 293"/>
            <p:cNvSpPr>
              <a:spLocks/>
            </p:cNvSpPr>
            <p:nvPr/>
          </p:nvSpPr>
          <p:spPr bwMode="auto">
            <a:xfrm>
              <a:off x="4751" y="3811"/>
              <a:ext cx="6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14" y="7"/>
                </a:cxn>
                <a:cxn ang="0">
                  <a:pos x="14" y="11"/>
                </a:cxn>
                <a:cxn ang="0">
                  <a:pos x="8" y="13"/>
                </a:cxn>
                <a:cxn ang="0">
                  <a:pos x="0" y="7"/>
                </a:cxn>
              </a:cxnLst>
              <a:rect l="0" t="0" r="r" b="b"/>
              <a:pathLst>
                <a:path w="14" h="13">
                  <a:moveTo>
                    <a:pt x="0" y="7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8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50" name="Freeform 294"/>
            <p:cNvSpPr>
              <a:spLocks/>
            </p:cNvSpPr>
            <p:nvPr/>
          </p:nvSpPr>
          <p:spPr bwMode="auto">
            <a:xfrm>
              <a:off x="4732" y="3803"/>
              <a:ext cx="15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1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9" y="7"/>
                </a:cxn>
                <a:cxn ang="0">
                  <a:pos x="17" y="3"/>
                </a:cxn>
                <a:cxn ang="0">
                  <a:pos x="21" y="0"/>
                </a:cxn>
                <a:cxn ang="0">
                  <a:pos x="21" y="3"/>
                </a:cxn>
                <a:cxn ang="0">
                  <a:pos x="27" y="5"/>
                </a:cxn>
                <a:cxn ang="0">
                  <a:pos x="29" y="7"/>
                </a:cxn>
                <a:cxn ang="0">
                  <a:pos x="27" y="9"/>
                </a:cxn>
                <a:cxn ang="0">
                  <a:pos x="21" y="9"/>
                </a:cxn>
                <a:cxn ang="0">
                  <a:pos x="13" y="13"/>
                </a:cxn>
                <a:cxn ang="0">
                  <a:pos x="0" y="7"/>
                </a:cxn>
              </a:cxnLst>
              <a:rect l="0" t="0" r="r" b="b"/>
              <a:pathLst>
                <a:path w="29" h="13">
                  <a:moveTo>
                    <a:pt x="0" y="7"/>
                  </a:moveTo>
                  <a:lnTo>
                    <a:pt x="6" y="1"/>
                  </a:lnTo>
                  <a:lnTo>
                    <a:pt x="13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1" y="9"/>
                  </a:lnTo>
                  <a:lnTo>
                    <a:pt x="13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51" name="Freeform 295"/>
            <p:cNvSpPr>
              <a:spLocks/>
            </p:cNvSpPr>
            <p:nvPr/>
          </p:nvSpPr>
          <p:spPr bwMode="auto">
            <a:xfrm>
              <a:off x="4726" y="3801"/>
              <a:ext cx="8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9"/>
                </a:cxn>
                <a:cxn ang="0">
                  <a:pos x="12" y="4"/>
                </a:cxn>
                <a:cxn ang="0">
                  <a:pos x="14" y="7"/>
                </a:cxn>
                <a:cxn ang="0">
                  <a:pos x="16" y="4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0" y="7"/>
                </a:cxn>
              </a:cxnLst>
              <a:rect l="0" t="0" r="r" b="b"/>
              <a:pathLst>
                <a:path w="18" h="9">
                  <a:moveTo>
                    <a:pt x="0" y="7"/>
                  </a:moveTo>
                  <a:lnTo>
                    <a:pt x="4" y="9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52" name="Freeform 296"/>
            <p:cNvSpPr>
              <a:spLocks/>
            </p:cNvSpPr>
            <p:nvPr/>
          </p:nvSpPr>
          <p:spPr bwMode="auto">
            <a:xfrm>
              <a:off x="4747" y="3798"/>
              <a:ext cx="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5" y="6"/>
                </a:cxn>
                <a:cxn ang="0">
                  <a:pos x="15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5" y="6"/>
                  </a:lnTo>
                  <a:lnTo>
                    <a:pt x="1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53" name="Freeform 297"/>
            <p:cNvSpPr>
              <a:spLocks/>
            </p:cNvSpPr>
            <p:nvPr/>
          </p:nvSpPr>
          <p:spPr bwMode="auto">
            <a:xfrm>
              <a:off x="4757" y="3802"/>
              <a:ext cx="21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9" y="7"/>
                </a:cxn>
                <a:cxn ang="0">
                  <a:pos x="27" y="9"/>
                </a:cxn>
                <a:cxn ang="0">
                  <a:pos x="34" y="7"/>
                </a:cxn>
                <a:cxn ang="0">
                  <a:pos x="40" y="9"/>
                </a:cxn>
                <a:cxn ang="0">
                  <a:pos x="38" y="15"/>
                </a:cxn>
                <a:cxn ang="0">
                  <a:pos x="11" y="15"/>
                </a:cxn>
                <a:cxn ang="0">
                  <a:pos x="4" y="5"/>
                </a:cxn>
                <a:cxn ang="0">
                  <a:pos x="0" y="2"/>
                </a:cxn>
              </a:cxnLst>
              <a:rect l="0" t="0" r="r" b="b"/>
              <a:pathLst>
                <a:path w="40" h="15">
                  <a:moveTo>
                    <a:pt x="0" y="2"/>
                  </a:moveTo>
                  <a:lnTo>
                    <a:pt x="2" y="0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4" y="7"/>
                  </a:lnTo>
                  <a:lnTo>
                    <a:pt x="40" y="9"/>
                  </a:lnTo>
                  <a:lnTo>
                    <a:pt x="38" y="15"/>
                  </a:lnTo>
                  <a:lnTo>
                    <a:pt x="11" y="15"/>
                  </a:lnTo>
                  <a:lnTo>
                    <a:pt x="4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54" name="Freeform 298"/>
            <p:cNvSpPr>
              <a:spLocks/>
            </p:cNvSpPr>
            <p:nvPr/>
          </p:nvSpPr>
          <p:spPr bwMode="auto">
            <a:xfrm>
              <a:off x="4763" y="3785"/>
              <a:ext cx="38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14"/>
                </a:cxn>
                <a:cxn ang="0">
                  <a:pos x="12" y="17"/>
                </a:cxn>
                <a:cxn ang="0">
                  <a:pos x="35" y="12"/>
                </a:cxn>
                <a:cxn ang="0">
                  <a:pos x="21" y="17"/>
                </a:cxn>
                <a:cxn ang="0">
                  <a:pos x="14" y="17"/>
                </a:cxn>
                <a:cxn ang="0">
                  <a:pos x="14" y="21"/>
                </a:cxn>
                <a:cxn ang="0">
                  <a:pos x="21" y="25"/>
                </a:cxn>
                <a:cxn ang="0">
                  <a:pos x="27" y="25"/>
                </a:cxn>
                <a:cxn ang="0">
                  <a:pos x="21" y="27"/>
                </a:cxn>
                <a:cxn ang="0">
                  <a:pos x="17" y="27"/>
                </a:cxn>
                <a:cxn ang="0">
                  <a:pos x="14" y="27"/>
                </a:cxn>
                <a:cxn ang="0">
                  <a:pos x="12" y="31"/>
                </a:cxn>
                <a:cxn ang="0">
                  <a:pos x="16" y="31"/>
                </a:cxn>
                <a:cxn ang="0">
                  <a:pos x="8" y="31"/>
                </a:cxn>
                <a:cxn ang="0">
                  <a:pos x="14" y="35"/>
                </a:cxn>
                <a:cxn ang="0">
                  <a:pos x="8" y="37"/>
                </a:cxn>
                <a:cxn ang="0">
                  <a:pos x="8" y="40"/>
                </a:cxn>
                <a:cxn ang="0">
                  <a:pos x="14" y="38"/>
                </a:cxn>
                <a:cxn ang="0">
                  <a:pos x="16" y="40"/>
                </a:cxn>
                <a:cxn ang="0">
                  <a:pos x="17" y="38"/>
                </a:cxn>
                <a:cxn ang="0">
                  <a:pos x="27" y="42"/>
                </a:cxn>
                <a:cxn ang="0">
                  <a:pos x="33" y="38"/>
                </a:cxn>
                <a:cxn ang="0">
                  <a:pos x="35" y="33"/>
                </a:cxn>
                <a:cxn ang="0">
                  <a:pos x="35" y="31"/>
                </a:cxn>
                <a:cxn ang="0">
                  <a:pos x="41" y="31"/>
                </a:cxn>
                <a:cxn ang="0">
                  <a:pos x="44" y="27"/>
                </a:cxn>
                <a:cxn ang="0">
                  <a:pos x="35" y="27"/>
                </a:cxn>
                <a:cxn ang="0">
                  <a:pos x="44" y="23"/>
                </a:cxn>
                <a:cxn ang="0">
                  <a:pos x="44" y="21"/>
                </a:cxn>
                <a:cxn ang="0">
                  <a:pos x="50" y="21"/>
                </a:cxn>
                <a:cxn ang="0">
                  <a:pos x="54" y="17"/>
                </a:cxn>
                <a:cxn ang="0">
                  <a:pos x="67" y="12"/>
                </a:cxn>
                <a:cxn ang="0">
                  <a:pos x="54" y="14"/>
                </a:cxn>
                <a:cxn ang="0">
                  <a:pos x="64" y="12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5" y="6"/>
                </a:cxn>
                <a:cxn ang="0">
                  <a:pos x="69" y="2"/>
                </a:cxn>
                <a:cxn ang="0">
                  <a:pos x="58" y="4"/>
                </a:cxn>
                <a:cxn ang="0">
                  <a:pos x="64" y="0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2" y="6"/>
                </a:cxn>
                <a:cxn ang="0">
                  <a:pos x="8" y="6"/>
                </a:cxn>
                <a:cxn ang="0">
                  <a:pos x="0" y="8"/>
                </a:cxn>
              </a:cxnLst>
              <a:rect l="0" t="0" r="r" b="b"/>
              <a:pathLst>
                <a:path w="75" h="42">
                  <a:moveTo>
                    <a:pt x="0" y="8"/>
                  </a:moveTo>
                  <a:lnTo>
                    <a:pt x="8" y="8"/>
                  </a:lnTo>
                  <a:lnTo>
                    <a:pt x="8" y="14"/>
                  </a:lnTo>
                  <a:lnTo>
                    <a:pt x="12" y="17"/>
                  </a:lnTo>
                  <a:lnTo>
                    <a:pt x="35" y="12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27" y="25"/>
                  </a:lnTo>
                  <a:lnTo>
                    <a:pt x="21" y="27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14" y="35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14" y="38"/>
                  </a:lnTo>
                  <a:lnTo>
                    <a:pt x="16" y="40"/>
                  </a:lnTo>
                  <a:lnTo>
                    <a:pt x="17" y="38"/>
                  </a:lnTo>
                  <a:lnTo>
                    <a:pt x="27" y="42"/>
                  </a:lnTo>
                  <a:lnTo>
                    <a:pt x="33" y="38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41" y="31"/>
                  </a:lnTo>
                  <a:lnTo>
                    <a:pt x="44" y="27"/>
                  </a:lnTo>
                  <a:lnTo>
                    <a:pt x="35" y="27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50" y="21"/>
                  </a:lnTo>
                  <a:lnTo>
                    <a:pt x="54" y="17"/>
                  </a:lnTo>
                  <a:lnTo>
                    <a:pt x="67" y="12"/>
                  </a:lnTo>
                  <a:lnTo>
                    <a:pt x="54" y="14"/>
                  </a:lnTo>
                  <a:lnTo>
                    <a:pt x="64" y="12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5" y="6"/>
                  </a:lnTo>
                  <a:lnTo>
                    <a:pt x="69" y="2"/>
                  </a:lnTo>
                  <a:lnTo>
                    <a:pt x="58" y="4"/>
                  </a:lnTo>
                  <a:lnTo>
                    <a:pt x="64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8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55" name="Freeform 299"/>
            <p:cNvSpPr>
              <a:spLocks/>
            </p:cNvSpPr>
            <p:nvPr/>
          </p:nvSpPr>
          <p:spPr bwMode="auto">
            <a:xfrm>
              <a:off x="4758" y="3792"/>
              <a:ext cx="1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3" y="3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5" y="7"/>
                </a:cxn>
                <a:cxn ang="0">
                  <a:pos x="26" y="11"/>
                </a:cxn>
                <a:cxn ang="0">
                  <a:pos x="17" y="11"/>
                </a:cxn>
                <a:cxn ang="0">
                  <a:pos x="17" y="17"/>
                </a:cxn>
                <a:cxn ang="0">
                  <a:pos x="9" y="17"/>
                </a:cxn>
                <a:cxn ang="0">
                  <a:pos x="5" y="11"/>
                </a:cxn>
                <a:cxn ang="0">
                  <a:pos x="13" y="11"/>
                </a:cxn>
                <a:cxn ang="0">
                  <a:pos x="3" y="11"/>
                </a:cxn>
                <a:cxn ang="0">
                  <a:pos x="0" y="3"/>
                </a:cxn>
              </a:cxnLst>
              <a:rect l="0" t="0" r="r" b="b"/>
              <a:pathLst>
                <a:path w="26" h="17">
                  <a:moveTo>
                    <a:pt x="0" y="3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5" y="11"/>
                  </a:lnTo>
                  <a:lnTo>
                    <a:pt x="13" y="11"/>
                  </a:lnTo>
                  <a:lnTo>
                    <a:pt x="3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56" name="Freeform 300"/>
            <p:cNvSpPr>
              <a:spLocks/>
            </p:cNvSpPr>
            <p:nvPr/>
          </p:nvSpPr>
          <p:spPr bwMode="auto">
            <a:xfrm>
              <a:off x="4765" y="3812"/>
              <a:ext cx="36" cy="2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0" y="7"/>
                </a:cxn>
                <a:cxn ang="0">
                  <a:pos x="13" y="9"/>
                </a:cxn>
                <a:cxn ang="0">
                  <a:pos x="15" y="7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37" y="5"/>
                </a:cxn>
                <a:cxn ang="0">
                  <a:pos x="40" y="9"/>
                </a:cxn>
                <a:cxn ang="0">
                  <a:pos x="42" y="11"/>
                </a:cxn>
                <a:cxn ang="0">
                  <a:pos x="44" y="9"/>
                </a:cxn>
                <a:cxn ang="0">
                  <a:pos x="48" y="13"/>
                </a:cxn>
                <a:cxn ang="0">
                  <a:pos x="48" y="15"/>
                </a:cxn>
                <a:cxn ang="0">
                  <a:pos x="56" y="17"/>
                </a:cxn>
                <a:cxn ang="0">
                  <a:pos x="56" y="17"/>
                </a:cxn>
                <a:cxn ang="0">
                  <a:pos x="54" y="19"/>
                </a:cxn>
                <a:cxn ang="0">
                  <a:pos x="60" y="23"/>
                </a:cxn>
                <a:cxn ang="0">
                  <a:pos x="54" y="25"/>
                </a:cxn>
                <a:cxn ang="0">
                  <a:pos x="60" y="27"/>
                </a:cxn>
                <a:cxn ang="0">
                  <a:pos x="63" y="27"/>
                </a:cxn>
                <a:cxn ang="0">
                  <a:pos x="71" y="32"/>
                </a:cxn>
                <a:cxn ang="0">
                  <a:pos x="67" y="36"/>
                </a:cxn>
                <a:cxn ang="0">
                  <a:pos x="67" y="40"/>
                </a:cxn>
                <a:cxn ang="0">
                  <a:pos x="60" y="32"/>
                </a:cxn>
                <a:cxn ang="0">
                  <a:pos x="56" y="34"/>
                </a:cxn>
                <a:cxn ang="0">
                  <a:pos x="60" y="42"/>
                </a:cxn>
                <a:cxn ang="0">
                  <a:pos x="63" y="42"/>
                </a:cxn>
                <a:cxn ang="0">
                  <a:pos x="63" y="51"/>
                </a:cxn>
                <a:cxn ang="0">
                  <a:pos x="54" y="46"/>
                </a:cxn>
                <a:cxn ang="0">
                  <a:pos x="60" y="51"/>
                </a:cxn>
                <a:cxn ang="0">
                  <a:pos x="46" y="50"/>
                </a:cxn>
                <a:cxn ang="0">
                  <a:pos x="40" y="42"/>
                </a:cxn>
                <a:cxn ang="0">
                  <a:pos x="35" y="42"/>
                </a:cxn>
                <a:cxn ang="0">
                  <a:pos x="33" y="38"/>
                </a:cxn>
                <a:cxn ang="0">
                  <a:pos x="40" y="38"/>
                </a:cxn>
                <a:cxn ang="0">
                  <a:pos x="40" y="36"/>
                </a:cxn>
                <a:cxn ang="0">
                  <a:pos x="44" y="30"/>
                </a:cxn>
                <a:cxn ang="0">
                  <a:pos x="40" y="23"/>
                </a:cxn>
                <a:cxn ang="0">
                  <a:pos x="35" y="23"/>
                </a:cxn>
                <a:cxn ang="0">
                  <a:pos x="35" y="23"/>
                </a:cxn>
                <a:cxn ang="0">
                  <a:pos x="37" y="23"/>
                </a:cxn>
                <a:cxn ang="0">
                  <a:pos x="31" y="17"/>
                </a:cxn>
                <a:cxn ang="0">
                  <a:pos x="27" y="17"/>
                </a:cxn>
                <a:cxn ang="0">
                  <a:pos x="29" y="17"/>
                </a:cxn>
                <a:cxn ang="0">
                  <a:pos x="23" y="17"/>
                </a:cxn>
                <a:cxn ang="0">
                  <a:pos x="4" y="17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0" y="9"/>
                </a:cxn>
              </a:cxnLst>
              <a:rect l="0" t="0" r="r" b="b"/>
              <a:pathLst>
                <a:path w="71" h="51">
                  <a:moveTo>
                    <a:pt x="0" y="9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0" y="7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37" y="5"/>
                  </a:lnTo>
                  <a:lnTo>
                    <a:pt x="40" y="9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4" y="19"/>
                  </a:lnTo>
                  <a:lnTo>
                    <a:pt x="60" y="23"/>
                  </a:lnTo>
                  <a:lnTo>
                    <a:pt x="54" y="25"/>
                  </a:lnTo>
                  <a:lnTo>
                    <a:pt x="60" y="27"/>
                  </a:lnTo>
                  <a:lnTo>
                    <a:pt x="63" y="27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7" y="4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3" y="51"/>
                  </a:lnTo>
                  <a:lnTo>
                    <a:pt x="54" y="46"/>
                  </a:lnTo>
                  <a:lnTo>
                    <a:pt x="60" y="51"/>
                  </a:lnTo>
                  <a:lnTo>
                    <a:pt x="46" y="50"/>
                  </a:lnTo>
                  <a:lnTo>
                    <a:pt x="40" y="42"/>
                  </a:lnTo>
                  <a:lnTo>
                    <a:pt x="35" y="42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4" y="30"/>
                  </a:lnTo>
                  <a:lnTo>
                    <a:pt x="40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3" y="17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157" name="Line 301"/>
            <p:cNvSpPr>
              <a:spLocks noChangeShapeType="1"/>
            </p:cNvSpPr>
            <p:nvPr/>
          </p:nvSpPr>
          <p:spPr bwMode="auto">
            <a:xfrm>
              <a:off x="5152" y="3832"/>
              <a:ext cx="191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7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7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7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0" grpId="0" build="p" bldLvl="2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1066800" y="1524000"/>
            <a:ext cx="7696200" cy="381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20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ED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ydian" pitchFamily="34" charset="0"/>
              </a:rPr>
              <a:t>ANI Guideline 07-01 - Experience</a:t>
            </a:r>
            <a:endParaRPr lang="en-US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4819" name="Group 6"/>
          <p:cNvGrpSpPr>
            <a:grpSpLocks/>
          </p:cNvGrpSpPr>
          <p:nvPr/>
        </p:nvGrpSpPr>
        <p:grpSpPr bwMode="auto">
          <a:xfrm>
            <a:off x="1409700" y="5975350"/>
            <a:ext cx="7105650" cy="534988"/>
            <a:chOff x="888" y="3764"/>
            <a:chExt cx="4476" cy="337"/>
          </a:xfrm>
        </p:grpSpPr>
        <p:sp>
          <p:nvSpPr>
            <p:cNvPr id="455687" name="AutoShape 7"/>
            <p:cNvSpPr>
              <a:spLocks noChangeAspect="1" noChangeArrowheads="1" noTextEdit="1"/>
            </p:cNvSpPr>
            <p:nvPr/>
          </p:nvSpPr>
          <p:spPr bwMode="auto">
            <a:xfrm>
              <a:off x="888" y="3764"/>
              <a:ext cx="447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688" name="Rectangle 8"/>
            <p:cNvSpPr>
              <a:spLocks noChangeArrowheads="1"/>
            </p:cNvSpPr>
            <p:nvPr/>
          </p:nvSpPr>
          <p:spPr bwMode="auto">
            <a:xfrm>
              <a:off x="1189" y="3827"/>
              <a:ext cx="1044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  <a:tabLst>
                  <a:tab pos="739775" algn="l"/>
                </a:tabLst>
                <a:defRPr/>
              </a:pP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"</a:t>
              </a:r>
              <a:r>
                <a:rPr lang="en-US" sz="900" i="1" dirty="0" err="1">
                  <a:solidFill>
                    <a:srgbClr val="FFFFFF"/>
                  </a:solidFill>
                  <a:latin typeface="Arial" charset="0"/>
                </a:rPr>
                <a:t>Rets-Remp</a:t>
              </a:r>
              <a:r>
                <a:rPr lang="en-US" sz="900" i="1" dirty="0">
                  <a:solidFill>
                    <a:srgbClr val="FFFFFF"/>
                  </a:solidFill>
                  <a:latin typeface="Arial" charset="0"/>
                </a:rPr>
                <a:t> Workshop 2008”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5689" name="Rectangle 9"/>
            <p:cNvSpPr>
              <a:spLocks noChangeArrowheads="1"/>
            </p:cNvSpPr>
            <p:nvPr/>
          </p:nvSpPr>
          <p:spPr bwMode="auto">
            <a:xfrm>
              <a:off x="4310" y="3906"/>
              <a:ext cx="3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AMERICAN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5690" name="Rectangle 10"/>
            <p:cNvSpPr>
              <a:spLocks noChangeArrowheads="1"/>
            </p:cNvSpPr>
            <p:nvPr/>
          </p:nvSpPr>
          <p:spPr bwMode="auto">
            <a:xfrm>
              <a:off x="4310" y="3961"/>
              <a:ext cx="30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NUCLEAR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5691" name="Rectangle 11"/>
            <p:cNvSpPr>
              <a:spLocks noChangeArrowheads="1"/>
            </p:cNvSpPr>
            <p:nvPr/>
          </p:nvSpPr>
          <p:spPr bwMode="auto">
            <a:xfrm>
              <a:off x="4310" y="4021"/>
              <a:ext cx="3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tabLst>
                  <a:tab pos="739775" algn="l"/>
                </a:tabLst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" charset="0"/>
                </a:rPr>
                <a:t>INSURERS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5692" name="Freeform 12"/>
            <p:cNvSpPr>
              <a:spLocks/>
            </p:cNvSpPr>
            <p:nvPr/>
          </p:nvSpPr>
          <p:spPr bwMode="auto">
            <a:xfrm>
              <a:off x="4185" y="3979"/>
              <a:ext cx="20" cy="5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115"/>
                </a:cxn>
                <a:cxn ang="0">
                  <a:pos x="41" y="115"/>
                </a:cxn>
                <a:cxn ang="0">
                  <a:pos x="41" y="0"/>
                </a:cxn>
              </a:cxnLst>
              <a:rect l="0" t="0" r="r" b="b"/>
              <a:pathLst>
                <a:path w="41" h="115">
                  <a:moveTo>
                    <a:pt x="41" y="0"/>
                  </a:moveTo>
                  <a:lnTo>
                    <a:pt x="0" y="115"/>
                  </a:lnTo>
                  <a:lnTo>
                    <a:pt x="41" y="115"/>
                  </a:lnTo>
                  <a:lnTo>
                    <a:pt x="41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693" name="Freeform 13"/>
            <p:cNvSpPr>
              <a:spLocks/>
            </p:cNvSpPr>
            <p:nvPr/>
          </p:nvSpPr>
          <p:spPr bwMode="auto">
            <a:xfrm>
              <a:off x="4152" y="3933"/>
              <a:ext cx="136" cy="142"/>
            </a:xfrm>
            <a:custGeom>
              <a:avLst/>
              <a:gdLst/>
              <a:ahLst/>
              <a:cxnLst>
                <a:cxn ang="0">
                  <a:pos x="56" y="245"/>
                </a:cxn>
                <a:cxn ang="0">
                  <a:pos x="44" y="285"/>
                </a:cxn>
                <a:cxn ang="0">
                  <a:pos x="0" y="285"/>
                </a:cxn>
                <a:cxn ang="0">
                  <a:pos x="96" y="0"/>
                </a:cxn>
                <a:cxn ang="0">
                  <a:pos x="165" y="0"/>
                </a:cxn>
                <a:cxn ang="0">
                  <a:pos x="231" y="199"/>
                </a:cxn>
                <a:cxn ang="0">
                  <a:pos x="231" y="0"/>
                </a:cxn>
                <a:cxn ang="0">
                  <a:pos x="273" y="0"/>
                </a:cxn>
                <a:cxn ang="0">
                  <a:pos x="273" y="285"/>
                </a:cxn>
                <a:cxn ang="0">
                  <a:pos x="215" y="285"/>
                </a:cxn>
                <a:cxn ang="0">
                  <a:pos x="150" y="88"/>
                </a:cxn>
                <a:cxn ang="0">
                  <a:pos x="150" y="285"/>
                </a:cxn>
                <a:cxn ang="0">
                  <a:pos x="108" y="285"/>
                </a:cxn>
                <a:cxn ang="0">
                  <a:pos x="108" y="245"/>
                </a:cxn>
                <a:cxn ang="0">
                  <a:pos x="56" y="245"/>
                </a:cxn>
              </a:cxnLst>
              <a:rect l="0" t="0" r="r" b="b"/>
              <a:pathLst>
                <a:path w="273" h="285">
                  <a:moveTo>
                    <a:pt x="56" y="245"/>
                  </a:moveTo>
                  <a:lnTo>
                    <a:pt x="44" y="285"/>
                  </a:lnTo>
                  <a:lnTo>
                    <a:pt x="0" y="285"/>
                  </a:lnTo>
                  <a:lnTo>
                    <a:pt x="96" y="0"/>
                  </a:lnTo>
                  <a:lnTo>
                    <a:pt x="165" y="0"/>
                  </a:lnTo>
                  <a:lnTo>
                    <a:pt x="231" y="199"/>
                  </a:lnTo>
                  <a:lnTo>
                    <a:pt x="231" y="0"/>
                  </a:lnTo>
                  <a:lnTo>
                    <a:pt x="273" y="0"/>
                  </a:lnTo>
                  <a:lnTo>
                    <a:pt x="273" y="285"/>
                  </a:lnTo>
                  <a:lnTo>
                    <a:pt x="215" y="285"/>
                  </a:lnTo>
                  <a:lnTo>
                    <a:pt x="150" y="88"/>
                  </a:lnTo>
                  <a:lnTo>
                    <a:pt x="150" y="285"/>
                  </a:lnTo>
                  <a:lnTo>
                    <a:pt x="108" y="285"/>
                  </a:lnTo>
                  <a:lnTo>
                    <a:pt x="108" y="245"/>
                  </a:lnTo>
                  <a:lnTo>
                    <a:pt x="56" y="24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694" name="Rectangle 14"/>
            <p:cNvSpPr>
              <a:spLocks noChangeArrowheads="1"/>
            </p:cNvSpPr>
            <p:nvPr/>
          </p:nvSpPr>
          <p:spPr bwMode="auto">
            <a:xfrm>
              <a:off x="4270" y="3896"/>
              <a:ext cx="15" cy="1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695" name="Line 15"/>
            <p:cNvSpPr>
              <a:spLocks noChangeShapeType="1"/>
            </p:cNvSpPr>
            <p:nvPr/>
          </p:nvSpPr>
          <p:spPr bwMode="auto">
            <a:xfrm>
              <a:off x="906" y="3868"/>
              <a:ext cx="260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696" name="Line 16"/>
            <p:cNvSpPr>
              <a:spLocks noChangeShapeType="1"/>
            </p:cNvSpPr>
            <p:nvPr/>
          </p:nvSpPr>
          <p:spPr bwMode="auto">
            <a:xfrm flipV="1">
              <a:off x="2256" y="3869"/>
              <a:ext cx="2371" cy="12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697" name="Freeform 17"/>
            <p:cNvSpPr>
              <a:spLocks/>
            </p:cNvSpPr>
            <p:nvPr/>
          </p:nvSpPr>
          <p:spPr bwMode="auto">
            <a:xfrm>
              <a:off x="4671" y="3817"/>
              <a:ext cx="161" cy="192"/>
            </a:xfrm>
            <a:custGeom>
              <a:avLst/>
              <a:gdLst/>
              <a:ahLst/>
              <a:cxnLst>
                <a:cxn ang="0">
                  <a:pos x="13" y="33"/>
                </a:cxn>
                <a:cxn ang="0">
                  <a:pos x="10" y="48"/>
                </a:cxn>
                <a:cxn ang="0">
                  <a:pos x="13" y="58"/>
                </a:cxn>
                <a:cxn ang="0">
                  <a:pos x="17" y="67"/>
                </a:cxn>
                <a:cxn ang="0">
                  <a:pos x="23" y="64"/>
                </a:cxn>
                <a:cxn ang="0">
                  <a:pos x="38" y="48"/>
                </a:cxn>
                <a:cxn ang="0">
                  <a:pos x="52" y="46"/>
                </a:cxn>
                <a:cxn ang="0">
                  <a:pos x="75" y="58"/>
                </a:cxn>
                <a:cxn ang="0">
                  <a:pos x="98" y="79"/>
                </a:cxn>
                <a:cxn ang="0">
                  <a:pos x="105" y="100"/>
                </a:cxn>
                <a:cxn ang="0">
                  <a:pos x="127" y="150"/>
                </a:cxn>
                <a:cxn ang="0">
                  <a:pos x="129" y="144"/>
                </a:cxn>
                <a:cxn ang="0">
                  <a:pos x="152" y="175"/>
                </a:cxn>
                <a:cxn ang="0">
                  <a:pos x="188" y="196"/>
                </a:cxn>
                <a:cxn ang="0">
                  <a:pos x="211" y="213"/>
                </a:cxn>
                <a:cxn ang="0">
                  <a:pos x="213" y="228"/>
                </a:cxn>
                <a:cxn ang="0">
                  <a:pos x="238" y="288"/>
                </a:cxn>
                <a:cxn ang="0">
                  <a:pos x="232" y="355"/>
                </a:cxn>
                <a:cxn ang="0">
                  <a:pos x="230" y="383"/>
                </a:cxn>
                <a:cxn ang="0">
                  <a:pos x="244" y="372"/>
                </a:cxn>
                <a:cxn ang="0">
                  <a:pos x="257" y="343"/>
                </a:cxn>
                <a:cxn ang="0">
                  <a:pos x="278" y="322"/>
                </a:cxn>
                <a:cxn ang="0">
                  <a:pos x="315" y="266"/>
                </a:cxn>
                <a:cxn ang="0">
                  <a:pos x="294" y="232"/>
                </a:cxn>
                <a:cxn ang="0">
                  <a:pos x="269" y="215"/>
                </a:cxn>
                <a:cxn ang="0">
                  <a:pos x="234" y="203"/>
                </a:cxn>
                <a:cxn ang="0">
                  <a:pos x="211" y="207"/>
                </a:cxn>
                <a:cxn ang="0">
                  <a:pos x="194" y="184"/>
                </a:cxn>
                <a:cxn ang="0">
                  <a:pos x="169" y="173"/>
                </a:cxn>
                <a:cxn ang="0">
                  <a:pos x="192" y="150"/>
                </a:cxn>
                <a:cxn ang="0">
                  <a:pos x="211" y="163"/>
                </a:cxn>
                <a:cxn ang="0">
                  <a:pos x="225" y="129"/>
                </a:cxn>
                <a:cxn ang="0">
                  <a:pos x="248" y="106"/>
                </a:cxn>
                <a:cxn ang="0">
                  <a:pos x="249" y="109"/>
                </a:cxn>
                <a:cxn ang="0">
                  <a:pos x="253" y="100"/>
                </a:cxn>
                <a:cxn ang="0">
                  <a:pos x="242" y="90"/>
                </a:cxn>
                <a:cxn ang="0">
                  <a:pos x="269" y="73"/>
                </a:cxn>
                <a:cxn ang="0">
                  <a:pos x="259" y="60"/>
                </a:cxn>
                <a:cxn ang="0">
                  <a:pos x="248" y="56"/>
                </a:cxn>
                <a:cxn ang="0">
                  <a:pos x="238" y="46"/>
                </a:cxn>
                <a:cxn ang="0">
                  <a:pos x="221" y="46"/>
                </a:cxn>
                <a:cxn ang="0">
                  <a:pos x="213" y="71"/>
                </a:cxn>
                <a:cxn ang="0">
                  <a:pos x="207" y="77"/>
                </a:cxn>
                <a:cxn ang="0">
                  <a:pos x="182" y="56"/>
                </a:cxn>
                <a:cxn ang="0">
                  <a:pos x="182" y="33"/>
                </a:cxn>
                <a:cxn ang="0">
                  <a:pos x="188" y="27"/>
                </a:cxn>
                <a:cxn ang="0">
                  <a:pos x="211" y="14"/>
                </a:cxn>
                <a:cxn ang="0">
                  <a:pos x="192" y="14"/>
                </a:cxn>
                <a:cxn ang="0">
                  <a:pos x="182" y="2"/>
                </a:cxn>
                <a:cxn ang="0">
                  <a:pos x="177" y="18"/>
                </a:cxn>
                <a:cxn ang="0">
                  <a:pos x="157" y="16"/>
                </a:cxn>
                <a:cxn ang="0">
                  <a:pos x="140" y="18"/>
                </a:cxn>
                <a:cxn ang="0">
                  <a:pos x="105" y="8"/>
                </a:cxn>
                <a:cxn ang="0">
                  <a:pos x="81" y="16"/>
                </a:cxn>
                <a:cxn ang="0">
                  <a:pos x="23" y="4"/>
                </a:cxn>
                <a:cxn ang="0">
                  <a:pos x="10" y="21"/>
                </a:cxn>
                <a:cxn ang="0">
                  <a:pos x="0" y="29"/>
                </a:cxn>
              </a:cxnLst>
              <a:rect l="0" t="0" r="r" b="b"/>
              <a:pathLst>
                <a:path w="322" h="385">
                  <a:moveTo>
                    <a:pt x="0" y="29"/>
                  </a:moveTo>
                  <a:lnTo>
                    <a:pt x="4" y="29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7" y="54"/>
                  </a:lnTo>
                  <a:lnTo>
                    <a:pt x="21" y="58"/>
                  </a:lnTo>
                  <a:lnTo>
                    <a:pt x="27" y="54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3" y="67"/>
                  </a:lnTo>
                  <a:lnTo>
                    <a:pt x="10" y="71"/>
                  </a:lnTo>
                  <a:lnTo>
                    <a:pt x="13" y="69"/>
                  </a:lnTo>
                  <a:lnTo>
                    <a:pt x="19" y="69"/>
                  </a:lnTo>
                  <a:lnTo>
                    <a:pt x="21" y="65"/>
                  </a:lnTo>
                  <a:lnTo>
                    <a:pt x="23" y="64"/>
                  </a:lnTo>
                  <a:lnTo>
                    <a:pt x="33" y="58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46" y="50"/>
                  </a:lnTo>
                  <a:lnTo>
                    <a:pt x="48" y="48"/>
                  </a:lnTo>
                  <a:lnTo>
                    <a:pt x="52" y="46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9" y="50"/>
                  </a:lnTo>
                  <a:lnTo>
                    <a:pt x="69" y="54"/>
                  </a:lnTo>
                  <a:lnTo>
                    <a:pt x="73" y="58"/>
                  </a:lnTo>
                  <a:lnTo>
                    <a:pt x="75" y="58"/>
                  </a:lnTo>
                  <a:lnTo>
                    <a:pt x="81" y="58"/>
                  </a:lnTo>
                  <a:lnTo>
                    <a:pt x="84" y="60"/>
                  </a:lnTo>
                  <a:lnTo>
                    <a:pt x="82" y="64"/>
                  </a:lnTo>
                  <a:lnTo>
                    <a:pt x="88" y="67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98" y="83"/>
                  </a:lnTo>
                  <a:lnTo>
                    <a:pt x="105" y="88"/>
                  </a:lnTo>
                  <a:lnTo>
                    <a:pt x="107" y="88"/>
                  </a:lnTo>
                  <a:lnTo>
                    <a:pt x="109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5" y="119"/>
                  </a:lnTo>
                  <a:lnTo>
                    <a:pt x="109" y="129"/>
                  </a:lnTo>
                  <a:lnTo>
                    <a:pt x="113" y="136"/>
                  </a:lnTo>
                  <a:lnTo>
                    <a:pt x="119" y="138"/>
                  </a:lnTo>
                  <a:lnTo>
                    <a:pt x="123" y="142"/>
                  </a:lnTo>
                  <a:lnTo>
                    <a:pt x="127" y="150"/>
                  </a:lnTo>
                  <a:lnTo>
                    <a:pt x="132" y="159"/>
                  </a:lnTo>
                  <a:lnTo>
                    <a:pt x="136" y="165"/>
                  </a:lnTo>
                  <a:lnTo>
                    <a:pt x="140" y="169"/>
                  </a:lnTo>
                  <a:lnTo>
                    <a:pt x="142" y="169"/>
                  </a:lnTo>
                  <a:lnTo>
                    <a:pt x="130" y="150"/>
                  </a:lnTo>
                  <a:lnTo>
                    <a:pt x="129" y="144"/>
                  </a:lnTo>
                  <a:lnTo>
                    <a:pt x="130" y="146"/>
                  </a:lnTo>
                  <a:lnTo>
                    <a:pt x="136" y="153"/>
                  </a:lnTo>
                  <a:lnTo>
                    <a:pt x="142" y="161"/>
                  </a:lnTo>
                  <a:lnTo>
                    <a:pt x="142" y="161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52" y="178"/>
                  </a:lnTo>
                  <a:lnTo>
                    <a:pt x="153" y="180"/>
                  </a:lnTo>
                  <a:lnTo>
                    <a:pt x="173" y="188"/>
                  </a:lnTo>
                  <a:lnTo>
                    <a:pt x="178" y="188"/>
                  </a:lnTo>
                  <a:lnTo>
                    <a:pt x="182" y="194"/>
                  </a:lnTo>
                  <a:lnTo>
                    <a:pt x="188" y="196"/>
                  </a:lnTo>
                  <a:lnTo>
                    <a:pt x="194" y="196"/>
                  </a:lnTo>
                  <a:lnTo>
                    <a:pt x="200" y="203"/>
                  </a:lnTo>
                  <a:lnTo>
                    <a:pt x="200" y="205"/>
                  </a:lnTo>
                  <a:lnTo>
                    <a:pt x="201" y="205"/>
                  </a:lnTo>
                  <a:lnTo>
                    <a:pt x="205" y="207"/>
                  </a:lnTo>
                  <a:lnTo>
                    <a:pt x="211" y="213"/>
                  </a:lnTo>
                  <a:lnTo>
                    <a:pt x="211" y="209"/>
                  </a:lnTo>
                  <a:lnTo>
                    <a:pt x="215" y="207"/>
                  </a:lnTo>
                  <a:lnTo>
                    <a:pt x="219" y="207"/>
                  </a:lnTo>
                  <a:lnTo>
                    <a:pt x="219" y="213"/>
                  </a:lnTo>
                  <a:lnTo>
                    <a:pt x="221" y="221"/>
                  </a:lnTo>
                  <a:lnTo>
                    <a:pt x="213" y="228"/>
                  </a:lnTo>
                  <a:lnTo>
                    <a:pt x="211" y="238"/>
                  </a:lnTo>
                  <a:lnTo>
                    <a:pt x="211" y="247"/>
                  </a:lnTo>
                  <a:lnTo>
                    <a:pt x="217" y="253"/>
                  </a:lnTo>
                  <a:lnTo>
                    <a:pt x="223" y="268"/>
                  </a:lnTo>
                  <a:lnTo>
                    <a:pt x="236" y="278"/>
                  </a:lnTo>
                  <a:lnTo>
                    <a:pt x="238" y="288"/>
                  </a:lnTo>
                  <a:lnTo>
                    <a:pt x="234" y="307"/>
                  </a:lnTo>
                  <a:lnTo>
                    <a:pt x="234" y="318"/>
                  </a:lnTo>
                  <a:lnTo>
                    <a:pt x="228" y="332"/>
                  </a:lnTo>
                  <a:lnTo>
                    <a:pt x="228" y="345"/>
                  </a:lnTo>
                  <a:lnTo>
                    <a:pt x="232" y="347"/>
                  </a:lnTo>
                  <a:lnTo>
                    <a:pt x="232" y="355"/>
                  </a:lnTo>
                  <a:lnTo>
                    <a:pt x="228" y="362"/>
                  </a:lnTo>
                  <a:lnTo>
                    <a:pt x="228" y="366"/>
                  </a:lnTo>
                  <a:lnTo>
                    <a:pt x="228" y="372"/>
                  </a:lnTo>
                  <a:lnTo>
                    <a:pt x="228" y="376"/>
                  </a:lnTo>
                  <a:lnTo>
                    <a:pt x="230" y="378"/>
                  </a:lnTo>
                  <a:lnTo>
                    <a:pt x="230" y="383"/>
                  </a:lnTo>
                  <a:lnTo>
                    <a:pt x="232" y="385"/>
                  </a:lnTo>
                  <a:lnTo>
                    <a:pt x="236" y="385"/>
                  </a:lnTo>
                  <a:lnTo>
                    <a:pt x="236" y="383"/>
                  </a:lnTo>
                  <a:lnTo>
                    <a:pt x="242" y="379"/>
                  </a:lnTo>
                  <a:lnTo>
                    <a:pt x="240" y="378"/>
                  </a:lnTo>
                  <a:lnTo>
                    <a:pt x="244" y="372"/>
                  </a:lnTo>
                  <a:lnTo>
                    <a:pt x="249" y="364"/>
                  </a:lnTo>
                  <a:lnTo>
                    <a:pt x="244" y="358"/>
                  </a:lnTo>
                  <a:lnTo>
                    <a:pt x="249" y="356"/>
                  </a:lnTo>
                  <a:lnTo>
                    <a:pt x="253" y="347"/>
                  </a:lnTo>
                  <a:lnTo>
                    <a:pt x="249" y="343"/>
                  </a:lnTo>
                  <a:lnTo>
                    <a:pt x="257" y="343"/>
                  </a:lnTo>
                  <a:lnTo>
                    <a:pt x="257" y="337"/>
                  </a:lnTo>
                  <a:lnTo>
                    <a:pt x="267" y="335"/>
                  </a:lnTo>
                  <a:lnTo>
                    <a:pt x="271" y="332"/>
                  </a:lnTo>
                  <a:lnTo>
                    <a:pt x="267" y="322"/>
                  </a:lnTo>
                  <a:lnTo>
                    <a:pt x="274" y="326"/>
                  </a:lnTo>
                  <a:lnTo>
                    <a:pt x="278" y="322"/>
                  </a:lnTo>
                  <a:lnTo>
                    <a:pt x="292" y="307"/>
                  </a:lnTo>
                  <a:lnTo>
                    <a:pt x="292" y="297"/>
                  </a:lnTo>
                  <a:lnTo>
                    <a:pt x="299" y="289"/>
                  </a:lnTo>
                  <a:lnTo>
                    <a:pt x="309" y="288"/>
                  </a:lnTo>
                  <a:lnTo>
                    <a:pt x="313" y="278"/>
                  </a:lnTo>
                  <a:lnTo>
                    <a:pt x="315" y="266"/>
                  </a:lnTo>
                  <a:lnTo>
                    <a:pt x="322" y="255"/>
                  </a:lnTo>
                  <a:lnTo>
                    <a:pt x="322" y="245"/>
                  </a:lnTo>
                  <a:lnTo>
                    <a:pt x="313" y="240"/>
                  </a:lnTo>
                  <a:lnTo>
                    <a:pt x="299" y="238"/>
                  </a:lnTo>
                  <a:lnTo>
                    <a:pt x="299" y="236"/>
                  </a:lnTo>
                  <a:lnTo>
                    <a:pt x="294" y="232"/>
                  </a:lnTo>
                  <a:lnTo>
                    <a:pt x="284" y="236"/>
                  </a:lnTo>
                  <a:lnTo>
                    <a:pt x="284" y="232"/>
                  </a:lnTo>
                  <a:lnTo>
                    <a:pt x="288" y="226"/>
                  </a:lnTo>
                  <a:lnTo>
                    <a:pt x="284" y="221"/>
                  </a:lnTo>
                  <a:lnTo>
                    <a:pt x="276" y="217"/>
                  </a:lnTo>
                  <a:lnTo>
                    <a:pt x="269" y="215"/>
                  </a:lnTo>
                  <a:lnTo>
                    <a:pt x="261" y="207"/>
                  </a:lnTo>
                  <a:lnTo>
                    <a:pt x="259" y="207"/>
                  </a:lnTo>
                  <a:lnTo>
                    <a:pt x="255" y="203"/>
                  </a:lnTo>
                  <a:lnTo>
                    <a:pt x="244" y="203"/>
                  </a:lnTo>
                  <a:lnTo>
                    <a:pt x="238" y="198"/>
                  </a:lnTo>
                  <a:lnTo>
                    <a:pt x="234" y="203"/>
                  </a:lnTo>
                  <a:lnTo>
                    <a:pt x="234" y="198"/>
                  </a:lnTo>
                  <a:lnTo>
                    <a:pt x="225" y="203"/>
                  </a:lnTo>
                  <a:lnTo>
                    <a:pt x="223" y="209"/>
                  </a:lnTo>
                  <a:lnTo>
                    <a:pt x="221" y="207"/>
                  </a:lnTo>
                  <a:lnTo>
                    <a:pt x="215" y="205"/>
                  </a:lnTo>
                  <a:lnTo>
                    <a:pt x="211" y="207"/>
                  </a:lnTo>
                  <a:lnTo>
                    <a:pt x="207" y="205"/>
                  </a:lnTo>
                  <a:lnTo>
                    <a:pt x="205" y="203"/>
                  </a:lnTo>
                  <a:lnTo>
                    <a:pt x="205" y="190"/>
                  </a:lnTo>
                  <a:lnTo>
                    <a:pt x="201" y="188"/>
                  </a:lnTo>
                  <a:lnTo>
                    <a:pt x="192" y="188"/>
                  </a:lnTo>
                  <a:lnTo>
                    <a:pt x="194" y="184"/>
                  </a:lnTo>
                  <a:lnTo>
                    <a:pt x="198" y="175"/>
                  </a:lnTo>
                  <a:lnTo>
                    <a:pt x="194" y="173"/>
                  </a:lnTo>
                  <a:lnTo>
                    <a:pt x="188" y="175"/>
                  </a:lnTo>
                  <a:lnTo>
                    <a:pt x="184" y="180"/>
                  </a:lnTo>
                  <a:lnTo>
                    <a:pt x="175" y="180"/>
                  </a:lnTo>
                  <a:lnTo>
                    <a:pt x="169" y="173"/>
                  </a:lnTo>
                  <a:lnTo>
                    <a:pt x="173" y="161"/>
                  </a:lnTo>
                  <a:lnTo>
                    <a:pt x="173" y="155"/>
                  </a:lnTo>
                  <a:lnTo>
                    <a:pt x="177" y="150"/>
                  </a:lnTo>
                  <a:lnTo>
                    <a:pt x="184" y="150"/>
                  </a:lnTo>
                  <a:lnTo>
                    <a:pt x="192" y="153"/>
                  </a:lnTo>
                  <a:lnTo>
                    <a:pt x="192" y="150"/>
                  </a:lnTo>
                  <a:lnTo>
                    <a:pt x="194" y="148"/>
                  </a:lnTo>
                  <a:lnTo>
                    <a:pt x="205" y="150"/>
                  </a:lnTo>
                  <a:lnTo>
                    <a:pt x="207" y="153"/>
                  </a:lnTo>
                  <a:lnTo>
                    <a:pt x="207" y="157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59"/>
                  </a:lnTo>
                  <a:lnTo>
                    <a:pt x="211" y="148"/>
                  </a:lnTo>
                  <a:lnTo>
                    <a:pt x="211" y="142"/>
                  </a:lnTo>
                  <a:lnTo>
                    <a:pt x="225" y="134"/>
                  </a:lnTo>
                  <a:lnTo>
                    <a:pt x="223" y="127"/>
                  </a:lnTo>
                  <a:lnTo>
                    <a:pt x="225" y="129"/>
                  </a:lnTo>
                  <a:lnTo>
                    <a:pt x="228" y="123"/>
                  </a:lnTo>
                  <a:lnTo>
                    <a:pt x="228" y="119"/>
                  </a:lnTo>
                  <a:lnTo>
                    <a:pt x="238" y="115"/>
                  </a:lnTo>
                  <a:lnTo>
                    <a:pt x="236" y="113"/>
                  </a:lnTo>
                  <a:lnTo>
                    <a:pt x="238" y="108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1" y="100"/>
                  </a:lnTo>
                  <a:lnTo>
                    <a:pt x="251" y="104"/>
                  </a:lnTo>
                  <a:lnTo>
                    <a:pt x="255" y="104"/>
                  </a:lnTo>
                  <a:lnTo>
                    <a:pt x="248" y="106"/>
                  </a:lnTo>
                  <a:lnTo>
                    <a:pt x="249" y="109"/>
                  </a:lnTo>
                  <a:lnTo>
                    <a:pt x="253" y="106"/>
                  </a:lnTo>
                  <a:lnTo>
                    <a:pt x="259" y="104"/>
                  </a:lnTo>
                  <a:lnTo>
                    <a:pt x="261" y="100"/>
                  </a:lnTo>
                  <a:lnTo>
                    <a:pt x="261" y="98"/>
                  </a:lnTo>
                  <a:lnTo>
                    <a:pt x="259" y="104"/>
                  </a:lnTo>
                  <a:lnTo>
                    <a:pt x="253" y="100"/>
                  </a:lnTo>
                  <a:lnTo>
                    <a:pt x="249" y="98"/>
                  </a:lnTo>
                  <a:lnTo>
                    <a:pt x="251" y="96"/>
                  </a:lnTo>
                  <a:lnTo>
                    <a:pt x="248" y="94"/>
                  </a:lnTo>
                  <a:lnTo>
                    <a:pt x="253" y="92"/>
                  </a:lnTo>
                  <a:lnTo>
                    <a:pt x="249" y="90"/>
                  </a:lnTo>
                  <a:lnTo>
                    <a:pt x="242" y="90"/>
                  </a:lnTo>
                  <a:lnTo>
                    <a:pt x="248" y="86"/>
                  </a:lnTo>
                  <a:lnTo>
                    <a:pt x="261" y="86"/>
                  </a:lnTo>
                  <a:lnTo>
                    <a:pt x="274" y="81"/>
                  </a:lnTo>
                  <a:lnTo>
                    <a:pt x="273" y="75"/>
                  </a:lnTo>
                  <a:lnTo>
                    <a:pt x="269" y="77"/>
                  </a:lnTo>
                  <a:lnTo>
                    <a:pt x="269" y="73"/>
                  </a:lnTo>
                  <a:lnTo>
                    <a:pt x="261" y="77"/>
                  </a:lnTo>
                  <a:lnTo>
                    <a:pt x="259" y="75"/>
                  </a:lnTo>
                  <a:lnTo>
                    <a:pt x="269" y="71"/>
                  </a:lnTo>
                  <a:lnTo>
                    <a:pt x="261" y="67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55" y="60"/>
                  </a:lnTo>
                  <a:lnTo>
                    <a:pt x="255" y="58"/>
                  </a:lnTo>
                  <a:lnTo>
                    <a:pt x="255" y="54"/>
                  </a:lnTo>
                  <a:lnTo>
                    <a:pt x="251" y="50"/>
                  </a:lnTo>
                  <a:lnTo>
                    <a:pt x="249" y="52"/>
                  </a:lnTo>
                  <a:lnTo>
                    <a:pt x="248" y="56"/>
                  </a:lnTo>
                  <a:lnTo>
                    <a:pt x="242" y="60"/>
                  </a:lnTo>
                  <a:lnTo>
                    <a:pt x="242" y="56"/>
                  </a:lnTo>
                  <a:lnTo>
                    <a:pt x="236" y="58"/>
                  </a:lnTo>
                  <a:lnTo>
                    <a:pt x="240" y="54"/>
                  </a:lnTo>
                  <a:lnTo>
                    <a:pt x="238" y="50"/>
                  </a:lnTo>
                  <a:lnTo>
                    <a:pt x="238" y="46"/>
                  </a:lnTo>
                  <a:lnTo>
                    <a:pt x="234" y="46"/>
                  </a:lnTo>
                  <a:lnTo>
                    <a:pt x="228" y="42"/>
                  </a:lnTo>
                  <a:lnTo>
                    <a:pt x="225" y="42"/>
                  </a:lnTo>
                  <a:lnTo>
                    <a:pt x="219" y="42"/>
                  </a:lnTo>
                  <a:lnTo>
                    <a:pt x="219" y="42"/>
                  </a:lnTo>
                  <a:lnTo>
                    <a:pt x="221" y="46"/>
                  </a:lnTo>
                  <a:lnTo>
                    <a:pt x="219" y="48"/>
                  </a:lnTo>
                  <a:lnTo>
                    <a:pt x="221" y="52"/>
                  </a:lnTo>
                  <a:lnTo>
                    <a:pt x="217" y="56"/>
                  </a:lnTo>
                  <a:lnTo>
                    <a:pt x="221" y="58"/>
                  </a:lnTo>
                  <a:lnTo>
                    <a:pt x="223" y="65"/>
                  </a:lnTo>
                  <a:lnTo>
                    <a:pt x="213" y="71"/>
                  </a:lnTo>
                  <a:lnTo>
                    <a:pt x="217" y="79"/>
                  </a:lnTo>
                  <a:lnTo>
                    <a:pt x="219" y="81"/>
                  </a:lnTo>
                  <a:lnTo>
                    <a:pt x="213" y="83"/>
                  </a:lnTo>
                  <a:lnTo>
                    <a:pt x="211" y="83"/>
                  </a:lnTo>
                  <a:lnTo>
                    <a:pt x="211" y="81"/>
                  </a:lnTo>
                  <a:lnTo>
                    <a:pt x="207" y="77"/>
                  </a:lnTo>
                  <a:lnTo>
                    <a:pt x="207" y="71"/>
                  </a:lnTo>
                  <a:lnTo>
                    <a:pt x="200" y="69"/>
                  </a:lnTo>
                  <a:lnTo>
                    <a:pt x="192" y="64"/>
                  </a:lnTo>
                  <a:lnTo>
                    <a:pt x="186" y="62"/>
                  </a:lnTo>
                  <a:lnTo>
                    <a:pt x="182" y="64"/>
                  </a:lnTo>
                  <a:lnTo>
                    <a:pt x="182" y="56"/>
                  </a:lnTo>
                  <a:lnTo>
                    <a:pt x="178" y="58"/>
                  </a:lnTo>
                  <a:lnTo>
                    <a:pt x="178" y="46"/>
                  </a:lnTo>
                  <a:lnTo>
                    <a:pt x="182" y="42"/>
                  </a:lnTo>
                  <a:lnTo>
                    <a:pt x="182" y="41"/>
                  </a:lnTo>
                  <a:lnTo>
                    <a:pt x="188" y="41"/>
                  </a:lnTo>
                  <a:lnTo>
                    <a:pt x="182" y="33"/>
                  </a:lnTo>
                  <a:lnTo>
                    <a:pt x="188" y="37"/>
                  </a:lnTo>
                  <a:lnTo>
                    <a:pt x="188" y="33"/>
                  </a:lnTo>
                  <a:lnTo>
                    <a:pt x="192" y="33"/>
                  </a:lnTo>
                  <a:lnTo>
                    <a:pt x="198" y="29"/>
                  </a:lnTo>
                  <a:lnTo>
                    <a:pt x="192" y="29"/>
                  </a:lnTo>
                  <a:lnTo>
                    <a:pt x="188" y="27"/>
                  </a:lnTo>
                  <a:lnTo>
                    <a:pt x="198" y="29"/>
                  </a:lnTo>
                  <a:lnTo>
                    <a:pt x="198" y="23"/>
                  </a:lnTo>
                  <a:lnTo>
                    <a:pt x="205" y="25"/>
                  </a:lnTo>
                  <a:lnTo>
                    <a:pt x="211" y="21"/>
                  </a:lnTo>
                  <a:lnTo>
                    <a:pt x="207" y="16"/>
                  </a:lnTo>
                  <a:lnTo>
                    <a:pt x="211" y="14"/>
                  </a:lnTo>
                  <a:lnTo>
                    <a:pt x="200" y="8"/>
                  </a:lnTo>
                  <a:lnTo>
                    <a:pt x="203" y="14"/>
                  </a:lnTo>
                  <a:lnTo>
                    <a:pt x="200" y="14"/>
                  </a:lnTo>
                  <a:lnTo>
                    <a:pt x="196" y="21"/>
                  </a:lnTo>
                  <a:lnTo>
                    <a:pt x="194" y="16"/>
                  </a:lnTo>
                  <a:lnTo>
                    <a:pt x="192" y="14"/>
                  </a:lnTo>
                  <a:lnTo>
                    <a:pt x="188" y="16"/>
                  </a:lnTo>
                  <a:lnTo>
                    <a:pt x="186" y="10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86" y="8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5" y="2"/>
                  </a:lnTo>
                  <a:lnTo>
                    <a:pt x="173" y="8"/>
                  </a:lnTo>
                  <a:lnTo>
                    <a:pt x="180" y="10"/>
                  </a:lnTo>
                  <a:lnTo>
                    <a:pt x="182" y="16"/>
                  </a:lnTo>
                  <a:lnTo>
                    <a:pt x="177" y="18"/>
                  </a:lnTo>
                  <a:lnTo>
                    <a:pt x="177" y="21"/>
                  </a:lnTo>
                  <a:lnTo>
                    <a:pt x="175" y="19"/>
                  </a:lnTo>
                  <a:lnTo>
                    <a:pt x="173" y="18"/>
                  </a:lnTo>
                  <a:lnTo>
                    <a:pt x="169" y="19"/>
                  </a:lnTo>
                  <a:lnTo>
                    <a:pt x="159" y="19"/>
                  </a:lnTo>
                  <a:lnTo>
                    <a:pt x="157" y="16"/>
                  </a:lnTo>
                  <a:lnTo>
                    <a:pt x="150" y="14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50" y="14"/>
                  </a:lnTo>
                  <a:lnTo>
                    <a:pt x="148" y="21"/>
                  </a:lnTo>
                  <a:lnTo>
                    <a:pt x="140" y="18"/>
                  </a:lnTo>
                  <a:lnTo>
                    <a:pt x="127" y="18"/>
                  </a:lnTo>
                  <a:lnTo>
                    <a:pt x="130" y="16"/>
                  </a:lnTo>
                  <a:lnTo>
                    <a:pt x="121" y="14"/>
                  </a:lnTo>
                  <a:lnTo>
                    <a:pt x="109" y="8"/>
                  </a:lnTo>
                  <a:lnTo>
                    <a:pt x="105" y="10"/>
                  </a:lnTo>
                  <a:lnTo>
                    <a:pt x="105" y="8"/>
                  </a:lnTo>
                  <a:lnTo>
                    <a:pt x="100" y="10"/>
                  </a:lnTo>
                  <a:lnTo>
                    <a:pt x="98" y="8"/>
                  </a:lnTo>
                  <a:lnTo>
                    <a:pt x="88" y="14"/>
                  </a:lnTo>
                  <a:lnTo>
                    <a:pt x="88" y="10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65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3" y="8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0" y="27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698" name="Freeform 18"/>
            <p:cNvSpPr>
              <a:spLocks/>
            </p:cNvSpPr>
            <p:nvPr/>
          </p:nvSpPr>
          <p:spPr bwMode="auto">
            <a:xfrm>
              <a:off x="4773" y="3901"/>
              <a:ext cx="1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25" y="9"/>
                </a:cxn>
                <a:cxn ang="0">
                  <a:pos x="16" y="9"/>
                </a:cxn>
                <a:cxn ang="0">
                  <a:pos x="14" y="4"/>
                </a:cxn>
                <a:cxn ang="0">
                  <a:pos x="6" y="4"/>
                </a:cxn>
                <a:cxn ang="0">
                  <a:pos x="0" y="4"/>
                </a:cxn>
              </a:cxnLst>
              <a:rect l="0" t="0" r="r" b="b"/>
              <a:pathLst>
                <a:path w="25" h="9">
                  <a:moveTo>
                    <a:pt x="0" y="4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14" y="4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699" name="Freeform 19"/>
            <p:cNvSpPr>
              <a:spLocks/>
            </p:cNvSpPr>
            <p:nvPr/>
          </p:nvSpPr>
          <p:spPr bwMode="auto">
            <a:xfrm>
              <a:off x="4785" y="3906"/>
              <a:ext cx="7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0" y="2"/>
                </a:cxn>
              </a:cxnLst>
              <a:rect l="0" t="0" r="r" b="b"/>
              <a:pathLst>
                <a:path w="14" h="6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00" name="Freeform 20"/>
            <p:cNvSpPr>
              <a:spLocks/>
            </p:cNvSpPr>
            <p:nvPr/>
          </p:nvSpPr>
          <p:spPr bwMode="auto">
            <a:xfrm>
              <a:off x="4788" y="4008"/>
              <a:ext cx="8" cy="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5" y="6"/>
                </a:cxn>
                <a:cxn ang="0">
                  <a:pos x="8" y="6"/>
                </a:cxn>
                <a:cxn ang="0">
                  <a:pos x="0" y="4"/>
                </a:cxn>
              </a:cxnLst>
              <a:rect l="0" t="0" r="r" b="b"/>
              <a:pathLst>
                <a:path w="15" h="6">
                  <a:moveTo>
                    <a:pt x="0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6"/>
                  </a:lnTo>
                  <a:lnTo>
                    <a:pt x="8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01" name="Freeform 21"/>
            <p:cNvSpPr>
              <a:spLocks/>
            </p:cNvSpPr>
            <p:nvPr/>
          </p:nvSpPr>
          <p:spPr bwMode="auto">
            <a:xfrm>
              <a:off x="4803" y="3857"/>
              <a:ext cx="8" cy="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8" y="5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5" y="13"/>
                </a:cxn>
                <a:cxn ang="0">
                  <a:pos x="15" y="15"/>
                </a:cxn>
                <a:cxn ang="0">
                  <a:pos x="11" y="17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0" y="15"/>
                </a:cxn>
              </a:cxnLst>
              <a:rect l="0" t="0" r="r" b="b"/>
              <a:pathLst>
                <a:path w="15" h="17">
                  <a:moveTo>
                    <a:pt x="0" y="15"/>
                  </a:moveTo>
                  <a:lnTo>
                    <a:pt x="8" y="2"/>
                  </a:lnTo>
                  <a:lnTo>
                    <a:pt x="9" y="0"/>
                  </a:lnTo>
                  <a:lnTo>
                    <a:pt x="8" y="5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02" name="Freeform 22"/>
            <p:cNvSpPr>
              <a:spLocks/>
            </p:cNvSpPr>
            <p:nvPr/>
          </p:nvSpPr>
          <p:spPr bwMode="auto">
            <a:xfrm>
              <a:off x="4686" y="3846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2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03" name="Freeform 23"/>
            <p:cNvSpPr>
              <a:spLocks/>
            </p:cNvSpPr>
            <p:nvPr/>
          </p:nvSpPr>
          <p:spPr bwMode="auto">
            <a:xfrm>
              <a:off x="4846" y="3828"/>
              <a:ext cx="13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5" y="2"/>
                </a:cxn>
                <a:cxn ang="0">
                  <a:pos x="27" y="8"/>
                </a:cxn>
                <a:cxn ang="0">
                  <a:pos x="12" y="14"/>
                </a:cxn>
                <a:cxn ang="0">
                  <a:pos x="4" y="14"/>
                </a:cxn>
                <a:cxn ang="0">
                  <a:pos x="0" y="6"/>
                </a:cxn>
              </a:cxnLst>
              <a:rect l="0" t="0" r="r" b="b"/>
              <a:pathLst>
                <a:path w="27" h="14">
                  <a:moveTo>
                    <a:pt x="0" y="6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5" y="2"/>
                  </a:lnTo>
                  <a:lnTo>
                    <a:pt x="27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04" name="Freeform 24"/>
            <p:cNvSpPr>
              <a:spLocks/>
            </p:cNvSpPr>
            <p:nvPr/>
          </p:nvSpPr>
          <p:spPr bwMode="auto">
            <a:xfrm>
              <a:off x="4769" y="3830"/>
              <a:ext cx="8" cy="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4" y="0"/>
                </a:cxn>
                <a:cxn ang="0">
                  <a:pos x="15" y="10"/>
                </a:cxn>
                <a:cxn ang="0">
                  <a:pos x="5" y="12"/>
                </a:cxn>
                <a:cxn ang="0">
                  <a:pos x="0" y="10"/>
                </a:cxn>
              </a:cxnLst>
              <a:rect l="0" t="0" r="r" b="b"/>
              <a:pathLst>
                <a:path w="15" h="12">
                  <a:moveTo>
                    <a:pt x="0" y="10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15" y="10"/>
                  </a:lnTo>
                  <a:lnTo>
                    <a:pt x="5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05" name="Freeform 25"/>
            <p:cNvSpPr>
              <a:spLocks/>
            </p:cNvSpPr>
            <p:nvPr/>
          </p:nvSpPr>
          <p:spPr bwMode="auto">
            <a:xfrm>
              <a:off x="4721" y="3810"/>
              <a:ext cx="14" cy="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9" y="4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7" y="15"/>
                </a:cxn>
                <a:cxn ang="0">
                  <a:pos x="0" y="13"/>
                </a:cxn>
              </a:cxnLst>
              <a:rect l="0" t="0" r="r" b="b"/>
              <a:pathLst>
                <a:path w="29" h="15">
                  <a:moveTo>
                    <a:pt x="0" y="13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9" y="4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7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06" name="Freeform 26"/>
            <p:cNvSpPr>
              <a:spLocks/>
            </p:cNvSpPr>
            <p:nvPr/>
          </p:nvSpPr>
          <p:spPr bwMode="auto">
            <a:xfrm>
              <a:off x="4730" y="3813"/>
              <a:ext cx="23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2"/>
                </a:cxn>
                <a:cxn ang="0">
                  <a:pos x="17" y="5"/>
                </a:cxn>
                <a:cxn ang="0">
                  <a:pos x="25" y="0"/>
                </a:cxn>
                <a:cxn ang="0">
                  <a:pos x="33" y="3"/>
                </a:cxn>
                <a:cxn ang="0">
                  <a:pos x="34" y="11"/>
                </a:cxn>
                <a:cxn ang="0">
                  <a:pos x="44" y="15"/>
                </a:cxn>
                <a:cxn ang="0">
                  <a:pos x="38" y="21"/>
                </a:cxn>
                <a:cxn ang="0">
                  <a:pos x="31" y="17"/>
                </a:cxn>
                <a:cxn ang="0">
                  <a:pos x="13" y="23"/>
                </a:cxn>
                <a:cxn ang="0">
                  <a:pos x="4" y="15"/>
                </a:cxn>
                <a:cxn ang="0">
                  <a:pos x="4" y="13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44" h="23">
                  <a:moveTo>
                    <a:pt x="0" y="7"/>
                  </a:moveTo>
                  <a:lnTo>
                    <a:pt x="6" y="2"/>
                  </a:lnTo>
                  <a:lnTo>
                    <a:pt x="17" y="5"/>
                  </a:lnTo>
                  <a:lnTo>
                    <a:pt x="25" y="0"/>
                  </a:lnTo>
                  <a:lnTo>
                    <a:pt x="33" y="3"/>
                  </a:lnTo>
                  <a:lnTo>
                    <a:pt x="34" y="11"/>
                  </a:lnTo>
                  <a:lnTo>
                    <a:pt x="44" y="15"/>
                  </a:lnTo>
                  <a:lnTo>
                    <a:pt x="38" y="21"/>
                  </a:lnTo>
                  <a:lnTo>
                    <a:pt x="31" y="17"/>
                  </a:lnTo>
                  <a:lnTo>
                    <a:pt x="13" y="23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07" name="Freeform 27"/>
            <p:cNvSpPr>
              <a:spLocks/>
            </p:cNvSpPr>
            <p:nvPr/>
          </p:nvSpPr>
          <p:spPr bwMode="auto">
            <a:xfrm>
              <a:off x="4928" y="3948"/>
              <a:ext cx="10" cy="1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10" y="32"/>
                </a:cxn>
                <a:cxn ang="0">
                  <a:pos x="20" y="9"/>
                </a:cxn>
                <a:cxn ang="0">
                  <a:pos x="14" y="0"/>
                </a:cxn>
                <a:cxn ang="0">
                  <a:pos x="2" y="15"/>
                </a:cxn>
                <a:cxn ang="0">
                  <a:pos x="4" y="23"/>
                </a:cxn>
                <a:cxn ang="0">
                  <a:pos x="0" y="25"/>
                </a:cxn>
              </a:cxnLst>
              <a:rect l="0" t="0" r="r" b="b"/>
              <a:pathLst>
                <a:path w="20" h="34">
                  <a:moveTo>
                    <a:pt x="0" y="25"/>
                  </a:moveTo>
                  <a:lnTo>
                    <a:pt x="2" y="32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0" y="9"/>
                  </a:lnTo>
                  <a:lnTo>
                    <a:pt x="14" y="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08" name="Freeform 28"/>
            <p:cNvSpPr>
              <a:spLocks/>
            </p:cNvSpPr>
            <p:nvPr/>
          </p:nvSpPr>
          <p:spPr bwMode="auto">
            <a:xfrm>
              <a:off x="5016" y="3946"/>
              <a:ext cx="48" cy="3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0"/>
                </a:cxn>
                <a:cxn ang="0">
                  <a:pos x="8" y="27"/>
                </a:cxn>
                <a:cxn ang="0">
                  <a:pos x="17" y="27"/>
                </a:cxn>
                <a:cxn ang="0">
                  <a:pos x="19" y="19"/>
                </a:cxn>
                <a:cxn ang="0">
                  <a:pos x="31" y="9"/>
                </a:cxn>
                <a:cxn ang="0">
                  <a:pos x="35" y="11"/>
                </a:cxn>
                <a:cxn ang="0">
                  <a:pos x="39" y="6"/>
                </a:cxn>
                <a:cxn ang="0">
                  <a:pos x="44" y="2"/>
                </a:cxn>
                <a:cxn ang="0">
                  <a:pos x="56" y="6"/>
                </a:cxn>
                <a:cxn ang="0">
                  <a:pos x="54" y="13"/>
                </a:cxn>
                <a:cxn ang="0">
                  <a:pos x="63" y="19"/>
                </a:cxn>
                <a:cxn ang="0">
                  <a:pos x="65" y="15"/>
                </a:cxn>
                <a:cxn ang="0">
                  <a:pos x="67" y="4"/>
                </a:cxn>
                <a:cxn ang="0">
                  <a:pos x="71" y="0"/>
                </a:cxn>
                <a:cxn ang="0">
                  <a:pos x="75" y="13"/>
                </a:cxn>
                <a:cxn ang="0">
                  <a:pos x="81" y="21"/>
                </a:cxn>
                <a:cxn ang="0">
                  <a:pos x="85" y="27"/>
                </a:cxn>
                <a:cxn ang="0">
                  <a:pos x="90" y="34"/>
                </a:cxn>
                <a:cxn ang="0">
                  <a:pos x="94" y="38"/>
                </a:cxn>
                <a:cxn ang="0">
                  <a:pos x="96" y="48"/>
                </a:cxn>
                <a:cxn ang="0">
                  <a:pos x="96" y="55"/>
                </a:cxn>
                <a:cxn ang="0">
                  <a:pos x="92" y="63"/>
                </a:cxn>
                <a:cxn ang="0">
                  <a:pos x="87" y="74"/>
                </a:cxn>
                <a:cxn ang="0">
                  <a:pos x="81" y="78"/>
                </a:cxn>
                <a:cxn ang="0">
                  <a:pos x="75" y="74"/>
                </a:cxn>
                <a:cxn ang="0">
                  <a:pos x="71" y="78"/>
                </a:cxn>
                <a:cxn ang="0">
                  <a:pos x="63" y="73"/>
                </a:cxn>
                <a:cxn ang="0">
                  <a:pos x="63" y="67"/>
                </a:cxn>
                <a:cxn ang="0">
                  <a:pos x="58" y="59"/>
                </a:cxn>
                <a:cxn ang="0">
                  <a:pos x="54" y="67"/>
                </a:cxn>
                <a:cxn ang="0">
                  <a:pos x="48" y="59"/>
                </a:cxn>
                <a:cxn ang="0">
                  <a:pos x="42" y="55"/>
                </a:cxn>
                <a:cxn ang="0">
                  <a:pos x="29" y="59"/>
                </a:cxn>
                <a:cxn ang="0">
                  <a:pos x="23" y="63"/>
                </a:cxn>
                <a:cxn ang="0">
                  <a:pos x="15" y="63"/>
                </a:cxn>
                <a:cxn ang="0">
                  <a:pos x="8" y="67"/>
                </a:cxn>
                <a:cxn ang="0">
                  <a:pos x="2" y="63"/>
                </a:cxn>
                <a:cxn ang="0">
                  <a:pos x="2" y="55"/>
                </a:cxn>
                <a:cxn ang="0">
                  <a:pos x="0" y="40"/>
                </a:cxn>
              </a:cxnLst>
              <a:rect l="0" t="0" r="r" b="b"/>
              <a:pathLst>
                <a:path w="96" h="78">
                  <a:moveTo>
                    <a:pt x="0" y="40"/>
                  </a:moveTo>
                  <a:lnTo>
                    <a:pt x="0" y="30"/>
                  </a:lnTo>
                  <a:lnTo>
                    <a:pt x="8" y="27"/>
                  </a:lnTo>
                  <a:lnTo>
                    <a:pt x="17" y="27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35" y="11"/>
                  </a:lnTo>
                  <a:lnTo>
                    <a:pt x="39" y="6"/>
                  </a:lnTo>
                  <a:lnTo>
                    <a:pt x="44" y="2"/>
                  </a:lnTo>
                  <a:lnTo>
                    <a:pt x="56" y="6"/>
                  </a:lnTo>
                  <a:lnTo>
                    <a:pt x="54" y="13"/>
                  </a:lnTo>
                  <a:lnTo>
                    <a:pt x="63" y="19"/>
                  </a:lnTo>
                  <a:lnTo>
                    <a:pt x="65" y="15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5" y="13"/>
                  </a:lnTo>
                  <a:lnTo>
                    <a:pt x="81" y="21"/>
                  </a:lnTo>
                  <a:lnTo>
                    <a:pt x="85" y="27"/>
                  </a:lnTo>
                  <a:lnTo>
                    <a:pt x="90" y="34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55"/>
                  </a:lnTo>
                  <a:lnTo>
                    <a:pt x="92" y="63"/>
                  </a:lnTo>
                  <a:lnTo>
                    <a:pt x="87" y="74"/>
                  </a:lnTo>
                  <a:lnTo>
                    <a:pt x="81" y="78"/>
                  </a:lnTo>
                  <a:lnTo>
                    <a:pt x="75" y="74"/>
                  </a:lnTo>
                  <a:lnTo>
                    <a:pt x="71" y="78"/>
                  </a:lnTo>
                  <a:lnTo>
                    <a:pt x="63" y="73"/>
                  </a:lnTo>
                  <a:lnTo>
                    <a:pt x="63" y="67"/>
                  </a:lnTo>
                  <a:lnTo>
                    <a:pt x="58" y="59"/>
                  </a:lnTo>
                  <a:lnTo>
                    <a:pt x="54" y="67"/>
                  </a:lnTo>
                  <a:lnTo>
                    <a:pt x="48" y="59"/>
                  </a:lnTo>
                  <a:lnTo>
                    <a:pt x="42" y="55"/>
                  </a:lnTo>
                  <a:lnTo>
                    <a:pt x="29" y="59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8" y="67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09" name="Freeform 29"/>
            <p:cNvSpPr>
              <a:spLocks/>
            </p:cNvSpPr>
            <p:nvPr/>
          </p:nvSpPr>
          <p:spPr bwMode="auto">
            <a:xfrm>
              <a:off x="5053" y="3988"/>
              <a:ext cx="4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6" y="10"/>
                </a:cxn>
                <a:cxn ang="0">
                  <a:pos x="0" y="2"/>
                </a:cxn>
              </a:cxnLst>
              <a:rect l="0" t="0" r="r" b="b"/>
              <a:pathLst>
                <a:path w="8" h="10">
                  <a:moveTo>
                    <a:pt x="0" y="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6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10" name="Freeform 30"/>
            <p:cNvSpPr>
              <a:spLocks/>
            </p:cNvSpPr>
            <p:nvPr/>
          </p:nvSpPr>
          <p:spPr bwMode="auto">
            <a:xfrm>
              <a:off x="5080" y="3988"/>
              <a:ext cx="9" cy="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0"/>
                </a:cxn>
                <a:cxn ang="0">
                  <a:pos x="9" y="6"/>
                </a:cxn>
                <a:cxn ang="0">
                  <a:pos x="15" y="0"/>
                </a:cxn>
                <a:cxn ang="0">
                  <a:pos x="19" y="4"/>
                </a:cxn>
                <a:cxn ang="0">
                  <a:pos x="15" y="10"/>
                </a:cxn>
                <a:cxn ang="0">
                  <a:pos x="11" y="10"/>
                </a:cxn>
                <a:cxn ang="0">
                  <a:pos x="6" y="17"/>
                </a:cxn>
                <a:cxn ang="0">
                  <a:pos x="0" y="15"/>
                </a:cxn>
              </a:cxnLst>
              <a:rect l="0" t="0" r="r" b="b"/>
              <a:pathLst>
                <a:path w="19" h="17">
                  <a:moveTo>
                    <a:pt x="0" y="15"/>
                  </a:moveTo>
                  <a:lnTo>
                    <a:pt x="4" y="10"/>
                  </a:lnTo>
                  <a:lnTo>
                    <a:pt x="9" y="6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6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11" name="Freeform 31"/>
            <p:cNvSpPr>
              <a:spLocks/>
            </p:cNvSpPr>
            <p:nvPr/>
          </p:nvSpPr>
          <p:spPr bwMode="auto">
            <a:xfrm>
              <a:off x="5088" y="3978"/>
              <a:ext cx="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4" y="9"/>
                </a:cxn>
                <a:cxn ang="0">
                  <a:pos x="12" y="13"/>
                </a:cxn>
                <a:cxn ang="0">
                  <a:pos x="8" y="21"/>
                </a:cxn>
                <a:cxn ang="0">
                  <a:pos x="2" y="13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4" h="21">
                  <a:moveTo>
                    <a:pt x="0" y="0"/>
                  </a:moveTo>
                  <a:lnTo>
                    <a:pt x="8" y="8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8" y="21"/>
                  </a:lnTo>
                  <a:lnTo>
                    <a:pt x="2" y="13"/>
                  </a:lnTo>
                  <a:lnTo>
                    <a:pt x="4" y="9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12" name="Freeform 32"/>
            <p:cNvSpPr>
              <a:spLocks/>
            </p:cNvSpPr>
            <p:nvPr/>
          </p:nvSpPr>
          <p:spPr bwMode="auto">
            <a:xfrm>
              <a:off x="4854" y="3881"/>
              <a:ext cx="85" cy="97"/>
            </a:xfrm>
            <a:custGeom>
              <a:avLst/>
              <a:gdLst/>
              <a:ahLst/>
              <a:cxnLst>
                <a:cxn ang="0">
                  <a:pos x="5" y="70"/>
                </a:cxn>
                <a:cxn ang="0">
                  <a:pos x="7" y="74"/>
                </a:cxn>
                <a:cxn ang="0">
                  <a:pos x="11" y="78"/>
                </a:cxn>
                <a:cxn ang="0">
                  <a:pos x="15" y="84"/>
                </a:cxn>
                <a:cxn ang="0">
                  <a:pos x="25" y="92"/>
                </a:cxn>
                <a:cxn ang="0">
                  <a:pos x="38" y="90"/>
                </a:cxn>
                <a:cxn ang="0">
                  <a:pos x="53" y="86"/>
                </a:cxn>
                <a:cxn ang="0">
                  <a:pos x="59" y="92"/>
                </a:cxn>
                <a:cxn ang="0">
                  <a:pos x="63" y="90"/>
                </a:cxn>
                <a:cxn ang="0">
                  <a:pos x="65" y="103"/>
                </a:cxn>
                <a:cxn ang="0">
                  <a:pos x="73" y="116"/>
                </a:cxn>
                <a:cxn ang="0">
                  <a:pos x="76" y="130"/>
                </a:cxn>
                <a:cxn ang="0">
                  <a:pos x="73" y="149"/>
                </a:cxn>
                <a:cxn ang="0">
                  <a:pos x="78" y="160"/>
                </a:cxn>
                <a:cxn ang="0">
                  <a:pos x="80" y="174"/>
                </a:cxn>
                <a:cxn ang="0">
                  <a:pos x="86" y="195"/>
                </a:cxn>
                <a:cxn ang="0">
                  <a:pos x="109" y="193"/>
                </a:cxn>
                <a:cxn ang="0">
                  <a:pos x="122" y="178"/>
                </a:cxn>
                <a:cxn ang="0">
                  <a:pos x="124" y="168"/>
                </a:cxn>
                <a:cxn ang="0">
                  <a:pos x="130" y="164"/>
                </a:cxn>
                <a:cxn ang="0">
                  <a:pos x="128" y="157"/>
                </a:cxn>
                <a:cxn ang="0">
                  <a:pos x="142" y="143"/>
                </a:cxn>
                <a:cxn ang="0">
                  <a:pos x="142" y="130"/>
                </a:cxn>
                <a:cxn ang="0">
                  <a:pos x="138" y="118"/>
                </a:cxn>
                <a:cxn ang="0">
                  <a:pos x="145" y="107"/>
                </a:cxn>
                <a:cxn ang="0">
                  <a:pos x="161" y="92"/>
                </a:cxn>
                <a:cxn ang="0">
                  <a:pos x="169" y="76"/>
                </a:cxn>
                <a:cxn ang="0">
                  <a:pos x="167" y="70"/>
                </a:cxn>
                <a:cxn ang="0">
                  <a:pos x="153" y="74"/>
                </a:cxn>
                <a:cxn ang="0">
                  <a:pos x="149" y="67"/>
                </a:cxn>
                <a:cxn ang="0">
                  <a:pos x="142" y="61"/>
                </a:cxn>
                <a:cxn ang="0">
                  <a:pos x="138" y="55"/>
                </a:cxn>
                <a:cxn ang="0">
                  <a:pos x="130" y="40"/>
                </a:cxn>
                <a:cxn ang="0">
                  <a:pos x="121" y="21"/>
                </a:cxn>
                <a:cxn ang="0">
                  <a:pos x="119" y="17"/>
                </a:cxn>
                <a:cxn ang="0">
                  <a:pos x="113" y="19"/>
                </a:cxn>
                <a:cxn ang="0">
                  <a:pos x="105" y="17"/>
                </a:cxn>
                <a:cxn ang="0">
                  <a:pos x="92" y="15"/>
                </a:cxn>
                <a:cxn ang="0">
                  <a:pos x="90" y="21"/>
                </a:cxn>
                <a:cxn ang="0">
                  <a:pos x="80" y="13"/>
                </a:cxn>
                <a:cxn ang="0">
                  <a:pos x="67" y="9"/>
                </a:cxn>
                <a:cxn ang="0">
                  <a:pos x="69" y="0"/>
                </a:cxn>
                <a:cxn ang="0">
                  <a:pos x="65" y="2"/>
                </a:cxn>
                <a:cxn ang="0">
                  <a:pos x="48" y="3"/>
                </a:cxn>
                <a:cxn ang="0">
                  <a:pos x="38" y="7"/>
                </a:cxn>
                <a:cxn ang="0">
                  <a:pos x="28" y="3"/>
                </a:cxn>
                <a:cxn ang="0">
                  <a:pos x="21" y="13"/>
                </a:cxn>
                <a:cxn ang="0">
                  <a:pos x="17" y="23"/>
                </a:cxn>
                <a:cxn ang="0">
                  <a:pos x="11" y="26"/>
                </a:cxn>
                <a:cxn ang="0">
                  <a:pos x="2" y="46"/>
                </a:cxn>
                <a:cxn ang="0">
                  <a:pos x="3" y="51"/>
                </a:cxn>
                <a:cxn ang="0">
                  <a:pos x="0" y="63"/>
                </a:cxn>
                <a:cxn ang="0">
                  <a:pos x="5" y="70"/>
                </a:cxn>
              </a:cxnLst>
              <a:rect l="0" t="0" r="r" b="b"/>
              <a:pathLst>
                <a:path w="169" h="195">
                  <a:moveTo>
                    <a:pt x="5" y="70"/>
                  </a:moveTo>
                  <a:lnTo>
                    <a:pt x="7" y="74"/>
                  </a:lnTo>
                  <a:lnTo>
                    <a:pt x="11" y="78"/>
                  </a:lnTo>
                  <a:lnTo>
                    <a:pt x="15" y="84"/>
                  </a:lnTo>
                  <a:lnTo>
                    <a:pt x="25" y="92"/>
                  </a:lnTo>
                  <a:lnTo>
                    <a:pt x="38" y="90"/>
                  </a:lnTo>
                  <a:lnTo>
                    <a:pt x="53" y="86"/>
                  </a:lnTo>
                  <a:lnTo>
                    <a:pt x="59" y="92"/>
                  </a:lnTo>
                  <a:lnTo>
                    <a:pt x="63" y="90"/>
                  </a:lnTo>
                  <a:lnTo>
                    <a:pt x="65" y="103"/>
                  </a:lnTo>
                  <a:lnTo>
                    <a:pt x="73" y="116"/>
                  </a:lnTo>
                  <a:lnTo>
                    <a:pt x="76" y="130"/>
                  </a:lnTo>
                  <a:lnTo>
                    <a:pt x="73" y="149"/>
                  </a:lnTo>
                  <a:lnTo>
                    <a:pt x="78" y="160"/>
                  </a:lnTo>
                  <a:lnTo>
                    <a:pt x="80" y="174"/>
                  </a:lnTo>
                  <a:lnTo>
                    <a:pt x="86" y="195"/>
                  </a:lnTo>
                  <a:lnTo>
                    <a:pt x="109" y="193"/>
                  </a:lnTo>
                  <a:lnTo>
                    <a:pt x="122" y="178"/>
                  </a:lnTo>
                  <a:lnTo>
                    <a:pt x="124" y="168"/>
                  </a:lnTo>
                  <a:lnTo>
                    <a:pt x="130" y="164"/>
                  </a:lnTo>
                  <a:lnTo>
                    <a:pt x="128" y="157"/>
                  </a:lnTo>
                  <a:lnTo>
                    <a:pt x="142" y="143"/>
                  </a:lnTo>
                  <a:lnTo>
                    <a:pt x="142" y="130"/>
                  </a:lnTo>
                  <a:lnTo>
                    <a:pt x="138" y="118"/>
                  </a:lnTo>
                  <a:lnTo>
                    <a:pt x="145" y="107"/>
                  </a:lnTo>
                  <a:lnTo>
                    <a:pt x="161" y="92"/>
                  </a:lnTo>
                  <a:lnTo>
                    <a:pt x="169" y="76"/>
                  </a:lnTo>
                  <a:lnTo>
                    <a:pt x="167" y="70"/>
                  </a:lnTo>
                  <a:lnTo>
                    <a:pt x="153" y="74"/>
                  </a:lnTo>
                  <a:lnTo>
                    <a:pt x="149" y="67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0" y="40"/>
                  </a:lnTo>
                  <a:lnTo>
                    <a:pt x="121" y="21"/>
                  </a:lnTo>
                  <a:lnTo>
                    <a:pt x="119" y="17"/>
                  </a:lnTo>
                  <a:lnTo>
                    <a:pt x="113" y="19"/>
                  </a:lnTo>
                  <a:lnTo>
                    <a:pt x="105" y="17"/>
                  </a:lnTo>
                  <a:lnTo>
                    <a:pt x="92" y="15"/>
                  </a:lnTo>
                  <a:lnTo>
                    <a:pt x="90" y="21"/>
                  </a:lnTo>
                  <a:lnTo>
                    <a:pt x="80" y="13"/>
                  </a:lnTo>
                  <a:lnTo>
                    <a:pt x="67" y="9"/>
                  </a:lnTo>
                  <a:lnTo>
                    <a:pt x="69" y="0"/>
                  </a:lnTo>
                  <a:lnTo>
                    <a:pt x="65" y="2"/>
                  </a:lnTo>
                  <a:lnTo>
                    <a:pt x="48" y="3"/>
                  </a:lnTo>
                  <a:lnTo>
                    <a:pt x="38" y="7"/>
                  </a:lnTo>
                  <a:lnTo>
                    <a:pt x="28" y="3"/>
                  </a:lnTo>
                  <a:lnTo>
                    <a:pt x="21" y="13"/>
                  </a:lnTo>
                  <a:lnTo>
                    <a:pt x="17" y="23"/>
                  </a:lnTo>
                  <a:lnTo>
                    <a:pt x="11" y="26"/>
                  </a:lnTo>
                  <a:lnTo>
                    <a:pt x="2" y="46"/>
                  </a:lnTo>
                  <a:lnTo>
                    <a:pt x="3" y="51"/>
                  </a:lnTo>
                  <a:lnTo>
                    <a:pt x="0" y="63"/>
                  </a:lnTo>
                  <a:lnTo>
                    <a:pt x="5" y="7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13" name="Freeform 33"/>
            <p:cNvSpPr>
              <a:spLocks/>
            </p:cNvSpPr>
            <p:nvPr/>
          </p:nvSpPr>
          <p:spPr bwMode="auto">
            <a:xfrm>
              <a:off x="5036" y="3933"/>
              <a:ext cx="25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18" y="13"/>
                </a:cxn>
                <a:cxn ang="0">
                  <a:pos x="18" y="21"/>
                </a:cxn>
                <a:cxn ang="0">
                  <a:pos x="31" y="23"/>
                </a:cxn>
                <a:cxn ang="0">
                  <a:pos x="35" y="17"/>
                </a:cxn>
                <a:cxn ang="0">
                  <a:pos x="50" y="27"/>
                </a:cxn>
                <a:cxn ang="0">
                  <a:pos x="43" y="15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50" h="27">
                  <a:moveTo>
                    <a:pt x="0" y="4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18" y="13"/>
                  </a:lnTo>
                  <a:lnTo>
                    <a:pt x="18" y="21"/>
                  </a:lnTo>
                  <a:lnTo>
                    <a:pt x="31" y="23"/>
                  </a:lnTo>
                  <a:lnTo>
                    <a:pt x="35" y="17"/>
                  </a:lnTo>
                  <a:lnTo>
                    <a:pt x="50" y="27"/>
                  </a:lnTo>
                  <a:lnTo>
                    <a:pt x="43" y="15"/>
                  </a:lnTo>
                  <a:lnTo>
                    <a:pt x="18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14" name="Freeform 34"/>
            <p:cNvSpPr>
              <a:spLocks/>
            </p:cNvSpPr>
            <p:nvPr/>
          </p:nvSpPr>
          <p:spPr bwMode="auto">
            <a:xfrm>
              <a:off x="5025" y="3919"/>
              <a:ext cx="6" cy="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4"/>
                </a:cxn>
                <a:cxn ang="0">
                  <a:pos x="0" y="8"/>
                </a:cxn>
              </a:cxnLst>
              <a:rect l="0" t="0" r="r" b="b"/>
              <a:pathLst>
                <a:path w="12" h="12">
                  <a:moveTo>
                    <a:pt x="0" y="8"/>
                  </a:moveTo>
                  <a:lnTo>
                    <a:pt x="2" y="2"/>
                  </a:lnTo>
                  <a:lnTo>
                    <a:pt x="8" y="0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15" name="Freeform 35"/>
            <p:cNvSpPr>
              <a:spLocks/>
            </p:cNvSpPr>
            <p:nvPr/>
          </p:nvSpPr>
          <p:spPr bwMode="auto">
            <a:xfrm>
              <a:off x="5023" y="3907"/>
              <a:ext cx="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8" y="18"/>
                </a:cxn>
                <a:cxn ang="0">
                  <a:pos x="2" y="16"/>
                </a:cxn>
                <a:cxn ang="0">
                  <a:pos x="0" y="8"/>
                </a:cxn>
              </a:cxnLst>
              <a:rect l="0" t="0" r="r" b="b"/>
              <a:pathLst>
                <a:path w="8" h="18">
                  <a:moveTo>
                    <a:pt x="0" y="8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8" y="18"/>
                  </a:lnTo>
                  <a:lnTo>
                    <a:pt x="2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16" name="Freeform 36"/>
            <p:cNvSpPr>
              <a:spLocks/>
            </p:cNvSpPr>
            <p:nvPr/>
          </p:nvSpPr>
          <p:spPr bwMode="auto">
            <a:xfrm>
              <a:off x="5021" y="3930"/>
              <a:ext cx="8" cy="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9"/>
                </a:cxn>
                <a:cxn ang="0">
                  <a:pos x="5" y="19"/>
                </a:cxn>
                <a:cxn ang="0">
                  <a:pos x="9" y="17"/>
                </a:cxn>
                <a:cxn ang="0">
                  <a:pos x="5" y="10"/>
                </a:cxn>
                <a:cxn ang="0">
                  <a:pos x="13" y="4"/>
                </a:cxn>
                <a:cxn ang="0">
                  <a:pos x="1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12"/>
                </a:cxn>
              </a:cxnLst>
              <a:rect l="0" t="0" r="r" b="b"/>
              <a:pathLst>
                <a:path w="15" h="19">
                  <a:moveTo>
                    <a:pt x="0" y="12"/>
                  </a:moveTo>
                  <a:lnTo>
                    <a:pt x="2" y="19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5" y="10"/>
                  </a:lnTo>
                  <a:lnTo>
                    <a:pt x="13" y="4"/>
                  </a:lnTo>
                  <a:lnTo>
                    <a:pt x="1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17" name="Freeform 37"/>
            <p:cNvSpPr>
              <a:spLocks/>
            </p:cNvSpPr>
            <p:nvPr/>
          </p:nvSpPr>
          <p:spPr bwMode="auto">
            <a:xfrm>
              <a:off x="5009" y="3923"/>
              <a:ext cx="12" cy="1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" y="13"/>
                </a:cxn>
                <a:cxn ang="0">
                  <a:pos x="21" y="0"/>
                </a:cxn>
                <a:cxn ang="0">
                  <a:pos x="25" y="6"/>
                </a:cxn>
                <a:cxn ang="0">
                  <a:pos x="21" y="8"/>
                </a:cxn>
                <a:cxn ang="0">
                  <a:pos x="25" y="15"/>
                </a:cxn>
                <a:cxn ang="0">
                  <a:pos x="15" y="30"/>
                </a:cxn>
                <a:cxn ang="0">
                  <a:pos x="4" y="25"/>
                </a:cxn>
                <a:cxn ang="0">
                  <a:pos x="0" y="17"/>
                </a:cxn>
              </a:cxnLst>
              <a:rect l="0" t="0" r="r" b="b"/>
              <a:pathLst>
                <a:path w="25" h="30">
                  <a:moveTo>
                    <a:pt x="0" y="17"/>
                  </a:moveTo>
                  <a:lnTo>
                    <a:pt x="4" y="13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21" y="8"/>
                  </a:lnTo>
                  <a:lnTo>
                    <a:pt x="25" y="15"/>
                  </a:lnTo>
                  <a:lnTo>
                    <a:pt x="15" y="30"/>
                  </a:lnTo>
                  <a:lnTo>
                    <a:pt x="4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18" name="Freeform 38"/>
            <p:cNvSpPr>
              <a:spLocks/>
            </p:cNvSpPr>
            <p:nvPr/>
          </p:nvSpPr>
          <p:spPr bwMode="auto">
            <a:xfrm>
              <a:off x="5005" y="3940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7" y="0"/>
                </a:cxn>
                <a:cxn ang="0">
                  <a:pos x="21" y="4"/>
                </a:cxn>
                <a:cxn ang="0">
                  <a:pos x="21" y="8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19" name="Freeform 39"/>
            <p:cNvSpPr>
              <a:spLocks/>
            </p:cNvSpPr>
            <p:nvPr/>
          </p:nvSpPr>
          <p:spPr bwMode="auto">
            <a:xfrm>
              <a:off x="4993" y="3925"/>
              <a:ext cx="1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7" y="11"/>
                </a:cxn>
                <a:cxn ang="0">
                  <a:pos x="21" y="15"/>
                </a:cxn>
                <a:cxn ang="0">
                  <a:pos x="27" y="23"/>
                </a:cxn>
                <a:cxn ang="0">
                  <a:pos x="23" y="28"/>
                </a:cxn>
                <a:cxn ang="0">
                  <a:pos x="17" y="26"/>
                </a:cxn>
                <a:cxn ang="0">
                  <a:pos x="10" y="9"/>
                </a:cxn>
                <a:cxn ang="0">
                  <a:pos x="0" y="0"/>
                </a:cxn>
              </a:cxnLst>
              <a:rect l="0" t="0" r="r" b="b"/>
              <a:pathLst>
                <a:path w="27" h="28">
                  <a:moveTo>
                    <a:pt x="0" y="0"/>
                  </a:moveTo>
                  <a:lnTo>
                    <a:pt x="6" y="2"/>
                  </a:lnTo>
                  <a:lnTo>
                    <a:pt x="17" y="11"/>
                  </a:lnTo>
                  <a:lnTo>
                    <a:pt x="21" y="15"/>
                  </a:lnTo>
                  <a:lnTo>
                    <a:pt x="27" y="23"/>
                  </a:lnTo>
                  <a:lnTo>
                    <a:pt x="23" y="28"/>
                  </a:lnTo>
                  <a:lnTo>
                    <a:pt x="17" y="26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20" name="Freeform 40"/>
            <p:cNvSpPr>
              <a:spLocks/>
            </p:cNvSpPr>
            <p:nvPr/>
          </p:nvSpPr>
          <p:spPr bwMode="auto">
            <a:xfrm>
              <a:off x="5047" y="3868"/>
              <a:ext cx="7" cy="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8" y="11"/>
                </a:cxn>
                <a:cxn ang="0">
                  <a:pos x="14" y="5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0" y="9"/>
                </a:cxn>
              </a:cxnLst>
              <a:rect l="0" t="0" r="r" b="b"/>
              <a:pathLst>
                <a:path w="14" h="11">
                  <a:moveTo>
                    <a:pt x="0" y="9"/>
                  </a:moveTo>
                  <a:lnTo>
                    <a:pt x="2" y="9"/>
                  </a:lnTo>
                  <a:lnTo>
                    <a:pt x="8" y="11"/>
                  </a:lnTo>
                  <a:lnTo>
                    <a:pt x="14" y="5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21" name="Freeform 41"/>
            <p:cNvSpPr>
              <a:spLocks/>
            </p:cNvSpPr>
            <p:nvPr/>
          </p:nvSpPr>
          <p:spPr bwMode="auto">
            <a:xfrm>
              <a:off x="5049" y="3853"/>
              <a:ext cx="4" cy="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7"/>
                </a:cxn>
                <a:cxn ang="0">
                  <a:pos x="8" y="19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8" h="27">
                  <a:moveTo>
                    <a:pt x="0" y="6"/>
                  </a:moveTo>
                  <a:lnTo>
                    <a:pt x="0" y="27"/>
                  </a:lnTo>
                  <a:lnTo>
                    <a:pt x="8" y="19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22" name="Freeform 42"/>
            <p:cNvSpPr>
              <a:spLocks/>
            </p:cNvSpPr>
            <p:nvPr/>
          </p:nvSpPr>
          <p:spPr bwMode="auto">
            <a:xfrm>
              <a:off x="5036" y="3874"/>
              <a:ext cx="13" cy="1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19"/>
                </a:cxn>
                <a:cxn ang="0">
                  <a:pos x="14" y="19"/>
                </a:cxn>
                <a:cxn ang="0">
                  <a:pos x="16" y="14"/>
                </a:cxn>
                <a:cxn ang="0">
                  <a:pos x="23" y="8"/>
                </a:cxn>
                <a:cxn ang="0">
                  <a:pos x="27" y="0"/>
                </a:cxn>
                <a:cxn ang="0">
                  <a:pos x="27" y="8"/>
                </a:cxn>
                <a:cxn ang="0">
                  <a:pos x="25" y="21"/>
                </a:cxn>
                <a:cxn ang="0">
                  <a:pos x="16" y="23"/>
                </a:cxn>
                <a:cxn ang="0">
                  <a:pos x="10" y="21"/>
                </a:cxn>
                <a:cxn ang="0">
                  <a:pos x="0" y="23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lnTo>
                    <a:pt x="6" y="19"/>
                  </a:lnTo>
                  <a:lnTo>
                    <a:pt x="14" y="19"/>
                  </a:lnTo>
                  <a:lnTo>
                    <a:pt x="16" y="14"/>
                  </a:lnTo>
                  <a:lnTo>
                    <a:pt x="23" y="8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5" y="21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23" name="Freeform 43"/>
            <p:cNvSpPr>
              <a:spLocks/>
            </p:cNvSpPr>
            <p:nvPr/>
          </p:nvSpPr>
          <p:spPr bwMode="auto">
            <a:xfrm>
              <a:off x="4973" y="3919"/>
              <a:ext cx="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24" name="Freeform 44"/>
            <p:cNvSpPr>
              <a:spLocks/>
            </p:cNvSpPr>
            <p:nvPr/>
          </p:nvSpPr>
          <p:spPr bwMode="auto">
            <a:xfrm>
              <a:off x="4889" y="3795"/>
              <a:ext cx="12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5" y="12"/>
                </a:cxn>
                <a:cxn ang="0">
                  <a:pos x="13" y="8"/>
                </a:cxn>
                <a:cxn ang="0">
                  <a:pos x="7" y="12"/>
                </a:cxn>
                <a:cxn ang="0">
                  <a:pos x="13" y="16"/>
                </a:cxn>
                <a:cxn ang="0">
                  <a:pos x="7" y="16"/>
                </a:cxn>
                <a:cxn ang="0">
                  <a:pos x="15" y="19"/>
                </a:cxn>
                <a:cxn ang="0">
                  <a:pos x="25" y="8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9" y="2"/>
                </a:cxn>
                <a:cxn ang="0">
                  <a:pos x="0" y="2"/>
                </a:cxn>
              </a:cxnLst>
              <a:rect l="0" t="0" r="r" b="b"/>
              <a:pathLst>
                <a:path w="25" h="19">
                  <a:moveTo>
                    <a:pt x="0" y="2"/>
                  </a:moveTo>
                  <a:lnTo>
                    <a:pt x="0" y="6"/>
                  </a:lnTo>
                  <a:lnTo>
                    <a:pt x="5" y="12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15" y="19"/>
                  </a:lnTo>
                  <a:lnTo>
                    <a:pt x="25" y="8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25" name="Freeform 45"/>
            <p:cNvSpPr>
              <a:spLocks/>
            </p:cNvSpPr>
            <p:nvPr/>
          </p:nvSpPr>
          <p:spPr bwMode="auto">
            <a:xfrm>
              <a:off x="4897" y="3794"/>
              <a:ext cx="1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6"/>
                </a:cxn>
                <a:cxn ang="0">
                  <a:pos x="13" y="8"/>
                </a:cxn>
                <a:cxn ang="0">
                  <a:pos x="23" y="4"/>
                </a:cxn>
                <a:cxn ang="0">
                  <a:pos x="17" y="0"/>
                </a:cxn>
                <a:cxn ang="0">
                  <a:pos x="11" y="4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23" h="8">
                  <a:moveTo>
                    <a:pt x="0" y="4"/>
                  </a:moveTo>
                  <a:lnTo>
                    <a:pt x="6" y="6"/>
                  </a:lnTo>
                  <a:lnTo>
                    <a:pt x="13" y="8"/>
                  </a:lnTo>
                  <a:lnTo>
                    <a:pt x="23" y="4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26" name="Freeform 46"/>
            <p:cNvSpPr>
              <a:spLocks/>
            </p:cNvSpPr>
            <p:nvPr/>
          </p:nvSpPr>
          <p:spPr bwMode="auto">
            <a:xfrm>
              <a:off x="4901" y="3800"/>
              <a:ext cx="5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4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27" name="Freeform 47"/>
            <p:cNvSpPr>
              <a:spLocks/>
            </p:cNvSpPr>
            <p:nvPr/>
          </p:nvSpPr>
          <p:spPr bwMode="auto">
            <a:xfrm>
              <a:off x="4939" y="3814"/>
              <a:ext cx="7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5"/>
                </a:cxn>
                <a:cxn ang="0">
                  <a:pos x="5" y="9"/>
                </a:cxn>
                <a:cxn ang="0">
                  <a:pos x="15" y="9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5" h="9">
                  <a:moveTo>
                    <a:pt x="0" y="5"/>
                  </a:moveTo>
                  <a:lnTo>
                    <a:pt x="5" y="5"/>
                  </a:lnTo>
                  <a:lnTo>
                    <a:pt x="5" y="9"/>
                  </a:lnTo>
                  <a:lnTo>
                    <a:pt x="15" y="9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28" name="Freeform 48"/>
            <p:cNvSpPr>
              <a:spLocks/>
            </p:cNvSpPr>
            <p:nvPr/>
          </p:nvSpPr>
          <p:spPr bwMode="auto">
            <a:xfrm>
              <a:off x="4942" y="3802"/>
              <a:ext cx="17" cy="1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8" y="21"/>
                </a:cxn>
                <a:cxn ang="0">
                  <a:pos x="18" y="11"/>
                </a:cxn>
                <a:cxn ang="0">
                  <a:pos x="35" y="5"/>
                </a:cxn>
                <a:cxn ang="0">
                  <a:pos x="33" y="0"/>
                </a:cxn>
                <a:cxn ang="0">
                  <a:pos x="18" y="5"/>
                </a:cxn>
                <a:cxn ang="0">
                  <a:pos x="4" y="11"/>
                </a:cxn>
                <a:cxn ang="0">
                  <a:pos x="0" y="19"/>
                </a:cxn>
              </a:cxnLst>
              <a:rect l="0" t="0" r="r" b="b"/>
              <a:pathLst>
                <a:path w="35" h="21">
                  <a:moveTo>
                    <a:pt x="0" y="19"/>
                  </a:moveTo>
                  <a:lnTo>
                    <a:pt x="8" y="21"/>
                  </a:lnTo>
                  <a:lnTo>
                    <a:pt x="18" y="11"/>
                  </a:lnTo>
                  <a:lnTo>
                    <a:pt x="35" y="5"/>
                  </a:lnTo>
                  <a:lnTo>
                    <a:pt x="33" y="0"/>
                  </a:lnTo>
                  <a:lnTo>
                    <a:pt x="18" y="5"/>
                  </a:lnTo>
                  <a:lnTo>
                    <a:pt x="4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29" name="Freeform 49"/>
            <p:cNvSpPr>
              <a:spLocks/>
            </p:cNvSpPr>
            <p:nvPr/>
          </p:nvSpPr>
          <p:spPr bwMode="auto">
            <a:xfrm>
              <a:off x="4863" y="3851"/>
              <a:ext cx="6" cy="6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1" y="1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" y="12"/>
                </a:cxn>
              </a:cxnLst>
              <a:rect l="0" t="0" r="r" b="b"/>
              <a:pathLst>
                <a:path w="11" h="12">
                  <a:moveTo>
                    <a:pt x="2" y="12"/>
                  </a:moveTo>
                  <a:lnTo>
                    <a:pt x="11" y="1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30" name="Freeform 50"/>
            <p:cNvSpPr>
              <a:spLocks/>
            </p:cNvSpPr>
            <p:nvPr/>
          </p:nvSpPr>
          <p:spPr bwMode="auto">
            <a:xfrm>
              <a:off x="4869" y="3845"/>
              <a:ext cx="9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8" y="9"/>
                </a:cxn>
                <a:cxn ang="0">
                  <a:pos x="10" y="11"/>
                </a:cxn>
                <a:cxn ang="0">
                  <a:pos x="16" y="17"/>
                </a:cxn>
                <a:cxn ang="0">
                  <a:pos x="14" y="21"/>
                </a:cxn>
                <a:cxn ang="0">
                  <a:pos x="20" y="21"/>
                </a:cxn>
                <a:cxn ang="0">
                  <a:pos x="20" y="25"/>
                </a:cxn>
                <a:cxn ang="0">
                  <a:pos x="0" y="30"/>
                </a:cxn>
                <a:cxn ang="0">
                  <a:pos x="6" y="25"/>
                </a:cxn>
                <a:cxn ang="0">
                  <a:pos x="2" y="23"/>
                </a:cxn>
                <a:cxn ang="0">
                  <a:pos x="2" y="21"/>
                </a:cxn>
                <a:cxn ang="0">
                  <a:pos x="8" y="19"/>
                </a:cxn>
                <a:cxn ang="0">
                  <a:pos x="8" y="13"/>
                </a:cxn>
                <a:cxn ang="0">
                  <a:pos x="2" y="13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20" h="30">
                  <a:moveTo>
                    <a:pt x="0" y="6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10" y="4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6" y="17"/>
                  </a:lnTo>
                  <a:lnTo>
                    <a:pt x="14" y="21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0" y="30"/>
                  </a:lnTo>
                  <a:lnTo>
                    <a:pt x="6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8" y="19"/>
                  </a:lnTo>
                  <a:lnTo>
                    <a:pt x="8" y="13"/>
                  </a:lnTo>
                  <a:lnTo>
                    <a:pt x="2" y="13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31" name="Freeform 51"/>
            <p:cNvSpPr>
              <a:spLocks/>
            </p:cNvSpPr>
            <p:nvPr/>
          </p:nvSpPr>
          <p:spPr bwMode="auto">
            <a:xfrm>
              <a:off x="4886" y="3874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4" h="8">
                  <a:moveTo>
                    <a:pt x="0" y="2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32" name="Freeform 52"/>
            <p:cNvSpPr>
              <a:spLocks/>
            </p:cNvSpPr>
            <p:nvPr/>
          </p:nvSpPr>
          <p:spPr bwMode="auto">
            <a:xfrm>
              <a:off x="4891" y="3879"/>
              <a:ext cx="5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6"/>
                </a:cxn>
                <a:cxn ang="0">
                  <a:pos x="9" y="0"/>
                </a:cxn>
                <a:cxn ang="0">
                  <a:pos x="0" y="2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lnTo>
                    <a:pt x="7" y="6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33" name="Freeform 53"/>
            <p:cNvSpPr>
              <a:spLocks/>
            </p:cNvSpPr>
            <p:nvPr/>
          </p:nvSpPr>
          <p:spPr bwMode="auto">
            <a:xfrm>
              <a:off x="4865" y="3800"/>
              <a:ext cx="244" cy="130"/>
            </a:xfrm>
            <a:custGeom>
              <a:avLst/>
              <a:gdLst/>
              <a:ahLst/>
              <a:cxnLst>
                <a:cxn ang="0">
                  <a:pos x="126" y="220"/>
                </a:cxn>
                <a:cxn ang="0">
                  <a:pos x="169" y="203"/>
                </a:cxn>
                <a:cxn ang="0">
                  <a:pos x="140" y="187"/>
                </a:cxn>
                <a:cxn ang="0">
                  <a:pos x="184" y="195"/>
                </a:cxn>
                <a:cxn ang="0">
                  <a:pos x="213" y="241"/>
                </a:cxn>
                <a:cxn ang="0">
                  <a:pos x="247" y="201"/>
                </a:cxn>
                <a:cxn ang="0">
                  <a:pos x="268" y="247"/>
                </a:cxn>
                <a:cxn ang="0">
                  <a:pos x="265" y="237"/>
                </a:cxn>
                <a:cxn ang="0">
                  <a:pos x="288" y="222"/>
                </a:cxn>
                <a:cxn ang="0">
                  <a:pos x="313" y="197"/>
                </a:cxn>
                <a:cxn ang="0">
                  <a:pos x="313" y="161"/>
                </a:cxn>
                <a:cxn ang="0">
                  <a:pos x="332" y="159"/>
                </a:cxn>
                <a:cxn ang="0">
                  <a:pos x="349" y="145"/>
                </a:cxn>
                <a:cxn ang="0">
                  <a:pos x="372" y="86"/>
                </a:cxn>
                <a:cxn ang="0">
                  <a:pos x="414" y="82"/>
                </a:cxn>
                <a:cxn ang="0">
                  <a:pos x="418" y="103"/>
                </a:cxn>
                <a:cxn ang="0">
                  <a:pos x="457" y="74"/>
                </a:cxn>
                <a:cxn ang="0">
                  <a:pos x="487" y="59"/>
                </a:cxn>
                <a:cxn ang="0">
                  <a:pos x="430" y="42"/>
                </a:cxn>
                <a:cxn ang="0">
                  <a:pos x="366" y="28"/>
                </a:cxn>
                <a:cxn ang="0">
                  <a:pos x="322" y="23"/>
                </a:cxn>
                <a:cxn ang="0">
                  <a:pos x="299" y="15"/>
                </a:cxn>
                <a:cxn ang="0">
                  <a:pos x="276" y="0"/>
                </a:cxn>
                <a:cxn ang="0">
                  <a:pos x="220" y="23"/>
                </a:cxn>
                <a:cxn ang="0">
                  <a:pos x="209" y="34"/>
                </a:cxn>
                <a:cxn ang="0">
                  <a:pos x="197" y="27"/>
                </a:cxn>
                <a:cxn ang="0">
                  <a:pos x="180" y="42"/>
                </a:cxn>
                <a:cxn ang="0">
                  <a:pos x="140" y="51"/>
                </a:cxn>
                <a:cxn ang="0">
                  <a:pos x="123" y="65"/>
                </a:cxn>
                <a:cxn ang="0">
                  <a:pos x="100" y="53"/>
                </a:cxn>
                <a:cxn ang="0">
                  <a:pos x="92" y="40"/>
                </a:cxn>
                <a:cxn ang="0">
                  <a:pos x="75" y="40"/>
                </a:cxn>
                <a:cxn ang="0">
                  <a:pos x="52" y="63"/>
                </a:cxn>
                <a:cxn ang="0">
                  <a:pos x="36" y="90"/>
                </a:cxn>
                <a:cxn ang="0">
                  <a:pos x="53" y="101"/>
                </a:cxn>
                <a:cxn ang="0">
                  <a:pos x="65" y="82"/>
                </a:cxn>
                <a:cxn ang="0">
                  <a:pos x="84" y="63"/>
                </a:cxn>
                <a:cxn ang="0">
                  <a:pos x="96" y="82"/>
                </a:cxn>
                <a:cxn ang="0">
                  <a:pos x="73" y="101"/>
                </a:cxn>
                <a:cxn ang="0">
                  <a:pos x="48" y="105"/>
                </a:cxn>
                <a:cxn ang="0">
                  <a:pos x="42" y="101"/>
                </a:cxn>
                <a:cxn ang="0">
                  <a:pos x="27" y="118"/>
                </a:cxn>
                <a:cxn ang="0">
                  <a:pos x="11" y="128"/>
                </a:cxn>
                <a:cxn ang="0">
                  <a:pos x="2" y="140"/>
                </a:cxn>
                <a:cxn ang="0">
                  <a:pos x="17" y="163"/>
                </a:cxn>
                <a:cxn ang="0">
                  <a:pos x="29" y="141"/>
                </a:cxn>
                <a:cxn ang="0">
                  <a:pos x="46" y="140"/>
                </a:cxn>
                <a:cxn ang="0">
                  <a:pos x="63" y="151"/>
                </a:cxn>
                <a:cxn ang="0">
                  <a:pos x="57" y="136"/>
                </a:cxn>
                <a:cxn ang="0">
                  <a:pos x="73" y="157"/>
                </a:cxn>
                <a:cxn ang="0">
                  <a:pos x="80" y="157"/>
                </a:cxn>
                <a:cxn ang="0">
                  <a:pos x="88" y="145"/>
                </a:cxn>
                <a:cxn ang="0">
                  <a:pos x="100" y="132"/>
                </a:cxn>
                <a:cxn ang="0">
                  <a:pos x="109" y="136"/>
                </a:cxn>
                <a:cxn ang="0">
                  <a:pos x="111" y="136"/>
                </a:cxn>
                <a:cxn ang="0">
                  <a:pos x="98" y="149"/>
                </a:cxn>
                <a:cxn ang="0">
                  <a:pos x="88" y="163"/>
                </a:cxn>
                <a:cxn ang="0">
                  <a:pos x="111" y="168"/>
                </a:cxn>
              </a:cxnLst>
              <a:rect l="0" t="0" r="r" b="b"/>
              <a:pathLst>
                <a:path w="487" h="258">
                  <a:moveTo>
                    <a:pt x="100" y="182"/>
                  </a:moveTo>
                  <a:lnTo>
                    <a:pt x="107" y="184"/>
                  </a:lnTo>
                  <a:lnTo>
                    <a:pt x="117" y="201"/>
                  </a:lnTo>
                  <a:lnTo>
                    <a:pt x="123" y="212"/>
                  </a:lnTo>
                  <a:lnTo>
                    <a:pt x="126" y="220"/>
                  </a:lnTo>
                  <a:lnTo>
                    <a:pt x="128" y="230"/>
                  </a:lnTo>
                  <a:lnTo>
                    <a:pt x="140" y="228"/>
                  </a:lnTo>
                  <a:lnTo>
                    <a:pt x="157" y="218"/>
                  </a:lnTo>
                  <a:lnTo>
                    <a:pt x="163" y="212"/>
                  </a:lnTo>
                  <a:lnTo>
                    <a:pt x="169" y="203"/>
                  </a:lnTo>
                  <a:lnTo>
                    <a:pt x="159" y="193"/>
                  </a:lnTo>
                  <a:lnTo>
                    <a:pt x="153" y="197"/>
                  </a:lnTo>
                  <a:lnTo>
                    <a:pt x="149" y="197"/>
                  </a:lnTo>
                  <a:lnTo>
                    <a:pt x="146" y="197"/>
                  </a:lnTo>
                  <a:lnTo>
                    <a:pt x="140" y="187"/>
                  </a:lnTo>
                  <a:lnTo>
                    <a:pt x="140" y="182"/>
                  </a:lnTo>
                  <a:lnTo>
                    <a:pt x="146" y="182"/>
                  </a:lnTo>
                  <a:lnTo>
                    <a:pt x="148" y="187"/>
                  </a:lnTo>
                  <a:lnTo>
                    <a:pt x="163" y="193"/>
                  </a:lnTo>
                  <a:lnTo>
                    <a:pt x="184" y="195"/>
                  </a:lnTo>
                  <a:lnTo>
                    <a:pt x="196" y="208"/>
                  </a:lnTo>
                  <a:lnTo>
                    <a:pt x="197" y="207"/>
                  </a:lnTo>
                  <a:lnTo>
                    <a:pt x="203" y="220"/>
                  </a:lnTo>
                  <a:lnTo>
                    <a:pt x="207" y="230"/>
                  </a:lnTo>
                  <a:lnTo>
                    <a:pt x="213" y="241"/>
                  </a:lnTo>
                  <a:lnTo>
                    <a:pt x="217" y="237"/>
                  </a:lnTo>
                  <a:lnTo>
                    <a:pt x="219" y="220"/>
                  </a:lnTo>
                  <a:lnTo>
                    <a:pt x="238" y="205"/>
                  </a:lnTo>
                  <a:lnTo>
                    <a:pt x="242" y="205"/>
                  </a:lnTo>
                  <a:lnTo>
                    <a:pt x="247" y="201"/>
                  </a:lnTo>
                  <a:lnTo>
                    <a:pt x="253" y="216"/>
                  </a:lnTo>
                  <a:lnTo>
                    <a:pt x="253" y="220"/>
                  </a:lnTo>
                  <a:lnTo>
                    <a:pt x="257" y="218"/>
                  </a:lnTo>
                  <a:lnTo>
                    <a:pt x="263" y="239"/>
                  </a:lnTo>
                  <a:lnTo>
                    <a:pt x="268" y="247"/>
                  </a:lnTo>
                  <a:lnTo>
                    <a:pt x="270" y="254"/>
                  </a:lnTo>
                  <a:lnTo>
                    <a:pt x="276" y="258"/>
                  </a:lnTo>
                  <a:lnTo>
                    <a:pt x="276" y="251"/>
                  </a:lnTo>
                  <a:lnTo>
                    <a:pt x="268" y="245"/>
                  </a:lnTo>
                  <a:lnTo>
                    <a:pt x="265" y="237"/>
                  </a:lnTo>
                  <a:lnTo>
                    <a:pt x="267" y="228"/>
                  </a:lnTo>
                  <a:lnTo>
                    <a:pt x="276" y="235"/>
                  </a:lnTo>
                  <a:lnTo>
                    <a:pt x="280" y="239"/>
                  </a:lnTo>
                  <a:lnTo>
                    <a:pt x="290" y="231"/>
                  </a:lnTo>
                  <a:lnTo>
                    <a:pt x="288" y="222"/>
                  </a:lnTo>
                  <a:lnTo>
                    <a:pt x="282" y="212"/>
                  </a:lnTo>
                  <a:lnTo>
                    <a:pt x="286" y="205"/>
                  </a:lnTo>
                  <a:lnTo>
                    <a:pt x="292" y="210"/>
                  </a:lnTo>
                  <a:lnTo>
                    <a:pt x="299" y="205"/>
                  </a:lnTo>
                  <a:lnTo>
                    <a:pt x="313" y="197"/>
                  </a:lnTo>
                  <a:lnTo>
                    <a:pt x="320" y="178"/>
                  </a:lnTo>
                  <a:lnTo>
                    <a:pt x="315" y="168"/>
                  </a:lnTo>
                  <a:lnTo>
                    <a:pt x="322" y="161"/>
                  </a:lnTo>
                  <a:lnTo>
                    <a:pt x="318" y="159"/>
                  </a:lnTo>
                  <a:lnTo>
                    <a:pt x="313" y="161"/>
                  </a:lnTo>
                  <a:lnTo>
                    <a:pt x="309" y="157"/>
                  </a:lnTo>
                  <a:lnTo>
                    <a:pt x="320" y="149"/>
                  </a:lnTo>
                  <a:lnTo>
                    <a:pt x="320" y="157"/>
                  </a:lnTo>
                  <a:lnTo>
                    <a:pt x="330" y="155"/>
                  </a:lnTo>
                  <a:lnTo>
                    <a:pt x="332" y="159"/>
                  </a:lnTo>
                  <a:lnTo>
                    <a:pt x="332" y="170"/>
                  </a:lnTo>
                  <a:lnTo>
                    <a:pt x="340" y="164"/>
                  </a:lnTo>
                  <a:lnTo>
                    <a:pt x="334" y="153"/>
                  </a:lnTo>
                  <a:lnTo>
                    <a:pt x="345" y="141"/>
                  </a:lnTo>
                  <a:lnTo>
                    <a:pt x="349" y="145"/>
                  </a:lnTo>
                  <a:lnTo>
                    <a:pt x="366" y="124"/>
                  </a:lnTo>
                  <a:lnTo>
                    <a:pt x="368" y="113"/>
                  </a:lnTo>
                  <a:lnTo>
                    <a:pt x="364" y="105"/>
                  </a:lnTo>
                  <a:lnTo>
                    <a:pt x="353" y="103"/>
                  </a:lnTo>
                  <a:lnTo>
                    <a:pt x="372" y="86"/>
                  </a:lnTo>
                  <a:lnTo>
                    <a:pt x="386" y="86"/>
                  </a:lnTo>
                  <a:lnTo>
                    <a:pt x="401" y="86"/>
                  </a:lnTo>
                  <a:lnTo>
                    <a:pt x="407" y="74"/>
                  </a:lnTo>
                  <a:lnTo>
                    <a:pt x="414" y="74"/>
                  </a:lnTo>
                  <a:lnTo>
                    <a:pt x="414" y="82"/>
                  </a:lnTo>
                  <a:lnTo>
                    <a:pt x="424" y="74"/>
                  </a:lnTo>
                  <a:lnTo>
                    <a:pt x="407" y="92"/>
                  </a:lnTo>
                  <a:lnTo>
                    <a:pt x="403" y="96"/>
                  </a:lnTo>
                  <a:lnTo>
                    <a:pt x="407" y="118"/>
                  </a:lnTo>
                  <a:lnTo>
                    <a:pt x="418" y="103"/>
                  </a:lnTo>
                  <a:lnTo>
                    <a:pt x="418" y="92"/>
                  </a:lnTo>
                  <a:lnTo>
                    <a:pt x="422" y="82"/>
                  </a:lnTo>
                  <a:lnTo>
                    <a:pt x="434" y="82"/>
                  </a:lnTo>
                  <a:lnTo>
                    <a:pt x="439" y="82"/>
                  </a:lnTo>
                  <a:lnTo>
                    <a:pt x="457" y="74"/>
                  </a:lnTo>
                  <a:lnTo>
                    <a:pt x="460" y="71"/>
                  </a:lnTo>
                  <a:lnTo>
                    <a:pt x="459" y="65"/>
                  </a:lnTo>
                  <a:lnTo>
                    <a:pt x="466" y="61"/>
                  </a:lnTo>
                  <a:lnTo>
                    <a:pt x="482" y="65"/>
                  </a:lnTo>
                  <a:lnTo>
                    <a:pt x="487" y="59"/>
                  </a:lnTo>
                  <a:lnTo>
                    <a:pt x="476" y="51"/>
                  </a:lnTo>
                  <a:lnTo>
                    <a:pt x="459" y="42"/>
                  </a:lnTo>
                  <a:lnTo>
                    <a:pt x="439" y="40"/>
                  </a:lnTo>
                  <a:lnTo>
                    <a:pt x="439" y="46"/>
                  </a:lnTo>
                  <a:lnTo>
                    <a:pt x="430" y="42"/>
                  </a:lnTo>
                  <a:lnTo>
                    <a:pt x="418" y="42"/>
                  </a:lnTo>
                  <a:lnTo>
                    <a:pt x="411" y="36"/>
                  </a:lnTo>
                  <a:lnTo>
                    <a:pt x="395" y="36"/>
                  </a:lnTo>
                  <a:lnTo>
                    <a:pt x="388" y="30"/>
                  </a:lnTo>
                  <a:lnTo>
                    <a:pt x="366" y="28"/>
                  </a:lnTo>
                  <a:lnTo>
                    <a:pt x="359" y="34"/>
                  </a:lnTo>
                  <a:lnTo>
                    <a:pt x="347" y="32"/>
                  </a:lnTo>
                  <a:lnTo>
                    <a:pt x="345" y="36"/>
                  </a:lnTo>
                  <a:lnTo>
                    <a:pt x="340" y="27"/>
                  </a:lnTo>
                  <a:lnTo>
                    <a:pt x="322" y="23"/>
                  </a:lnTo>
                  <a:lnTo>
                    <a:pt x="322" y="27"/>
                  </a:lnTo>
                  <a:lnTo>
                    <a:pt x="305" y="23"/>
                  </a:lnTo>
                  <a:lnTo>
                    <a:pt x="293" y="23"/>
                  </a:lnTo>
                  <a:lnTo>
                    <a:pt x="282" y="27"/>
                  </a:lnTo>
                  <a:lnTo>
                    <a:pt x="299" y="15"/>
                  </a:lnTo>
                  <a:lnTo>
                    <a:pt x="301" y="11"/>
                  </a:lnTo>
                  <a:lnTo>
                    <a:pt x="295" y="6"/>
                  </a:lnTo>
                  <a:lnTo>
                    <a:pt x="282" y="9"/>
                  </a:lnTo>
                  <a:lnTo>
                    <a:pt x="284" y="4"/>
                  </a:lnTo>
                  <a:lnTo>
                    <a:pt x="276" y="0"/>
                  </a:lnTo>
                  <a:lnTo>
                    <a:pt x="265" y="9"/>
                  </a:lnTo>
                  <a:lnTo>
                    <a:pt x="249" y="11"/>
                  </a:lnTo>
                  <a:lnTo>
                    <a:pt x="236" y="15"/>
                  </a:lnTo>
                  <a:lnTo>
                    <a:pt x="234" y="23"/>
                  </a:lnTo>
                  <a:lnTo>
                    <a:pt x="220" y="23"/>
                  </a:lnTo>
                  <a:lnTo>
                    <a:pt x="220" y="30"/>
                  </a:lnTo>
                  <a:lnTo>
                    <a:pt x="226" y="32"/>
                  </a:lnTo>
                  <a:lnTo>
                    <a:pt x="215" y="30"/>
                  </a:lnTo>
                  <a:lnTo>
                    <a:pt x="215" y="36"/>
                  </a:lnTo>
                  <a:lnTo>
                    <a:pt x="209" y="34"/>
                  </a:lnTo>
                  <a:lnTo>
                    <a:pt x="205" y="30"/>
                  </a:lnTo>
                  <a:lnTo>
                    <a:pt x="201" y="32"/>
                  </a:lnTo>
                  <a:lnTo>
                    <a:pt x="203" y="36"/>
                  </a:lnTo>
                  <a:lnTo>
                    <a:pt x="201" y="51"/>
                  </a:lnTo>
                  <a:lnTo>
                    <a:pt x="197" y="27"/>
                  </a:lnTo>
                  <a:lnTo>
                    <a:pt x="192" y="27"/>
                  </a:lnTo>
                  <a:lnTo>
                    <a:pt x="184" y="42"/>
                  </a:lnTo>
                  <a:lnTo>
                    <a:pt x="192" y="46"/>
                  </a:lnTo>
                  <a:lnTo>
                    <a:pt x="188" y="48"/>
                  </a:lnTo>
                  <a:lnTo>
                    <a:pt x="180" y="42"/>
                  </a:lnTo>
                  <a:lnTo>
                    <a:pt x="171" y="40"/>
                  </a:lnTo>
                  <a:lnTo>
                    <a:pt x="171" y="46"/>
                  </a:lnTo>
                  <a:lnTo>
                    <a:pt x="157" y="48"/>
                  </a:lnTo>
                  <a:lnTo>
                    <a:pt x="153" y="46"/>
                  </a:lnTo>
                  <a:lnTo>
                    <a:pt x="140" y="51"/>
                  </a:lnTo>
                  <a:lnTo>
                    <a:pt x="130" y="48"/>
                  </a:lnTo>
                  <a:lnTo>
                    <a:pt x="130" y="59"/>
                  </a:lnTo>
                  <a:lnTo>
                    <a:pt x="126" y="55"/>
                  </a:lnTo>
                  <a:lnTo>
                    <a:pt x="121" y="61"/>
                  </a:lnTo>
                  <a:lnTo>
                    <a:pt x="123" y="65"/>
                  </a:lnTo>
                  <a:lnTo>
                    <a:pt x="111" y="65"/>
                  </a:lnTo>
                  <a:lnTo>
                    <a:pt x="115" y="69"/>
                  </a:lnTo>
                  <a:lnTo>
                    <a:pt x="107" y="65"/>
                  </a:lnTo>
                  <a:lnTo>
                    <a:pt x="107" y="59"/>
                  </a:lnTo>
                  <a:lnTo>
                    <a:pt x="100" y="53"/>
                  </a:lnTo>
                  <a:lnTo>
                    <a:pt x="117" y="59"/>
                  </a:lnTo>
                  <a:lnTo>
                    <a:pt x="123" y="51"/>
                  </a:lnTo>
                  <a:lnTo>
                    <a:pt x="109" y="46"/>
                  </a:lnTo>
                  <a:lnTo>
                    <a:pt x="100" y="40"/>
                  </a:lnTo>
                  <a:lnTo>
                    <a:pt x="92" y="40"/>
                  </a:lnTo>
                  <a:lnTo>
                    <a:pt x="98" y="40"/>
                  </a:lnTo>
                  <a:lnTo>
                    <a:pt x="88" y="36"/>
                  </a:lnTo>
                  <a:lnTo>
                    <a:pt x="84" y="36"/>
                  </a:lnTo>
                  <a:lnTo>
                    <a:pt x="78" y="40"/>
                  </a:lnTo>
                  <a:lnTo>
                    <a:pt x="75" y="40"/>
                  </a:lnTo>
                  <a:lnTo>
                    <a:pt x="71" y="46"/>
                  </a:lnTo>
                  <a:lnTo>
                    <a:pt x="65" y="42"/>
                  </a:lnTo>
                  <a:lnTo>
                    <a:pt x="65" y="46"/>
                  </a:lnTo>
                  <a:lnTo>
                    <a:pt x="61" y="50"/>
                  </a:lnTo>
                  <a:lnTo>
                    <a:pt x="52" y="63"/>
                  </a:lnTo>
                  <a:lnTo>
                    <a:pt x="46" y="67"/>
                  </a:lnTo>
                  <a:lnTo>
                    <a:pt x="34" y="74"/>
                  </a:lnTo>
                  <a:lnTo>
                    <a:pt x="40" y="78"/>
                  </a:lnTo>
                  <a:lnTo>
                    <a:pt x="34" y="80"/>
                  </a:lnTo>
                  <a:lnTo>
                    <a:pt x="36" y="90"/>
                  </a:lnTo>
                  <a:lnTo>
                    <a:pt x="42" y="90"/>
                  </a:lnTo>
                  <a:lnTo>
                    <a:pt x="48" y="82"/>
                  </a:lnTo>
                  <a:lnTo>
                    <a:pt x="52" y="94"/>
                  </a:lnTo>
                  <a:lnTo>
                    <a:pt x="53" y="96"/>
                  </a:lnTo>
                  <a:lnTo>
                    <a:pt x="53" y="101"/>
                  </a:lnTo>
                  <a:lnTo>
                    <a:pt x="61" y="99"/>
                  </a:lnTo>
                  <a:lnTo>
                    <a:pt x="63" y="90"/>
                  </a:lnTo>
                  <a:lnTo>
                    <a:pt x="61" y="90"/>
                  </a:lnTo>
                  <a:lnTo>
                    <a:pt x="69" y="82"/>
                  </a:lnTo>
                  <a:lnTo>
                    <a:pt x="65" y="82"/>
                  </a:lnTo>
                  <a:lnTo>
                    <a:pt x="65" y="74"/>
                  </a:lnTo>
                  <a:lnTo>
                    <a:pt x="75" y="65"/>
                  </a:lnTo>
                  <a:lnTo>
                    <a:pt x="75" y="59"/>
                  </a:lnTo>
                  <a:lnTo>
                    <a:pt x="80" y="59"/>
                  </a:lnTo>
                  <a:lnTo>
                    <a:pt x="84" y="63"/>
                  </a:lnTo>
                  <a:lnTo>
                    <a:pt x="73" y="73"/>
                  </a:lnTo>
                  <a:lnTo>
                    <a:pt x="73" y="82"/>
                  </a:lnTo>
                  <a:lnTo>
                    <a:pt x="78" y="82"/>
                  </a:lnTo>
                  <a:lnTo>
                    <a:pt x="88" y="82"/>
                  </a:lnTo>
                  <a:lnTo>
                    <a:pt x="96" y="82"/>
                  </a:lnTo>
                  <a:lnTo>
                    <a:pt x="80" y="86"/>
                  </a:lnTo>
                  <a:lnTo>
                    <a:pt x="80" y="96"/>
                  </a:lnTo>
                  <a:lnTo>
                    <a:pt x="78" y="92"/>
                  </a:lnTo>
                  <a:lnTo>
                    <a:pt x="73" y="96"/>
                  </a:lnTo>
                  <a:lnTo>
                    <a:pt x="73" y="101"/>
                  </a:lnTo>
                  <a:lnTo>
                    <a:pt x="71" y="103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53" y="103"/>
                  </a:lnTo>
                  <a:lnTo>
                    <a:pt x="48" y="105"/>
                  </a:lnTo>
                  <a:lnTo>
                    <a:pt x="46" y="103"/>
                  </a:lnTo>
                  <a:lnTo>
                    <a:pt x="48" y="97"/>
                  </a:lnTo>
                  <a:lnTo>
                    <a:pt x="48" y="92"/>
                  </a:lnTo>
                  <a:lnTo>
                    <a:pt x="42" y="96"/>
                  </a:lnTo>
                  <a:lnTo>
                    <a:pt x="42" y="101"/>
                  </a:lnTo>
                  <a:lnTo>
                    <a:pt x="42" y="109"/>
                  </a:lnTo>
                  <a:lnTo>
                    <a:pt x="40" y="107"/>
                  </a:lnTo>
                  <a:lnTo>
                    <a:pt x="36" y="109"/>
                  </a:lnTo>
                  <a:lnTo>
                    <a:pt x="32" y="113"/>
                  </a:lnTo>
                  <a:lnTo>
                    <a:pt x="27" y="118"/>
                  </a:lnTo>
                  <a:lnTo>
                    <a:pt x="25" y="120"/>
                  </a:lnTo>
                  <a:lnTo>
                    <a:pt x="17" y="120"/>
                  </a:lnTo>
                  <a:lnTo>
                    <a:pt x="19" y="124"/>
                  </a:lnTo>
                  <a:lnTo>
                    <a:pt x="11" y="124"/>
                  </a:lnTo>
                  <a:lnTo>
                    <a:pt x="11" y="128"/>
                  </a:lnTo>
                  <a:lnTo>
                    <a:pt x="17" y="128"/>
                  </a:lnTo>
                  <a:lnTo>
                    <a:pt x="17" y="130"/>
                  </a:lnTo>
                  <a:lnTo>
                    <a:pt x="21" y="136"/>
                  </a:lnTo>
                  <a:lnTo>
                    <a:pt x="17" y="141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0" y="155"/>
                  </a:lnTo>
                  <a:lnTo>
                    <a:pt x="2" y="161"/>
                  </a:lnTo>
                  <a:lnTo>
                    <a:pt x="5" y="161"/>
                  </a:lnTo>
                  <a:lnTo>
                    <a:pt x="17" y="163"/>
                  </a:lnTo>
                  <a:lnTo>
                    <a:pt x="23" y="157"/>
                  </a:lnTo>
                  <a:lnTo>
                    <a:pt x="21" y="155"/>
                  </a:lnTo>
                  <a:lnTo>
                    <a:pt x="25" y="151"/>
                  </a:lnTo>
                  <a:lnTo>
                    <a:pt x="29" y="147"/>
                  </a:lnTo>
                  <a:lnTo>
                    <a:pt x="29" y="141"/>
                  </a:lnTo>
                  <a:lnTo>
                    <a:pt x="32" y="141"/>
                  </a:lnTo>
                  <a:lnTo>
                    <a:pt x="38" y="141"/>
                  </a:lnTo>
                  <a:lnTo>
                    <a:pt x="40" y="140"/>
                  </a:lnTo>
                  <a:lnTo>
                    <a:pt x="44" y="138"/>
                  </a:lnTo>
                  <a:lnTo>
                    <a:pt x="46" y="140"/>
                  </a:lnTo>
                  <a:lnTo>
                    <a:pt x="50" y="145"/>
                  </a:lnTo>
                  <a:lnTo>
                    <a:pt x="61" y="151"/>
                  </a:lnTo>
                  <a:lnTo>
                    <a:pt x="61" y="159"/>
                  </a:lnTo>
                  <a:lnTo>
                    <a:pt x="63" y="155"/>
                  </a:lnTo>
                  <a:lnTo>
                    <a:pt x="63" y="151"/>
                  </a:lnTo>
                  <a:lnTo>
                    <a:pt x="65" y="151"/>
                  </a:lnTo>
                  <a:lnTo>
                    <a:pt x="57" y="145"/>
                  </a:lnTo>
                  <a:lnTo>
                    <a:pt x="53" y="140"/>
                  </a:lnTo>
                  <a:lnTo>
                    <a:pt x="52" y="136"/>
                  </a:lnTo>
                  <a:lnTo>
                    <a:pt x="57" y="136"/>
                  </a:lnTo>
                  <a:lnTo>
                    <a:pt x="61" y="141"/>
                  </a:lnTo>
                  <a:lnTo>
                    <a:pt x="71" y="147"/>
                  </a:lnTo>
                  <a:lnTo>
                    <a:pt x="71" y="151"/>
                  </a:lnTo>
                  <a:lnTo>
                    <a:pt x="73" y="153"/>
                  </a:lnTo>
                  <a:lnTo>
                    <a:pt x="73" y="157"/>
                  </a:lnTo>
                  <a:lnTo>
                    <a:pt x="78" y="157"/>
                  </a:lnTo>
                  <a:lnTo>
                    <a:pt x="73" y="159"/>
                  </a:lnTo>
                  <a:lnTo>
                    <a:pt x="75" y="163"/>
                  </a:lnTo>
                  <a:lnTo>
                    <a:pt x="78" y="164"/>
                  </a:lnTo>
                  <a:lnTo>
                    <a:pt x="80" y="157"/>
                  </a:lnTo>
                  <a:lnTo>
                    <a:pt x="78" y="155"/>
                  </a:lnTo>
                  <a:lnTo>
                    <a:pt x="80" y="155"/>
                  </a:lnTo>
                  <a:lnTo>
                    <a:pt x="78" y="151"/>
                  </a:lnTo>
                  <a:lnTo>
                    <a:pt x="88" y="149"/>
                  </a:lnTo>
                  <a:lnTo>
                    <a:pt x="88" y="145"/>
                  </a:lnTo>
                  <a:lnTo>
                    <a:pt x="92" y="140"/>
                  </a:lnTo>
                  <a:lnTo>
                    <a:pt x="94" y="136"/>
                  </a:lnTo>
                  <a:lnTo>
                    <a:pt x="96" y="132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03" y="136"/>
                  </a:lnTo>
                  <a:lnTo>
                    <a:pt x="105" y="138"/>
                  </a:lnTo>
                  <a:lnTo>
                    <a:pt x="111" y="136"/>
                  </a:lnTo>
                  <a:lnTo>
                    <a:pt x="109" y="136"/>
                  </a:lnTo>
                  <a:lnTo>
                    <a:pt x="107" y="134"/>
                  </a:lnTo>
                  <a:lnTo>
                    <a:pt x="109" y="132"/>
                  </a:lnTo>
                  <a:lnTo>
                    <a:pt x="117" y="128"/>
                  </a:lnTo>
                  <a:lnTo>
                    <a:pt x="115" y="132"/>
                  </a:lnTo>
                  <a:lnTo>
                    <a:pt x="111" y="136"/>
                  </a:lnTo>
                  <a:lnTo>
                    <a:pt x="124" y="145"/>
                  </a:lnTo>
                  <a:lnTo>
                    <a:pt x="124" y="147"/>
                  </a:lnTo>
                  <a:lnTo>
                    <a:pt x="117" y="149"/>
                  </a:lnTo>
                  <a:lnTo>
                    <a:pt x="109" y="145"/>
                  </a:lnTo>
                  <a:lnTo>
                    <a:pt x="98" y="149"/>
                  </a:lnTo>
                  <a:lnTo>
                    <a:pt x="92" y="147"/>
                  </a:lnTo>
                  <a:lnTo>
                    <a:pt x="96" y="151"/>
                  </a:lnTo>
                  <a:lnTo>
                    <a:pt x="86" y="153"/>
                  </a:lnTo>
                  <a:lnTo>
                    <a:pt x="88" y="157"/>
                  </a:lnTo>
                  <a:lnTo>
                    <a:pt x="88" y="163"/>
                  </a:lnTo>
                  <a:lnTo>
                    <a:pt x="96" y="164"/>
                  </a:lnTo>
                  <a:lnTo>
                    <a:pt x="98" y="163"/>
                  </a:lnTo>
                  <a:lnTo>
                    <a:pt x="103" y="164"/>
                  </a:lnTo>
                  <a:lnTo>
                    <a:pt x="111" y="163"/>
                  </a:lnTo>
                  <a:lnTo>
                    <a:pt x="111" y="168"/>
                  </a:lnTo>
                  <a:lnTo>
                    <a:pt x="105" y="178"/>
                  </a:lnTo>
                  <a:lnTo>
                    <a:pt x="98" y="178"/>
                  </a:lnTo>
                  <a:lnTo>
                    <a:pt x="100" y="18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34" name="Freeform 54"/>
            <p:cNvSpPr>
              <a:spLocks/>
            </p:cNvSpPr>
            <p:nvPr/>
          </p:nvSpPr>
          <p:spPr bwMode="auto">
            <a:xfrm>
              <a:off x="4787" y="3785"/>
              <a:ext cx="74" cy="5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6" y="25"/>
                </a:cxn>
                <a:cxn ang="0">
                  <a:pos x="16" y="21"/>
                </a:cxn>
                <a:cxn ang="0">
                  <a:pos x="21" y="14"/>
                </a:cxn>
                <a:cxn ang="0">
                  <a:pos x="27" y="8"/>
                </a:cxn>
                <a:cxn ang="0">
                  <a:pos x="29" y="8"/>
                </a:cxn>
                <a:cxn ang="0">
                  <a:pos x="46" y="6"/>
                </a:cxn>
                <a:cxn ang="0">
                  <a:pos x="52" y="4"/>
                </a:cxn>
                <a:cxn ang="0">
                  <a:pos x="77" y="6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108" y="0"/>
                </a:cxn>
                <a:cxn ang="0">
                  <a:pos x="125" y="4"/>
                </a:cxn>
                <a:cxn ang="0">
                  <a:pos x="96" y="8"/>
                </a:cxn>
                <a:cxn ang="0">
                  <a:pos x="110" y="12"/>
                </a:cxn>
                <a:cxn ang="0">
                  <a:pos x="121" y="12"/>
                </a:cxn>
                <a:cxn ang="0">
                  <a:pos x="129" y="12"/>
                </a:cxn>
                <a:cxn ang="0">
                  <a:pos x="140" y="8"/>
                </a:cxn>
                <a:cxn ang="0">
                  <a:pos x="142" y="14"/>
                </a:cxn>
                <a:cxn ang="0">
                  <a:pos x="138" y="17"/>
                </a:cxn>
                <a:cxn ang="0">
                  <a:pos x="133" y="25"/>
                </a:cxn>
                <a:cxn ang="0">
                  <a:pos x="129" y="31"/>
                </a:cxn>
                <a:cxn ang="0">
                  <a:pos x="135" y="35"/>
                </a:cxn>
                <a:cxn ang="0">
                  <a:pos x="129" y="42"/>
                </a:cxn>
                <a:cxn ang="0">
                  <a:pos x="125" y="44"/>
                </a:cxn>
                <a:cxn ang="0">
                  <a:pos x="133" y="50"/>
                </a:cxn>
                <a:cxn ang="0">
                  <a:pos x="129" y="54"/>
                </a:cxn>
                <a:cxn ang="0">
                  <a:pos x="119" y="54"/>
                </a:cxn>
                <a:cxn ang="0">
                  <a:pos x="115" y="63"/>
                </a:cxn>
                <a:cxn ang="0">
                  <a:pos x="127" y="63"/>
                </a:cxn>
                <a:cxn ang="0">
                  <a:pos x="117" y="65"/>
                </a:cxn>
                <a:cxn ang="0">
                  <a:pos x="110" y="67"/>
                </a:cxn>
                <a:cxn ang="0">
                  <a:pos x="110" y="71"/>
                </a:cxn>
                <a:cxn ang="0">
                  <a:pos x="113" y="77"/>
                </a:cxn>
                <a:cxn ang="0">
                  <a:pos x="96" y="82"/>
                </a:cxn>
                <a:cxn ang="0">
                  <a:pos x="85" y="88"/>
                </a:cxn>
                <a:cxn ang="0">
                  <a:pos x="79" y="92"/>
                </a:cxn>
                <a:cxn ang="0">
                  <a:pos x="79" y="100"/>
                </a:cxn>
                <a:cxn ang="0">
                  <a:pos x="75" y="105"/>
                </a:cxn>
                <a:cxn ang="0">
                  <a:pos x="67" y="113"/>
                </a:cxn>
                <a:cxn ang="0">
                  <a:pos x="56" y="105"/>
                </a:cxn>
                <a:cxn ang="0">
                  <a:pos x="48" y="90"/>
                </a:cxn>
                <a:cxn ang="0">
                  <a:pos x="48" y="79"/>
                </a:cxn>
                <a:cxn ang="0">
                  <a:pos x="54" y="71"/>
                </a:cxn>
                <a:cxn ang="0">
                  <a:pos x="44" y="69"/>
                </a:cxn>
                <a:cxn ang="0">
                  <a:pos x="48" y="63"/>
                </a:cxn>
                <a:cxn ang="0">
                  <a:pos x="44" y="63"/>
                </a:cxn>
                <a:cxn ang="0">
                  <a:pos x="42" y="63"/>
                </a:cxn>
                <a:cxn ang="0">
                  <a:pos x="41" y="50"/>
                </a:cxn>
                <a:cxn ang="0">
                  <a:pos x="29" y="42"/>
                </a:cxn>
                <a:cxn ang="0">
                  <a:pos x="8" y="40"/>
                </a:cxn>
                <a:cxn ang="0">
                  <a:pos x="2" y="35"/>
                </a:cxn>
                <a:cxn ang="0">
                  <a:pos x="10" y="35"/>
                </a:cxn>
              </a:cxnLst>
              <a:rect l="0" t="0" r="r" b="b"/>
              <a:pathLst>
                <a:path w="148" h="113">
                  <a:moveTo>
                    <a:pt x="0" y="31"/>
                  </a:moveTo>
                  <a:lnTo>
                    <a:pt x="0" y="27"/>
                  </a:lnTo>
                  <a:lnTo>
                    <a:pt x="10" y="25"/>
                  </a:lnTo>
                  <a:lnTo>
                    <a:pt x="16" y="25"/>
                  </a:lnTo>
                  <a:lnTo>
                    <a:pt x="21" y="17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21" y="14"/>
                  </a:lnTo>
                  <a:lnTo>
                    <a:pt x="27" y="14"/>
                  </a:lnTo>
                  <a:lnTo>
                    <a:pt x="27" y="8"/>
                  </a:lnTo>
                  <a:lnTo>
                    <a:pt x="37" y="12"/>
                  </a:lnTo>
                  <a:lnTo>
                    <a:pt x="29" y="8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54" y="8"/>
                  </a:lnTo>
                  <a:lnTo>
                    <a:pt x="52" y="4"/>
                  </a:lnTo>
                  <a:lnTo>
                    <a:pt x="67" y="8"/>
                  </a:lnTo>
                  <a:lnTo>
                    <a:pt x="77" y="6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81" y="4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108" y="0"/>
                  </a:lnTo>
                  <a:lnTo>
                    <a:pt x="117" y="2"/>
                  </a:lnTo>
                  <a:lnTo>
                    <a:pt x="125" y="4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115" y="8"/>
                  </a:lnTo>
                  <a:lnTo>
                    <a:pt x="110" y="12"/>
                  </a:lnTo>
                  <a:lnTo>
                    <a:pt x="121" y="6"/>
                  </a:lnTo>
                  <a:lnTo>
                    <a:pt x="121" y="12"/>
                  </a:lnTo>
                  <a:lnTo>
                    <a:pt x="117" y="17"/>
                  </a:lnTo>
                  <a:lnTo>
                    <a:pt x="129" y="12"/>
                  </a:lnTo>
                  <a:lnTo>
                    <a:pt x="135" y="8"/>
                  </a:lnTo>
                  <a:lnTo>
                    <a:pt x="140" y="8"/>
                  </a:lnTo>
                  <a:lnTo>
                    <a:pt x="148" y="12"/>
                  </a:lnTo>
                  <a:lnTo>
                    <a:pt x="142" y="14"/>
                  </a:lnTo>
                  <a:lnTo>
                    <a:pt x="127" y="17"/>
                  </a:lnTo>
                  <a:lnTo>
                    <a:pt x="138" y="17"/>
                  </a:lnTo>
                  <a:lnTo>
                    <a:pt x="127" y="19"/>
                  </a:lnTo>
                  <a:lnTo>
                    <a:pt x="133" y="25"/>
                  </a:lnTo>
                  <a:lnTo>
                    <a:pt x="127" y="27"/>
                  </a:lnTo>
                  <a:lnTo>
                    <a:pt x="129" y="31"/>
                  </a:lnTo>
                  <a:lnTo>
                    <a:pt x="127" y="35"/>
                  </a:lnTo>
                  <a:lnTo>
                    <a:pt x="135" y="35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9" y="46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33" y="50"/>
                  </a:lnTo>
                  <a:lnTo>
                    <a:pt x="121" y="52"/>
                  </a:lnTo>
                  <a:lnTo>
                    <a:pt x="129" y="54"/>
                  </a:lnTo>
                  <a:lnTo>
                    <a:pt x="121" y="56"/>
                  </a:lnTo>
                  <a:lnTo>
                    <a:pt x="119" y="54"/>
                  </a:lnTo>
                  <a:lnTo>
                    <a:pt x="112" y="56"/>
                  </a:lnTo>
                  <a:lnTo>
                    <a:pt x="115" y="63"/>
                  </a:lnTo>
                  <a:lnTo>
                    <a:pt x="117" y="61"/>
                  </a:lnTo>
                  <a:lnTo>
                    <a:pt x="127" y="63"/>
                  </a:lnTo>
                  <a:lnTo>
                    <a:pt x="127" y="71"/>
                  </a:lnTo>
                  <a:lnTo>
                    <a:pt x="117" y="65"/>
                  </a:lnTo>
                  <a:lnTo>
                    <a:pt x="110" y="63"/>
                  </a:lnTo>
                  <a:lnTo>
                    <a:pt x="110" y="67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25" y="71"/>
                  </a:lnTo>
                  <a:lnTo>
                    <a:pt x="113" y="77"/>
                  </a:lnTo>
                  <a:lnTo>
                    <a:pt x="104" y="81"/>
                  </a:lnTo>
                  <a:lnTo>
                    <a:pt x="96" y="82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85" y="92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9" y="100"/>
                  </a:lnTo>
                  <a:lnTo>
                    <a:pt x="73" y="104"/>
                  </a:lnTo>
                  <a:lnTo>
                    <a:pt x="75" y="105"/>
                  </a:lnTo>
                  <a:lnTo>
                    <a:pt x="73" y="113"/>
                  </a:lnTo>
                  <a:lnTo>
                    <a:pt x="67" y="113"/>
                  </a:lnTo>
                  <a:lnTo>
                    <a:pt x="62" y="109"/>
                  </a:lnTo>
                  <a:lnTo>
                    <a:pt x="56" y="105"/>
                  </a:lnTo>
                  <a:lnTo>
                    <a:pt x="50" y="96"/>
                  </a:lnTo>
                  <a:lnTo>
                    <a:pt x="48" y="90"/>
                  </a:lnTo>
                  <a:lnTo>
                    <a:pt x="46" y="84"/>
                  </a:lnTo>
                  <a:lnTo>
                    <a:pt x="48" y="79"/>
                  </a:lnTo>
                  <a:lnTo>
                    <a:pt x="54" y="77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4" y="69"/>
                  </a:lnTo>
                  <a:lnTo>
                    <a:pt x="54" y="69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4" y="59"/>
                  </a:lnTo>
                  <a:lnTo>
                    <a:pt x="41" y="50"/>
                  </a:lnTo>
                  <a:lnTo>
                    <a:pt x="35" y="44"/>
                  </a:lnTo>
                  <a:lnTo>
                    <a:pt x="29" y="42"/>
                  </a:lnTo>
                  <a:lnTo>
                    <a:pt x="17" y="42"/>
                  </a:lnTo>
                  <a:lnTo>
                    <a:pt x="8" y="40"/>
                  </a:lnTo>
                  <a:lnTo>
                    <a:pt x="12" y="37"/>
                  </a:lnTo>
                  <a:lnTo>
                    <a:pt x="2" y="35"/>
                  </a:lnTo>
                  <a:lnTo>
                    <a:pt x="17" y="33"/>
                  </a:lnTo>
                  <a:lnTo>
                    <a:pt x="10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35" name="Freeform 55"/>
            <p:cNvSpPr>
              <a:spLocks/>
            </p:cNvSpPr>
            <p:nvPr/>
          </p:nvSpPr>
          <p:spPr bwMode="auto">
            <a:xfrm>
              <a:off x="4759" y="3811"/>
              <a:ext cx="6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9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11" h="9">
                  <a:moveTo>
                    <a:pt x="0" y="7"/>
                  </a:moveTo>
                  <a:lnTo>
                    <a:pt x="5" y="9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36" name="Freeform 56"/>
            <p:cNvSpPr>
              <a:spLocks/>
            </p:cNvSpPr>
            <p:nvPr/>
          </p:nvSpPr>
          <p:spPr bwMode="auto">
            <a:xfrm>
              <a:off x="4751" y="3804"/>
              <a:ext cx="6" cy="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4" y="8"/>
                </a:cxn>
                <a:cxn ang="0">
                  <a:pos x="0" y="6"/>
                </a:cxn>
              </a:cxnLst>
              <a:rect l="0" t="0" r="r" b="b"/>
              <a:pathLst>
                <a:path w="14" h="8">
                  <a:moveTo>
                    <a:pt x="0" y="6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4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37" name="Freeform 57"/>
            <p:cNvSpPr>
              <a:spLocks/>
            </p:cNvSpPr>
            <p:nvPr/>
          </p:nvSpPr>
          <p:spPr bwMode="auto">
            <a:xfrm>
              <a:off x="4751" y="3811"/>
              <a:ext cx="6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14" y="7"/>
                </a:cxn>
                <a:cxn ang="0">
                  <a:pos x="14" y="11"/>
                </a:cxn>
                <a:cxn ang="0">
                  <a:pos x="8" y="13"/>
                </a:cxn>
                <a:cxn ang="0">
                  <a:pos x="0" y="7"/>
                </a:cxn>
              </a:cxnLst>
              <a:rect l="0" t="0" r="r" b="b"/>
              <a:pathLst>
                <a:path w="14" h="13">
                  <a:moveTo>
                    <a:pt x="0" y="7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8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38" name="Freeform 58"/>
            <p:cNvSpPr>
              <a:spLocks/>
            </p:cNvSpPr>
            <p:nvPr/>
          </p:nvSpPr>
          <p:spPr bwMode="auto">
            <a:xfrm>
              <a:off x="4732" y="3803"/>
              <a:ext cx="15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1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9" y="7"/>
                </a:cxn>
                <a:cxn ang="0">
                  <a:pos x="17" y="3"/>
                </a:cxn>
                <a:cxn ang="0">
                  <a:pos x="21" y="0"/>
                </a:cxn>
                <a:cxn ang="0">
                  <a:pos x="21" y="3"/>
                </a:cxn>
                <a:cxn ang="0">
                  <a:pos x="27" y="5"/>
                </a:cxn>
                <a:cxn ang="0">
                  <a:pos x="29" y="7"/>
                </a:cxn>
                <a:cxn ang="0">
                  <a:pos x="27" y="9"/>
                </a:cxn>
                <a:cxn ang="0">
                  <a:pos x="21" y="9"/>
                </a:cxn>
                <a:cxn ang="0">
                  <a:pos x="13" y="13"/>
                </a:cxn>
                <a:cxn ang="0">
                  <a:pos x="0" y="7"/>
                </a:cxn>
              </a:cxnLst>
              <a:rect l="0" t="0" r="r" b="b"/>
              <a:pathLst>
                <a:path w="29" h="13">
                  <a:moveTo>
                    <a:pt x="0" y="7"/>
                  </a:moveTo>
                  <a:lnTo>
                    <a:pt x="6" y="1"/>
                  </a:lnTo>
                  <a:lnTo>
                    <a:pt x="13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1" y="9"/>
                  </a:lnTo>
                  <a:lnTo>
                    <a:pt x="13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39" name="Freeform 59"/>
            <p:cNvSpPr>
              <a:spLocks/>
            </p:cNvSpPr>
            <p:nvPr/>
          </p:nvSpPr>
          <p:spPr bwMode="auto">
            <a:xfrm>
              <a:off x="4726" y="3801"/>
              <a:ext cx="8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9"/>
                </a:cxn>
                <a:cxn ang="0">
                  <a:pos x="12" y="4"/>
                </a:cxn>
                <a:cxn ang="0">
                  <a:pos x="14" y="7"/>
                </a:cxn>
                <a:cxn ang="0">
                  <a:pos x="16" y="4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0" y="7"/>
                </a:cxn>
              </a:cxnLst>
              <a:rect l="0" t="0" r="r" b="b"/>
              <a:pathLst>
                <a:path w="18" h="9">
                  <a:moveTo>
                    <a:pt x="0" y="7"/>
                  </a:moveTo>
                  <a:lnTo>
                    <a:pt x="4" y="9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40" name="Freeform 60"/>
            <p:cNvSpPr>
              <a:spLocks/>
            </p:cNvSpPr>
            <p:nvPr/>
          </p:nvSpPr>
          <p:spPr bwMode="auto">
            <a:xfrm>
              <a:off x="4747" y="3798"/>
              <a:ext cx="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5" y="6"/>
                </a:cxn>
                <a:cxn ang="0">
                  <a:pos x="15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5" y="6"/>
                  </a:lnTo>
                  <a:lnTo>
                    <a:pt x="1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41" name="Freeform 61"/>
            <p:cNvSpPr>
              <a:spLocks/>
            </p:cNvSpPr>
            <p:nvPr/>
          </p:nvSpPr>
          <p:spPr bwMode="auto">
            <a:xfrm>
              <a:off x="4757" y="3802"/>
              <a:ext cx="21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9" y="7"/>
                </a:cxn>
                <a:cxn ang="0">
                  <a:pos x="27" y="9"/>
                </a:cxn>
                <a:cxn ang="0">
                  <a:pos x="34" y="7"/>
                </a:cxn>
                <a:cxn ang="0">
                  <a:pos x="40" y="9"/>
                </a:cxn>
                <a:cxn ang="0">
                  <a:pos x="38" y="15"/>
                </a:cxn>
                <a:cxn ang="0">
                  <a:pos x="11" y="15"/>
                </a:cxn>
                <a:cxn ang="0">
                  <a:pos x="4" y="5"/>
                </a:cxn>
                <a:cxn ang="0">
                  <a:pos x="0" y="2"/>
                </a:cxn>
              </a:cxnLst>
              <a:rect l="0" t="0" r="r" b="b"/>
              <a:pathLst>
                <a:path w="40" h="15">
                  <a:moveTo>
                    <a:pt x="0" y="2"/>
                  </a:moveTo>
                  <a:lnTo>
                    <a:pt x="2" y="0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4" y="7"/>
                  </a:lnTo>
                  <a:lnTo>
                    <a:pt x="40" y="9"/>
                  </a:lnTo>
                  <a:lnTo>
                    <a:pt x="38" y="15"/>
                  </a:lnTo>
                  <a:lnTo>
                    <a:pt x="11" y="15"/>
                  </a:lnTo>
                  <a:lnTo>
                    <a:pt x="4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42" name="Freeform 62"/>
            <p:cNvSpPr>
              <a:spLocks/>
            </p:cNvSpPr>
            <p:nvPr/>
          </p:nvSpPr>
          <p:spPr bwMode="auto">
            <a:xfrm>
              <a:off x="4763" y="3785"/>
              <a:ext cx="38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14"/>
                </a:cxn>
                <a:cxn ang="0">
                  <a:pos x="12" y="17"/>
                </a:cxn>
                <a:cxn ang="0">
                  <a:pos x="35" y="12"/>
                </a:cxn>
                <a:cxn ang="0">
                  <a:pos x="21" y="17"/>
                </a:cxn>
                <a:cxn ang="0">
                  <a:pos x="14" y="17"/>
                </a:cxn>
                <a:cxn ang="0">
                  <a:pos x="14" y="21"/>
                </a:cxn>
                <a:cxn ang="0">
                  <a:pos x="21" y="25"/>
                </a:cxn>
                <a:cxn ang="0">
                  <a:pos x="27" y="25"/>
                </a:cxn>
                <a:cxn ang="0">
                  <a:pos x="21" y="27"/>
                </a:cxn>
                <a:cxn ang="0">
                  <a:pos x="17" y="27"/>
                </a:cxn>
                <a:cxn ang="0">
                  <a:pos x="14" y="27"/>
                </a:cxn>
                <a:cxn ang="0">
                  <a:pos x="12" y="31"/>
                </a:cxn>
                <a:cxn ang="0">
                  <a:pos x="16" y="31"/>
                </a:cxn>
                <a:cxn ang="0">
                  <a:pos x="8" y="31"/>
                </a:cxn>
                <a:cxn ang="0">
                  <a:pos x="14" y="35"/>
                </a:cxn>
                <a:cxn ang="0">
                  <a:pos x="8" y="37"/>
                </a:cxn>
                <a:cxn ang="0">
                  <a:pos x="8" y="40"/>
                </a:cxn>
                <a:cxn ang="0">
                  <a:pos x="14" y="38"/>
                </a:cxn>
                <a:cxn ang="0">
                  <a:pos x="16" y="40"/>
                </a:cxn>
                <a:cxn ang="0">
                  <a:pos x="17" y="38"/>
                </a:cxn>
                <a:cxn ang="0">
                  <a:pos x="27" y="42"/>
                </a:cxn>
                <a:cxn ang="0">
                  <a:pos x="33" y="38"/>
                </a:cxn>
                <a:cxn ang="0">
                  <a:pos x="35" y="33"/>
                </a:cxn>
                <a:cxn ang="0">
                  <a:pos x="35" y="31"/>
                </a:cxn>
                <a:cxn ang="0">
                  <a:pos x="41" y="31"/>
                </a:cxn>
                <a:cxn ang="0">
                  <a:pos x="44" y="27"/>
                </a:cxn>
                <a:cxn ang="0">
                  <a:pos x="35" y="27"/>
                </a:cxn>
                <a:cxn ang="0">
                  <a:pos x="44" y="23"/>
                </a:cxn>
                <a:cxn ang="0">
                  <a:pos x="44" y="21"/>
                </a:cxn>
                <a:cxn ang="0">
                  <a:pos x="50" y="21"/>
                </a:cxn>
                <a:cxn ang="0">
                  <a:pos x="54" y="17"/>
                </a:cxn>
                <a:cxn ang="0">
                  <a:pos x="67" y="12"/>
                </a:cxn>
                <a:cxn ang="0">
                  <a:pos x="54" y="14"/>
                </a:cxn>
                <a:cxn ang="0">
                  <a:pos x="64" y="12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5" y="6"/>
                </a:cxn>
                <a:cxn ang="0">
                  <a:pos x="69" y="2"/>
                </a:cxn>
                <a:cxn ang="0">
                  <a:pos x="58" y="4"/>
                </a:cxn>
                <a:cxn ang="0">
                  <a:pos x="64" y="0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2" y="6"/>
                </a:cxn>
                <a:cxn ang="0">
                  <a:pos x="8" y="6"/>
                </a:cxn>
                <a:cxn ang="0">
                  <a:pos x="0" y="8"/>
                </a:cxn>
              </a:cxnLst>
              <a:rect l="0" t="0" r="r" b="b"/>
              <a:pathLst>
                <a:path w="75" h="42">
                  <a:moveTo>
                    <a:pt x="0" y="8"/>
                  </a:moveTo>
                  <a:lnTo>
                    <a:pt x="8" y="8"/>
                  </a:lnTo>
                  <a:lnTo>
                    <a:pt x="8" y="14"/>
                  </a:lnTo>
                  <a:lnTo>
                    <a:pt x="12" y="17"/>
                  </a:lnTo>
                  <a:lnTo>
                    <a:pt x="35" y="12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27" y="25"/>
                  </a:lnTo>
                  <a:lnTo>
                    <a:pt x="21" y="27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14" y="35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14" y="38"/>
                  </a:lnTo>
                  <a:lnTo>
                    <a:pt x="16" y="40"/>
                  </a:lnTo>
                  <a:lnTo>
                    <a:pt x="17" y="38"/>
                  </a:lnTo>
                  <a:lnTo>
                    <a:pt x="27" y="42"/>
                  </a:lnTo>
                  <a:lnTo>
                    <a:pt x="33" y="38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41" y="31"/>
                  </a:lnTo>
                  <a:lnTo>
                    <a:pt x="44" y="27"/>
                  </a:lnTo>
                  <a:lnTo>
                    <a:pt x="35" y="27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50" y="21"/>
                  </a:lnTo>
                  <a:lnTo>
                    <a:pt x="54" y="17"/>
                  </a:lnTo>
                  <a:lnTo>
                    <a:pt x="67" y="12"/>
                  </a:lnTo>
                  <a:lnTo>
                    <a:pt x="54" y="14"/>
                  </a:lnTo>
                  <a:lnTo>
                    <a:pt x="64" y="12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5" y="6"/>
                  </a:lnTo>
                  <a:lnTo>
                    <a:pt x="69" y="2"/>
                  </a:lnTo>
                  <a:lnTo>
                    <a:pt x="58" y="4"/>
                  </a:lnTo>
                  <a:lnTo>
                    <a:pt x="64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8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43" name="Freeform 63"/>
            <p:cNvSpPr>
              <a:spLocks/>
            </p:cNvSpPr>
            <p:nvPr/>
          </p:nvSpPr>
          <p:spPr bwMode="auto">
            <a:xfrm>
              <a:off x="4758" y="3792"/>
              <a:ext cx="1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3" y="3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5" y="7"/>
                </a:cxn>
                <a:cxn ang="0">
                  <a:pos x="26" y="11"/>
                </a:cxn>
                <a:cxn ang="0">
                  <a:pos x="17" y="11"/>
                </a:cxn>
                <a:cxn ang="0">
                  <a:pos x="17" y="17"/>
                </a:cxn>
                <a:cxn ang="0">
                  <a:pos x="9" y="17"/>
                </a:cxn>
                <a:cxn ang="0">
                  <a:pos x="5" y="11"/>
                </a:cxn>
                <a:cxn ang="0">
                  <a:pos x="13" y="11"/>
                </a:cxn>
                <a:cxn ang="0">
                  <a:pos x="3" y="11"/>
                </a:cxn>
                <a:cxn ang="0">
                  <a:pos x="0" y="3"/>
                </a:cxn>
              </a:cxnLst>
              <a:rect l="0" t="0" r="r" b="b"/>
              <a:pathLst>
                <a:path w="26" h="17">
                  <a:moveTo>
                    <a:pt x="0" y="3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5" y="11"/>
                  </a:lnTo>
                  <a:lnTo>
                    <a:pt x="13" y="11"/>
                  </a:lnTo>
                  <a:lnTo>
                    <a:pt x="3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44" name="Freeform 64"/>
            <p:cNvSpPr>
              <a:spLocks/>
            </p:cNvSpPr>
            <p:nvPr/>
          </p:nvSpPr>
          <p:spPr bwMode="auto">
            <a:xfrm>
              <a:off x="4765" y="3812"/>
              <a:ext cx="36" cy="2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0" y="7"/>
                </a:cxn>
                <a:cxn ang="0">
                  <a:pos x="13" y="9"/>
                </a:cxn>
                <a:cxn ang="0">
                  <a:pos x="15" y="7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37" y="5"/>
                </a:cxn>
                <a:cxn ang="0">
                  <a:pos x="40" y="9"/>
                </a:cxn>
                <a:cxn ang="0">
                  <a:pos x="42" y="11"/>
                </a:cxn>
                <a:cxn ang="0">
                  <a:pos x="44" y="9"/>
                </a:cxn>
                <a:cxn ang="0">
                  <a:pos x="48" y="13"/>
                </a:cxn>
                <a:cxn ang="0">
                  <a:pos x="48" y="15"/>
                </a:cxn>
                <a:cxn ang="0">
                  <a:pos x="56" y="17"/>
                </a:cxn>
                <a:cxn ang="0">
                  <a:pos x="56" y="17"/>
                </a:cxn>
                <a:cxn ang="0">
                  <a:pos x="54" y="19"/>
                </a:cxn>
                <a:cxn ang="0">
                  <a:pos x="60" y="23"/>
                </a:cxn>
                <a:cxn ang="0">
                  <a:pos x="54" y="25"/>
                </a:cxn>
                <a:cxn ang="0">
                  <a:pos x="60" y="27"/>
                </a:cxn>
                <a:cxn ang="0">
                  <a:pos x="63" y="27"/>
                </a:cxn>
                <a:cxn ang="0">
                  <a:pos x="71" y="32"/>
                </a:cxn>
                <a:cxn ang="0">
                  <a:pos x="67" y="36"/>
                </a:cxn>
                <a:cxn ang="0">
                  <a:pos x="67" y="40"/>
                </a:cxn>
                <a:cxn ang="0">
                  <a:pos x="60" y="32"/>
                </a:cxn>
                <a:cxn ang="0">
                  <a:pos x="56" y="34"/>
                </a:cxn>
                <a:cxn ang="0">
                  <a:pos x="60" y="42"/>
                </a:cxn>
                <a:cxn ang="0">
                  <a:pos x="63" y="42"/>
                </a:cxn>
                <a:cxn ang="0">
                  <a:pos x="63" y="51"/>
                </a:cxn>
                <a:cxn ang="0">
                  <a:pos x="54" y="46"/>
                </a:cxn>
                <a:cxn ang="0">
                  <a:pos x="60" y="51"/>
                </a:cxn>
                <a:cxn ang="0">
                  <a:pos x="46" y="50"/>
                </a:cxn>
                <a:cxn ang="0">
                  <a:pos x="40" y="42"/>
                </a:cxn>
                <a:cxn ang="0">
                  <a:pos x="35" y="42"/>
                </a:cxn>
                <a:cxn ang="0">
                  <a:pos x="33" y="38"/>
                </a:cxn>
                <a:cxn ang="0">
                  <a:pos x="40" y="38"/>
                </a:cxn>
                <a:cxn ang="0">
                  <a:pos x="40" y="36"/>
                </a:cxn>
                <a:cxn ang="0">
                  <a:pos x="44" y="30"/>
                </a:cxn>
                <a:cxn ang="0">
                  <a:pos x="40" y="23"/>
                </a:cxn>
                <a:cxn ang="0">
                  <a:pos x="35" y="23"/>
                </a:cxn>
                <a:cxn ang="0">
                  <a:pos x="35" y="23"/>
                </a:cxn>
                <a:cxn ang="0">
                  <a:pos x="37" y="23"/>
                </a:cxn>
                <a:cxn ang="0">
                  <a:pos x="31" y="17"/>
                </a:cxn>
                <a:cxn ang="0">
                  <a:pos x="27" y="17"/>
                </a:cxn>
                <a:cxn ang="0">
                  <a:pos x="29" y="17"/>
                </a:cxn>
                <a:cxn ang="0">
                  <a:pos x="23" y="17"/>
                </a:cxn>
                <a:cxn ang="0">
                  <a:pos x="4" y="17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0" y="9"/>
                </a:cxn>
              </a:cxnLst>
              <a:rect l="0" t="0" r="r" b="b"/>
              <a:pathLst>
                <a:path w="71" h="51">
                  <a:moveTo>
                    <a:pt x="0" y="9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0" y="7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37" y="5"/>
                  </a:lnTo>
                  <a:lnTo>
                    <a:pt x="40" y="9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4" y="19"/>
                  </a:lnTo>
                  <a:lnTo>
                    <a:pt x="60" y="23"/>
                  </a:lnTo>
                  <a:lnTo>
                    <a:pt x="54" y="25"/>
                  </a:lnTo>
                  <a:lnTo>
                    <a:pt x="60" y="27"/>
                  </a:lnTo>
                  <a:lnTo>
                    <a:pt x="63" y="27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7" y="4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3" y="51"/>
                  </a:lnTo>
                  <a:lnTo>
                    <a:pt x="54" y="46"/>
                  </a:lnTo>
                  <a:lnTo>
                    <a:pt x="60" y="51"/>
                  </a:lnTo>
                  <a:lnTo>
                    <a:pt x="46" y="50"/>
                  </a:lnTo>
                  <a:lnTo>
                    <a:pt x="40" y="42"/>
                  </a:lnTo>
                  <a:lnTo>
                    <a:pt x="35" y="42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4" y="30"/>
                  </a:lnTo>
                  <a:lnTo>
                    <a:pt x="40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3" y="17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D2C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45" name="Line 65"/>
            <p:cNvSpPr>
              <a:spLocks noChangeShapeType="1"/>
            </p:cNvSpPr>
            <p:nvPr/>
          </p:nvSpPr>
          <p:spPr bwMode="auto">
            <a:xfrm>
              <a:off x="5152" y="3832"/>
              <a:ext cx="191" cy="1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v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4"/>
          <p:cNvSpPr txBox="1">
            <a:spLocks noChangeArrowheads="1"/>
          </p:cNvSpPr>
          <p:nvPr/>
        </p:nvSpPr>
        <p:spPr bwMode="auto">
          <a:xfrm>
            <a:off x="1066800" y="1524000"/>
            <a:ext cx="7696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FF3300"/>
              </a:buClr>
              <a:buSzPct val="8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Fuel Pool Integrity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FF3300"/>
              </a:buClr>
              <a:buSzPct val="8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Sumps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FF3300"/>
              </a:buClr>
              <a:buSzPct val="8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GW Intrusion into Structures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FF3300"/>
              </a:buClr>
              <a:buSzPct val="8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Storage Tanks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FF3300"/>
              </a:buClr>
              <a:buSzPct val="8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Pipe Integrity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buClr>
                <a:srgbClr val="FF3300"/>
              </a:buClr>
              <a:buSzPct val="85000"/>
              <a:buFont typeface="Wingdings" pitchFamily="2" charset="2"/>
              <a:buNone/>
              <a:defRPr/>
            </a:pP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533400" indent="-533400" algn="ctr">
              <a:lnSpc>
                <a:spcPct val="110000"/>
              </a:lnSpc>
              <a:spcBef>
                <a:spcPct val="20000"/>
              </a:spcBef>
              <a:buClr>
                <a:srgbClr val="FF3300"/>
              </a:buClr>
              <a:buSzPct val="85000"/>
              <a:buFont typeface="Wingdings" pitchFamily="2" charset="2"/>
              <a:buNone/>
              <a:defRPr/>
            </a:pP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533400" indent="-533400" algn="ctr">
              <a:lnSpc>
                <a:spcPct val="110000"/>
              </a:lnSpc>
              <a:spcBef>
                <a:spcPct val="20000"/>
              </a:spcBef>
              <a:buClr>
                <a:srgbClr val="FF3300"/>
              </a:buClr>
              <a:buSzPct val="85000"/>
              <a:buFont typeface="Wingdings" pitchFamily="2" charset="2"/>
              <a:buNone/>
              <a:defRPr/>
            </a:pP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1066800" y="1257300"/>
            <a:ext cx="7696200" cy="4076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200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ED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ydian" pitchFamily="34" charset="0"/>
              </a:rPr>
              <a:t>ANI Guideline 07-01 - Experience</a:t>
            </a:r>
            <a:endParaRPr lang="en-US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5687" name="AutoShape 7"/>
          <p:cNvSpPr>
            <a:spLocks noChangeAspect="1" noChangeArrowheads="1" noTextEdit="1"/>
          </p:cNvSpPr>
          <p:nvPr/>
        </p:nvSpPr>
        <p:spPr bwMode="auto">
          <a:xfrm>
            <a:off x="1409700" y="5975350"/>
            <a:ext cx="7105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688" name="Rectangle 8"/>
          <p:cNvSpPr>
            <a:spLocks noChangeArrowheads="1"/>
          </p:cNvSpPr>
          <p:nvPr/>
        </p:nvSpPr>
        <p:spPr bwMode="auto">
          <a:xfrm>
            <a:off x="1900238" y="6075363"/>
            <a:ext cx="16573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tabLst>
                <a:tab pos="739775" algn="l"/>
              </a:tabLst>
              <a:defRPr/>
            </a:pPr>
            <a:r>
              <a:rPr lang="en-US" sz="900" i="1" dirty="0">
                <a:solidFill>
                  <a:srgbClr val="FFFFFF"/>
                </a:solidFill>
                <a:latin typeface="Arial" charset="0"/>
              </a:rPr>
              <a:t>"</a:t>
            </a:r>
            <a:r>
              <a:rPr lang="en-US" sz="900" i="1" dirty="0" err="1">
                <a:solidFill>
                  <a:srgbClr val="FFFFFF"/>
                </a:solidFill>
                <a:latin typeface="Arial" charset="0"/>
              </a:rPr>
              <a:t>Rets-Remp</a:t>
            </a:r>
            <a:r>
              <a:rPr lang="en-US" sz="900" i="1" dirty="0">
                <a:solidFill>
                  <a:srgbClr val="FFFFFF"/>
                </a:solidFill>
                <a:latin typeface="Arial" charset="0"/>
              </a:rPr>
              <a:t> Workshop 2008"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6842125" y="6200775"/>
            <a:ext cx="533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tabLst>
                <a:tab pos="739775" algn="l"/>
              </a:tabLst>
              <a:defRPr/>
            </a:pPr>
            <a:r>
              <a:rPr lang="en-US" sz="700" dirty="0">
                <a:solidFill>
                  <a:srgbClr val="FFFFFF"/>
                </a:solidFill>
                <a:latin typeface="Arial" charset="0"/>
              </a:rPr>
              <a:t>AMERICAN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5690" name="Rectangle 10"/>
          <p:cNvSpPr>
            <a:spLocks noChangeArrowheads="1"/>
          </p:cNvSpPr>
          <p:nvPr/>
        </p:nvSpPr>
        <p:spPr bwMode="auto">
          <a:xfrm>
            <a:off x="6842125" y="6288088"/>
            <a:ext cx="4873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tabLst>
                <a:tab pos="739775" algn="l"/>
              </a:tabLst>
              <a:defRPr/>
            </a:pPr>
            <a:r>
              <a:rPr lang="en-US" sz="700" dirty="0">
                <a:solidFill>
                  <a:srgbClr val="FFFFFF"/>
                </a:solidFill>
                <a:latin typeface="Arial" charset="0"/>
              </a:rPr>
              <a:t>NUCLEAR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5691" name="Rectangle 11"/>
          <p:cNvSpPr>
            <a:spLocks noChangeArrowheads="1"/>
          </p:cNvSpPr>
          <p:nvPr/>
        </p:nvSpPr>
        <p:spPr bwMode="auto">
          <a:xfrm>
            <a:off x="6842125" y="6383338"/>
            <a:ext cx="5127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tabLst>
                <a:tab pos="739775" algn="l"/>
              </a:tabLst>
              <a:defRPr/>
            </a:pPr>
            <a:r>
              <a:rPr lang="en-US" sz="700" dirty="0">
                <a:solidFill>
                  <a:srgbClr val="FFFFFF"/>
                </a:solidFill>
                <a:latin typeface="Arial" charset="0"/>
              </a:rPr>
              <a:t>INSURERS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5692" name="Freeform 12"/>
          <p:cNvSpPr>
            <a:spLocks/>
          </p:cNvSpPr>
          <p:nvPr/>
        </p:nvSpPr>
        <p:spPr bwMode="auto">
          <a:xfrm>
            <a:off x="6643688" y="6316663"/>
            <a:ext cx="31750" cy="9207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0" y="115"/>
              </a:cxn>
              <a:cxn ang="0">
                <a:pos x="41" y="115"/>
              </a:cxn>
              <a:cxn ang="0">
                <a:pos x="41" y="0"/>
              </a:cxn>
            </a:cxnLst>
            <a:rect l="0" t="0" r="r" b="b"/>
            <a:pathLst>
              <a:path w="41" h="115">
                <a:moveTo>
                  <a:pt x="41" y="0"/>
                </a:moveTo>
                <a:lnTo>
                  <a:pt x="0" y="115"/>
                </a:lnTo>
                <a:lnTo>
                  <a:pt x="41" y="115"/>
                </a:lnTo>
                <a:lnTo>
                  <a:pt x="41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693" name="Freeform 13"/>
          <p:cNvSpPr>
            <a:spLocks/>
          </p:cNvSpPr>
          <p:nvPr/>
        </p:nvSpPr>
        <p:spPr bwMode="auto">
          <a:xfrm>
            <a:off x="6591300" y="6243638"/>
            <a:ext cx="215900" cy="225425"/>
          </a:xfrm>
          <a:custGeom>
            <a:avLst/>
            <a:gdLst/>
            <a:ahLst/>
            <a:cxnLst>
              <a:cxn ang="0">
                <a:pos x="56" y="245"/>
              </a:cxn>
              <a:cxn ang="0">
                <a:pos x="44" y="285"/>
              </a:cxn>
              <a:cxn ang="0">
                <a:pos x="0" y="285"/>
              </a:cxn>
              <a:cxn ang="0">
                <a:pos x="96" y="0"/>
              </a:cxn>
              <a:cxn ang="0">
                <a:pos x="165" y="0"/>
              </a:cxn>
              <a:cxn ang="0">
                <a:pos x="231" y="199"/>
              </a:cxn>
              <a:cxn ang="0">
                <a:pos x="231" y="0"/>
              </a:cxn>
              <a:cxn ang="0">
                <a:pos x="273" y="0"/>
              </a:cxn>
              <a:cxn ang="0">
                <a:pos x="273" y="285"/>
              </a:cxn>
              <a:cxn ang="0">
                <a:pos x="215" y="285"/>
              </a:cxn>
              <a:cxn ang="0">
                <a:pos x="150" y="88"/>
              </a:cxn>
              <a:cxn ang="0">
                <a:pos x="150" y="285"/>
              </a:cxn>
              <a:cxn ang="0">
                <a:pos x="108" y="285"/>
              </a:cxn>
              <a:cxn ang="0">
                <a:pos x="108" y="245"/>
              </a:cxn>
              <a:cxn ang="0">
                <a:pos x="56" y="245"/>
              </a:cxn>
            </a:cxnLst>
            <a:rect l="0" t="0" r="r" b="b"/>
            <a:pathLst>
              <a:path w="273" h="285">
                <a:moveTo>
                  <a:pt x="56" y="245"/>
                </a:moveTo>
                <a:lnTo>
                  <a:pt x="44" y="285"/>
                </a:lnTo>
                <a:lnTo>
                  <a:pt x="0" y="285"/>
                </a:lnTo>
                <a:lnTo>
                  <a:pt x="96" y="0"/>
                </a:lnTo>
                <a:lnTo>
                  <a:pt x="165" y="0"/>
                </a:lnTo>
                <a:lnTo>
                  <a:pt x="231" y="199"/>
                </a:lnTo>
                <a:lnTo>
                  <a:pt x="231" y="0"/>
                </a:lnTo>
                <a:lnTo>
                  <a:pt x="273" y="0"/>
                </a:lnTo>
                <a:lnTo>
                  <a:pt x="273" y="285"/>
                </a:lnTo>
                <a:lnTo>
                  <a:pt x="215" y="285"/>
                </a:lnTo>
                <a:lnTo>
                  <a:pt x="150" y="88"/>
                </a:lnTo>
                <a:lnTo>
                  <a:pt x="150" y="285"/>
                </a:lnTo>
                <a:lnTo>
                  <a:pt x="108" y="285"/>
                </a:lnTo>
                <a:lnTo>
                  <a:pt x="108" y="245"/>
                </a:lnTo>
                <a:lnTo>
                  <a:pt x="56" y="245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694" name="Rectangle 14"/>
          <p:cNvSpPr>
            <a:spLocks noChangeArrowheads="1"/>
          </p:cNvSpPr>
          <p:nvPr/>
        </p:nvSpPr>
        <p:spPr bwMode="auto">
          <a:xfrm>
            <a:off x="6778625" y="6184900"/>
            <a:ext cx="23813" cy="301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695" name="Line 15"/>
          <p:cNvSpPr>
            <a:spLocks noChangeShapeType="1"/>
          </p:cNvSpPr>
          <p:nvPr/>
        </p:nvSpPr>
        <p:spPr bwMode="auto">
          <a:xfrm>
            <a:off x="1438275" y="6140450"/>
            <a:ext cx="412750" cy="1588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696" name="Line 16"/>
          <p:cNvSpPr>
            <a:spLocks noChangeShapeType="1"/>
          </p:cNvSpPr>
          <p:nvPr/>
        </p:nvSpPr>
        <p:spPr bwMode="auto">
          <a:xfrm flipV="1">
            <a:off x="3581400" y="6142038"/>
            <a:ext cx="3763963" cy="1905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697" name="Freeform 17"/>
          <p:cNvSpPr>
            <a:spLocks/>
          </p:cNvSpPr>
          <p:nvPr/>
        </p:nvSpPr>
        <p:spPr bwMode="auto">
          <a:xfrm>
            <a:off x="7415213" y="6059488"/>
            <a:ext cx="255587" cy="304800"/>
          </a:xfrm>
          <a:custGeom>
            <a:avLst/>
            <a:gdLst/>
            <a:ahLst/>
            <a:cxnLst>
              <a:cxn ang="0">
                <a:pos x="13" y="33"/>
              </a:cxn>
              <a:cxn ang="0">
                <a:pos x="10" y="48"/>
              </a:cxn>
              <a:cxn ang="0">
                <a:pos x="13" y="58"/>
              </a:cxn>
              <a:cxn ang="0">
                <a:pos x="17" y="67"/>
              </a:cxn>
              <a:cxn ang="0">
                <a:pos x="23" y="64"/>
              </a:cxn>
              <a:cxn ang="0">
                <a:pos x="38" y="48"/>
              </a:cxn>
              <a:cxn ang="0">
                <a:pos x="52" y="46"/>
              </a:cxn>
              <a:cxn ang="0">
                <a:pos x="75" y="58"/>
              </a:cxn>
              <a:cxn ang="0">
                <a:pos x="98" y="79"/>
              </a:cxn>
              <a:cxn ang="0">
                <a:pos x="105" y="100"/>
              </a:cxn>
              <a:cxn ang="0">
                <a:pos x="127" y="150"/>
              </a:cxn>
              <a:cxn ang="0">
                <a:pos x="129" y="144"/>
              </a:cxn>
              <a:cxn ang="0">
                <a:pos x="152" y="175"/>
              </a:cxn>
              <a:cxn ang="0">
                <a:pos x="188" y="196"/>
              </a:cxn>
              <a:cxn ang="0">
                <a:pos x="211" y="213"/>
              </a:cxn>
              <a:cxn ang="0">
                <a:pos x="213" y="228"/>
              </a:cxn>
              <a:cxn ang="0">
                <a:pos x="238" y="288"/>
              </a:cxn>
              <a:cxn ang="0">
                <a:pos x="232" y="355"/>
              </a:cxn>
              <a:cxn ang="0">
                <a:pos x="230" y="383"/>
              </a:cxn>
              <a:cxn ang="0">
                <a:pos x="244" y="372"/>
              </a:cxn>
              <a:cxn ang="0">
                <a:pos x="257" y="343"/>
              </a:cxn>
              <a:cxn ang="0">
                <a:pos x="278" y="322"/>
              </a:cxn>
              <a:cxn ang="0">
                <a:pos x="315" y="266"/>
              </a:cxn>
              <a:cxn ang="0">
                <a:pos x="294" y="232"/>
              </a:cxn>
              <a:cxn ang="0">
                <a:pos x="269" y="215"/>
              </a:cxn>
              <a:cxn ang="0">
                <a:pos x="234" y="203"/>
              </a:cxn>
              <a:cxn ang="0">
                <a:pos x="211" y="207"/>
              </a:cxn>
              <a:cxn ang="0">
                <a:pos x="194" y="184"/>
              </a:cxn>
              <a:cxn ang="0">
                <a:pos x="169" y="173"/>
              </a:cxn>
              <a:cxn ang="0">
                <a:pos x="192" y="150"/>
              </a:cxn>
              <a:cxn ang="0">
                <a:pos x="211" y="163"/>
              </a:cxn>
              <a:cxn ang="0">
                <a:pos x="225" y="129"/>
              </a:cxn>
              <a:cxn ang="0">
                <a:pos x="248" y="106"/>
              </a:cxn>
              <a:cxn ang="0">
                <a:pos x="249" y="109"/>
              </a:cxn>
              <a:cxn ang="0">
                <a:pos x="253" y="100"/>
              </a:cxn>
              <a:cxn ang="0">
                <a:pos x="242" y="90"/>
              </a:cxn>
              <a:cxn ang="0">
                <a:pos x="269" y="73"/>
              </a:cxn>
              <a:cxn ang="0">
                <a:pos x="259" y="60"/>
              </a:cxn>
              <a:cxn ang="0">
                <a:pos x="248" y="56"/>
              </a:cxn>
              <a:cxn ang="0">
                <a:pos x="238" y="46"/>
              </a:cxn>
              <a:cxn ang="0">
                <a:pos x="221" y="46"/>
              </a:cxn>
              <a:cxn ang="0">
                <a:pos x="213" y="71"/>
              </a:cxn>
              <a:cxn ang="0">
                <a:pos x="207" y="77"/>
              </a:cxn>
              <a:cxn ang="0">
                <a:pos x="182" y="56"/>
              </a:cxn>
              <a:cxn ang="0">
                <a:pos x="182" y="33"/>
              </a:cxn>
              <a:cxn ang="0">
                <a:pos x="188" y="27"/>
              </a:cxn>
              <a:cxn ang="0">
                <a:pos x="211" y="14"/>
              </a:cxn>
              <a:cxn ang="0">
                <a:pos x="192" y="14"/>
              </a:cxn>
              <a:cxn ang="0">
                <a:pos x="182" y="2"/>
              </a:cxn>
              <a:cxn ang="0">
                <a:pos x="177" y="18"/>
              </a:cxn>
              <a:cxn ang="0">
                <a:pos x="157" y="16"/>
              </a:cxn>
              <a:cxn ang="0">
                <a:pos x="140" y="18"/>
              </a:cxn>
              <a:cxn ang="0">
                <a:pos x="105" y="8"/>
              </a:cxn>
              <a:cxn ang="0">
                <a:pos x="81" y="16"/>
              </a:cxn>
              <a:cxn ang="0">
                <a:pos x="23" y="4"/>
              </a:cxn>
              <a:cxn ang="0">
                <a:pos x="10" y="21"/>
              </a:cxn>
              <a:cxn ang="0">
                <a:pos x="0" y="29"/>
              </a:cxn>
            </a:cxnLst>
            <a:rect l="0" t="0" r="r" b="b"/>
            <a:pathLst>
              <a:path w="322" h="385">
                <a:moveTo>
                  <a:pt x="0" y="29"/>
                </a:moveTo>
                <a:lnTo>
                  <a:pt x="4" y="29"/>
                </a:lnTo>
                <a:lnTo>
                  <a:pt x="2" y="31"/>
                </a:lnTo>
                <a:lnTo>
                  <a:pt x="4" y="33"/>
                </a:lnTo>
                <a:lnTo>
                  <a:pt x="11" y="33"/>
                </a:lnTo>
                <a:lnTo>
                  <a:pt x="13" y="33"/>
                </a:lnTo>
                <a:lnTo>
                  <a:pt x="15" y="33"/>
                </a:lnTo>
                <a:lnTo>
                  <a:pt x="15" y="37"/>
                </a:lnTo>
                <a:lnTo>
                  <a:pt x="6" y="42"/>
                </a:lnTo>
                <a:lnTo>
                  <a:pt x="4" y="46"/>
                </a:lnTo>
                <a:lnTo>
                  <a:pt x="6" y="46"/>
                </a:lnTo>
                <a:lnTo>
                  <a:pt x="10" y="48"/>
                </a:lnTo>
                <a:lnTo>
                  <a:pt x="8" y="50"/>
                </a:lnTo>
                <a:lnTo>
                  <a:pt x="10" y="52"/>
                </a:lnTo>
                <a:lnTo>
                  <a:pt x="11" y="52"/>
                </a:lnTo>
                <a:lnTo>
                  <a:pt x="13" y="50"/>
                </a:lnTo>
                <a:lnTo>
                  <a:pt x="13" y="54"/>
                </a:lnTo>
                <a:lnTo>
                  <a:pt x="13" y="58"/>
                </a:lnTo>
                <a:lnTo>
                  <a:pt x="17" y="54"/>
                </a:lnTo>
                <a:lnTo>
                  <a:pt x="21" y="58"/>
                </a:lnTo>
                <a:lnTo>
                  <a:pt x="27" y="54"/>
                </a:lnTo>
                <a:lnTo>
                  <a:pt x="21" y="64"/>
                </a:lnTo>
                <a:lnTo>
                  <a:pt x="17" y="64"/>
                </a:lnTo>
                <a:lnTo>
                  <a:pt x="17" y="67"/>
                </a:lnTo>
                <a:lnTo>
                  <a:pt x="13" y="67"/>
                </a:lnTo>
                <a:lnTo>
                  <a:pt x="10" y="71"/>
                </a:lnTo>
                <a:lnTo>
                  <a:pt x="13" y="69"/>
                </a:lnTo>
                <a:lnTo>
                  <a:pt x="19" y="69"/>
                </a:lnTo>
                <a:lnTo>
                  <a:pt x="21" y="65"/>
                </a:lnTo>
                <a:lnTo>
                  <a:pt x="23" y="64"/>
                </a:lnTo>
                <a:lnTo>
                  <a:pt x="33" y="58"/>
                </a:lnTo>
                <a:lnTo>
                  <a:pt x="33" y="56"/>
                </a:lnTo>
                <a:lnTo>
                  <a:pt x="33" y="54"/>
                </a:lnTo>
                <a:lnTo>
                  <a:pt x="40" y="46"/>
                </a:lnTo>
                <a:lnTo>
                  <a:pt x="42" y="46"/>
                </a:lnTo>
                <a:lnTo>
                  <a:pt x="38" y="48"/>
                </a:lnTo>
                <a:lnTo>
                  <a:pt x="38" y="52"/>
                </a:lnTo>
                <a:lnTo>
                  <a:pt x="40" y="52"/>
                </a:lnTo>
                <a:lnTo>
                  <a:pt x="38" y="54"/>
                </a:lnTo>
                <a:lnTo>
                  <a:pt x="46" y="50"/>
                </a:lnTo>
                <a:lnTo>
                  <a:pt x="48" y="48"/>
                </a:lnTo>
                <a:lnTo>
                  <a:pt x="52" y="46"/>
                </a:lnTo>
                <a:lnTo>
                  <a:pt x="50" y="50"/>
                </a:lnTo>
                <a:lnTo>
                  <a:pt x="56" y="50"/>
                </a:lnTo>
                <a:lnTo>
                  <a:pt x="69" y="50"/>
                </a:lnTo>
                <a:lnTo>
                  <a:pt x="69" y="54"/>
                </a:lnTo>
                <a:lnTo>
                  <a:pt x="73" y="58"/>
                </a:lnTo>
                <a:lnTo>
                  <a:pt x="75" y="58"/>
                </a:lnTo>
                <a:lnTo>
                  <a:pt x="81" y="58"/>
                </a:lnTo>
                <a:lnTo>
                  <a:pt x="84" y="60"/>
                </a:lnTo>
                <a:lnTo>
                  <a:pt x="82" y="64"/>
                </a:lnTo>
                <a:lnTo>
                  <a:pt x="88" y="67"/>
                </a:lnTo>
                <a:lnTo>
                  <a:pt x="90" y="71"/>
                </a:lnTo>
                <a:lnTo>
                  <a:pt x="98" y="79"/>
                </a:lnTo>
                <a:lnTo>
                  <a:pt x="98" y="83"/>
                </a:lnTo>
                <a:lnTo>
                  <a:pt x="105" y="88"/>
                </a:lnTo>
                <a:lnTo>
                  <a:pt x="107" y="88"/>
                </a:lnTo>
                <a:lnTo>
                  <a:pt x="109" y="94"/>
                </a:lnTo>
                <a:lnTo>
                  <a:pt x="105" y="94"/>
                </a:lnTo>
                <a:lnTo>
                  <a:pt x="105" y="100"/>
                </a:lnTo>
                <a:lnTo>
                  <a:pt x="105" y="119"/>
                </a:lnTo>
                <a:lnTo>
                  <a:pt x="109" y="129"/>
                </a:lnTo>
                <a:lnTo>
                  <a:pt x="113" y="136"/>
                </a:lnTo>
                <a:lnTo>
                  <a:pt x="119" y="138"/>
                </a:lnTo>
                <a:lnTo>
                  <a:pt x="123" y="142"/>
                </a:lnTo>
                <a:lnTo>
                  <a:pt x="127" y="150"/>
                </a:lnTo>
                <a:lnTo>
                  <a:pt x="132" y="159"/>
                </a:lnTo>
                <a:lnTo>
                  <a:pt x="136" y="165"/>
                </a:lnTo>
                <a:lnTo>
                  <a:pt x="140" y="169"/>
                </a:lnTo>
                <a:lnTo>
                  <a:pt x="142" y="169"/>
                </a:lnTo>
                <a:lnTo>
                  <a:pt x="130" y="150"/>
                </a:lnTo>
                <a:lnTo>
                  <a:pt x="129" y="144"/>
                </a:lnTo>
                <a:lnTo>
                  <a:pt x="130" y="146"/>
                </a:lnTo>
                <a:lnTo>
                  <a:pt x="136" y="153"/>
                </a:lnTo>
                <a:lnTo>
                  <a:pt x="142" y="161"/>
                </a:lnTo>
                <a:lnTo>
                  <a:pt x="142" y="161"/>
                </a:lnTo>
                <a:lnTo>
                  <a:pt x="152" y="171"/>
                </a:lnTo>
                <a:lnTo>
                  <a:pt x="152" y="175"/>
                </a:lnTo>
                <a:lnTo>
                  <a:pt x="152" y="178"/>
                </a:lnTo>
                <a:lnTo>
                  <a:pt x="153" y="180"/>
                </a:lnTo>
                <a:lnTo>
                  <a:pt x="173" y="188"/>
                </a:lnTo>
                <a:lnTo>
                  <a:pt x="178" y="188"/>
                </a:lnTo>
                <a:lnTo>
                  <a:pt x="182" y="194"/>
                </a:lnTo>
                <a:lnTo>
                  <a:pt x="188" y="196"/>
                </a:lnTo>
                <a:lnTo>
                  <a:pt x="194" y="196"/>
                </a:lnTo>
                <a:lnTo>
                  <a:pt x="200" y="203"/>
                </a:lnTo>
                <a:lnTo>
                  <a:pt x="200" y="205"/>
                </a:lnTo>
                <a:lnTo>
                  <a:pt x="201" y="205"/>
                </a:lnTo>
                <a:lnTo>
                  <a:pt x="205" y="207"/>
                </a:lnTo>
                <a:lnTo>
                  <a:pt x="211" y="213"/>
                </a:lnTo>
                <a:lnTo>
                  <a:pt x="211" y="209"/>
                </a:lnTo>
                <a:lnTo>
                  <a:pt x="215" y="207"/>
                </a:lnTo>
                <a:lnTo>
                  <a:pt x="219" y="207"/>
                </a:lnTo>
                <a:lnTo>
                  <a:pt x="219" y="213"/>
                </a:lnTo>
                <a:lnTo>
                  <a:pt x="221" y="221"/>
                </a:lnTo>
                <a:lnTo>
                  <a:pt x="213" y="228"/>
                </a:lnTo>
                <a:lnTo>
                  <a:pt x="211" y="238"/>
                </a:lnTo>
                <a:lnTo>
                  <a:pt x="211" y="247"/>
                </a:lnTo>
                <a:lnTo>
                  <a:pt x="217" y="253"/>
                </a:lnTo>
                <a:lnTo>
                  <a:pt x="223" y="268"/>
                </a:lnTo>
                <a:lnTo>
                  <a:pt x="236" y="278"/>
                </a:lnTo>
                <a:lnTo>
                  <a:pt x="238" y="288"/>
                </a:lnTo>
                <a:lnTo>
                  <a:pt x="234" y="307"/>
                </a:lnTo>
                <a:lnTo>
                  <a:pt x="234" y="318"/>
                </a:lnTo>
                <a:lnTo>
                  <a:pt x="228" y="332"/>
                </a:lnTo>
                <a:lnTo>
                  <a:pt x="228" y="345"/>
                </a:lnTo>
                <a:lnTo>
                  <a:pt x="232" y="347"/>
                </a:lnTo>
                <a:lnTo>
                  <a:pt x="232" y="355"/>
                </a:lnTo>
                <a:lnTo>
                  <a:pt x="228" y="362"/>
                </a:lnTo>
                <a:lnTo>
                  <a:pt x="228" y="366"/>
                </a:lnTo>
                <a:lnTo>
                  <a:pt x="228" y="372"/>
                </a:lnTo>
                <a:lnTo>
                  <a:pt x="228" y="376"/>
                </a:lnTo>
                <a:lnTo>
                  <a:pt x="230" y="378"/>
                </a:lnTo>
                <a:lnTo>
                  <a:pt x="230" y="383"/>
                </a:lnTo>
                <a:lnTo>
                  <a:pt x="232" y="385"/>
                </a:lnTo>
                <a:lnTo>
                  <a:pt x="236" y="385"/>
                </a:lnTo>
                <a:lnTo>
                  <a:pt x="236" y="383"/>
                </a:lnTo>
                <a:lnTo>
                  <a:pt x="242" y="379"/>
                </a:lnTo>
                <a:lnTo>
                  <a:pt x="240" y="378"/>
                </a:lnTo>
                <a:lnTo>
                  <a:pt x="244" y="372"/>
                </a:lnTo>
                <a:lnTo>
                  <a:pt x="249" y="364"/>
                </a:lnTo>
                <a:lnTo>
                  <a:pt x="244" y="358"/>
                </a:lnTo>
                <a:lnTo>
                  <a:pt x="249" y="356"/>
                </a:lnTo>
                <a:lnTo>
                  <a:pt x="253" y="347"/>
                </a:lnTo>
                <a:lnTo>
                  <a:pt x="249" y="343"/>
                </a:lnTo>
                <a:lnTo>
                  <a:pt x="257" y="343"/>
                </a:lnTo>
                <a:lnTo>
                  <a:pt x="257" y="337"/>
                </a:lnTo>
                <a:lnTo>
                  <a:pt x="267" y="335"/>
                </a:lnTo>
                <a:lnTo>
                  <a:pt x="271" y="332"/>
                </a:lnTo>
                <a:lnTo>
                  <a:pt x="267" y="322"/>
                </a:lnTo>
                <a:lnTo>
                  <a:pt x="274" y="326"/>
                </a:lnTo>
                <a:lnTo>
                  <a:pt x="278" y="322"/>
                </a:lnTo>
                <a:lnTo>
                  <a:pt x="292" y="307"/>
                </a:lnTo>
                <a:lnTo>
                  <a:pt x="292" y="297"/>
                </a:lnTo>
                <a:lnTo>
                  <a:pt x="299" y="289"/>
                </a:lnTo>
                <a:lnTo>
                  <a:pt x="309" y="288"/>
                </a:lnTo>
                <a:lnTo>
                  <a:pt x="313" y="278"/>
                </a:lnTo>
                <a:lnTo>
                  <a:pt x="315" y="266"/>
                </a:lnTo>
                <a:lnTo>
                  <a:pt x="322" y="255"/>
                </a:lnTo>
                <a:lnTo>
                  <a:pt x="322" y="245"/>
                </a:lnTo>
                <a:lnTo>
                  <a:pt x="313" y="240"/>
                </a:lnTo>
                <a:lnTo>
                  <a:pt x="299" y="238"/>
                </a:lnTo>
                <a:lnTo>
                  <a:pt x="299" y="236"/>
                </a:lnTo>
                <a:lnTo>
                  <a:pt x="294" y="232"/>
                </a:lnTo>
                <a:lnTo>
                  <a:pt x="284" y="236"/>
                </a:lnTo>
                <a:lnTo>
                  <a:pt x="284" y="232"/>
                </a:lnTo>
                <a:lnTo>
                  <a:pt x="288" y="226"/>
                </a:lnTo>
                <a:lnTo>
                  <a:pt x="284" y="221"/>
                </a:lnTo>
                <a:lnTo>
                  <a:pt x="276" y="217"/>
                </a:lnTo>
                <a:lnTo>
                  <a:pt x="269" y="215"/>
                </a:lnTo>
                <a:lnTo>
                  <a:pt x="261" y="207"/>
                </a:lnTo>
                <a:lnTo>
                  <a:pt x="259" y="207"/>
                </a:lnTo>
                <a:lnTo>
                  <a:pt x="255" y="203"/>
                </a:lnTo>
                <a:lnTo>
                  <a:pt x="244" y="203"/>
                </a:lnTo>
                <a:lnTo>
                  <a:pt x="238" y="198"/>
                </a:lnTo>
                <a:lnTo>
                  <a:pt x="234" y="203"/>
                </a:lnTo>
                <a:lnTo>
                  <a:pt x="234" y="198"/>
                </a:lnTo>
                <a:lnTo>
                  <a:pt x="225" y="203"/>
                </a:lnTo>
                <a:lnTo>
                  <a:pt x="223" y="209"/>
                </a:lnTo>
                <a:lnTo>
                  <a:pt x="221" y="207"/>
                </a:lnTo>
                <a:lnTo>
                  <a:pt x="215" y="205"/>
                </a:lnTo>
                <a:lnTo>
                  <a:pt x="211" y="207"/>
                </a:lnTo>
                <a:lnTo>
                  <a:pt x="207" y="205"/>
                </a:lnTo>
                <a:lnTo>
                  <a:pt x="205" y="203"/>
                </a:lnTo>
                <a:lnTo>
                  <a:pt x="205" y="190"/>
                </a:lnTo>
                <a:lnTo>
                  <a:pt x="201" y="188"/>
                </a:lnTo>
                <a:lnTo>
                  <a:pt x="192" y="188"/>
                </a:lnTo>
                <a:lnTo>
                  <a:pt x="194" y="184"/>
                </a:lnTo>
                <a:lnTo>
                  <a:pt x="198" y="175"/>
                </a:lnTo>
                <a:lnTo>
                  <a:pt x="194" y="173"/>
                </a:lnTo>
                <a:lnTo>
                  <a:pt x="188" y="175"/>
                </a:lnTo>
                <a:lnTo>
                  <a:pt x="184" y="180"/>
                </a:lnTo>
                <a:lnTo>
                  <a:pt x="175" y="180"/>
                </a:lnTo>
                <a:lnTo>
                  <a:pt x="169" y="173"/>
                </a:lnTo>
                <a:lnTo>
                  <a:pt x="173" y="161"/>
                </a:lnTo>
                <a:lnTo>
                  <a:pt x="173" y="155"/>
                </a:lnTo>
                <a:lnTo>
                  <a:pt x="177" y="150"/>
                </a:lnTo>
                <a:lnTo>
                  <a:pt x="184" y="150"/>
                </a:lnTo>
                <a:lnTo>
                  <a:pt x="192" y="153"/>
                </a:lnTo>
                <a:lnTo>
                  <a:pt x="192" y="150"/>
                </a:lnTo>
                <a:lnTo>
                  <a:pt x="194" y="148"/>
                </a:lnTo>
                <a:lnTo>
                  <a:pt x="205" y="150"/>
                </a:lnTo>
                <a:lnTo>
                  <a:pt x="207" y="153"/>
                </a:lnTo>
                <a:lnTo>
                  <a:pt x="207" y="157"/>
                </a:lnTo>
                <a:lnTo>
                  <a:pt x="211" y="163"/>
                </a:lnTo>
                <a:lnTo>
                  <a:pt x="211" y="163"/>
                </a:lnTo>
                <a:lnTo>
                  <a:pt x="211" y="159"/>
                </a:lnTo>
                <a:lnTo>
                  <a:pt x="211" y="148"/>
                </a:lnTo>
                <a:lnTo>
                  <a:pt x="211" y="142"/>
                </a:lnTo>
                <a:lnTo>
                  <a:pt x="225" y="134"/>
                </a:lnTo>
                <a:lnTo>
                  <a:pt x="223" y="127"/>
                </a:lnTo>
                <a:lnTo>
                  <a:pt x="225" y="129"/>
                </a:lnTo>
                <a:lnTo>
                  <a:pt x="228" y="123"/>
                </a:lnTo>
                <a:lnTo>
                  <a:pt x="228" y="119"/>
                </a:lnTo>
                <a:lnTo>
                  <a:pt x="238" y="115"/>
                </a:lnTo>
                <a:lnTo>
                  <a:pt x="236" y="113"/>
                </a:lnTo>
                <a:lnTo>
                  <a:pt x="238" y="108"/>
                </a:lnTo>
                <a:lnTo>
                  <a:pt x="248" y="106"/>
                </a:lnTo>
                <a:lnTo>
                  <a:pt x="248" y="104"/>
                </a:lnTo>
                <a:lnTo>
                  <a:pt x="251" y="100"/>
                </a:lnTo>
                <a:lnTo>
                  <a:pt x="251" y="104"/>
                </a:lnTo>
                <a:lnTo>
                  <a:pt x="255" y="104"/>
                </a:lnTo>
                <a:lnTo>
                  <a:pt x="248" y="106"/>
                </a:lnTo>
                <a:lnTo>
                  <a:pt x="249" y="109"/>
                </a:lnTo>
                <a:lnTo>
                  <a:pt x="253" y="106"/>
                </a:lnTo>
                <a:lnTo>
                  <a:pt x="259" y="104"/>
                </a:lnTo>
                <a:lnTo>
                  <a:pt x="261" y="100"/>
                </a:lnTo>
                <a:lnTo>
                  <a:pt x="261" y="98"/>
                </a:lnTo>
                <a:lnTo>
                  <a:pt x="259" y="104"/>
                </a:lnTo>
                <a:lnTo>
                  <a:pt x="253" y="100"/>
                </a:lnTo>
                <a:lnTo>
                  <a:pt x="249" y="98"/>
                </a:lnTo>
                <a:lnTo>
                  <a:pt x="251" y="96"/>
                </a:lnTo>
                <a:lnTo>
                  <a:pt x="248" y="94"/>
                </a:lnTo>
                <a:lnTo>
                  <a:pt x="253" y="92"/>
                </a:lnTo>
                <a:lnTo>
                  <a:pt x="249" y="90"/>
                </a:lnTo>
                <a:lnTo>
                  <a:pt x="242" y="90"/>
                </a:lnTo>
                <a:lnTo>
                  <a:pt x="248" y="86"/>
                </a:lnTo>
                <a:lnTo>
                  <a:pt x="261" y="86"/>
                </a:lnTo>
                <a:lnTo>
                  <a:pt x="274" y="81"/>
                </a:lnTo>
                <a:lnTo>
                  <a:pt x="273" y="75"/>
                </a:lnTo>
                <a:lnTo>
                  <a:pt x="269" y="77"/>
                </a:lnTo>
                <a:lnTo>
                  <a:pt x="269" y="73"/>
                </a:lnTo>
                <a:lnTo>
                  <a:pt x="261" y="77"/>
                </a:lnTo>
                <a:lnTo>
                  <a:pt x="259" y="75"/>
                </a:lnTo>
                <a:lnTo>
                  <a:pt x="269" y="71"/>
                </a:lnTo>
                <a:lnTo>
                  <a:pt x="261" y="67"/>
                </a:lnTo>
                <a:lnTo>
                  <a:pt x="259" y="64"/>
                </a:lnTo>
                <a:lnTo>
                  <a:pt x="259" y="60"/>
                </a:lnTo>
                <a:lnTo>
                  <a:pt x="255" y="60"/>
                </a:lnTo>
                <a:lnTo>
                  <a:pt x="255" y="58"/>
                </a:lnTo>
                <a:lnTo>
                  <a:pt x="255" y="54"/>
                </a:lnTo>
                <a:lnTo>
                  <a:pt x="251" y="50"/>
                </a:lnTo>
                <a:lnTo>
                  <a:pt x="249" y="52"/>
                </a:lnTo>
                <a:lnTo>
                  <a:pt x="248" y="56"/>
                </a:lnTo>
                <a:lnTo>
                  <a:pt x="242" y="60"/>
                </a:lnTo>
                <a:lnTo>
                  <a:pt x="242" y="56"/>
                </a:lnTo>
                <a:lnTo>
                  <a:pt x="236" y="58"/>
                </a:lnTo>
                <a:lnTo>
                  <a:pt x="240" y="54"/>
                </a:lnTo>
                <a:lnTo>
                  <a:pt x="238" y="50"/>
                </a:lnTo>
                <a:lnTo>
                  <a:pt x="238" y="46"/>
                </a:lnTo>
                <a:lnTo>
                  <a:pt x="234" y="46"/>
                </a:lnTo>
                <a:lnTo>
                  <a:pt x="228" y="42"/>
                </a:lnTo>
                <a:lnTo>
                  <a:pt x="225" y="42"/>
                </a:lnTo>
                <a:lnTo>
                  <a:pt x="219" y="42"/>
                </a:lnTo>
                <a:lnTo>
                  <a:pt x="219" y="42"/>
                </a:lnTo>
                <a:lnTo>
                  <a:pt x="221" y="46"/>
                </a:lnTo>
                <a:lnTo>
                  <a:pt x="219" y="48"/>
                </a:lnTo>
                <a:lnTo>
                  <a:pt x="221" y="52"/>
                </a:lnTo>
                <a:lnTo>
                  <a:pt x="217" y="56"/>
                </a:lnTo>
                <a:lnTo>
                  <a:pt x="221" y="58"/>
                </a:lnTo>
                <a:lnTo>
                  <a:pt x="223" y="65"/>
                </a:lnTo>
                <a:lnTo>
                  <a:pt x="213" y="71"/>
                </a:lnTo>
                <a:lnTo>
                  <a:pt x="217" y="79"/>
                </a:lnTo>
                <a:lnTo>
                  <a:pt x="219" y="81"/>
                </a:lnTo>
                <a:lnTo>
                  <a:pt x="213" y="83"/>
                </a:lnTo>
                <a:lnTo>
                  <a:pt x="211" y="83"/>
                </a:lnTo>
                <a:lnTo>
                  <a:pt x="211" y="81"/>
                </a:lnTo>
                <a:lnTo>
                  <a:pt x="207" y="77"/>
                </a:lnTo>
                <a:lnTo>
                  <a:pt x="207" y="71"/>
                </a:lnTo>
                <a:lnTo>
                  <a:pt x="200" y="69"/>
                </a:lnTo>
                <a:lnTo>
                  <a:pt x="192" y="64"/>
                </a:lnTo>
                <a:lnTo>
                  <a:pt x="186" y="62"/>
                </a:lnTo>
                <a:lnTo>
                  <a:pt x="182" y="64"/>
                </a:lnTo>
                <a:lnTo>
                  <a:pt x="182" y="56"/>
                </a:lnTo>
                <a:lnTo>
                  <a:pt x="178" y="58"/>
                </a:lnTo>
                <a:lnTo>
                  <a:pt x="178" y="46"/>
                </a:lnTo>
                <a:lnTo>
                  <a:pt x="182" y="42"/>
                </a:lnTo>
                <a:lnTo>
                  <a:pt x="182" y="41"/>
                </a:lnTo>
                <a:lnTo>
                  <a:pt x="188" y="41"/>
                </a:lnTo>
                <a:lnTo>
                  <a:pt x="182" y="33"/>
                </a:lnTo>
                <a:lnTo>
                  <a:pt x="188" y="37"/>
                </a:lnTo>
                <a:lnTo>
                  <a:pt x="188" y="33"/>
                </a:lnTo>
                <a:lnTo>
                  <a:pt x="192" y="33"/>
                </a:lnTo>
                <a:lnTo>
                  <a:pt x="198" y="29"/>
                </a:lnTo>
                <a:lnTo>
                  <a:pt x="192" y="29"/>
                </a:lnTo>
                <a:lnTo>
                  <a:pt x="188" y="27"/>
                </a:lnTo>
                <a:lnTo>
                  <a:pt x="198" y="29"/>
                </a:lnTo>
                <a:lnTo>
                  <a:pt x="198" y="23"/>
                </a:lnTo>
                <a:lnTo>
                  <a:pt x="205" y="25"/>
                </a:lnTo>
                <a:lnTo>
                  <a:pt x="211" y="21"/>
                </a:lnTo>
                <a:lnTo>
                  <a:pt x="207" y="16"/>
                </a:lnTo>
                <a:lnTo>
                  <a:pt x="211" y="14"/>
                </a:lnTo>
                <a:lnTo>
                  <a:pt x="200" y="8"/>
                </a:lnTo>
                <a:lnTo>
                  <a:pt x="203" y="14"/>
                </a:lnTo>
                <a:lnTo>
                  <a:pt x="200" y="14"/>
                </a:lnTo>
                <a:lnTo>
                  <a:pt x="196" y="21"/>
                </a:lnTo>
                <a:lnTo>
                  <a:pt x="194" y="16"/>
                </a:lnTo>
                <a:lnTo>
                  <a:pt x="192" y="14"/>
                </a:lnTo>
                <a:lnTo>
                  <a:pt x="188" y="16"/>
                </a:lnTo>
                <a:lnTo>
                  <a:pt x="186" y="10"/>
                </a:lnTo>
                <a:lnTo>
                  <a:pt x="182" y="8"/>
                </a:lnTo>
                <a:lnTo>
                  <a:pt x="182" y="8"/>
                </a:lnTo>
                <a:lnTo>
                  <a:pt x="186" y="8"/>
                </a:lnTo>
                <a:lnTo>
                  <a:pt x="182" y="2"/>
                </a:lnTo>
                <a:lnTo>
                  <a:pt x="177" y="0"/>
                </a:lnTo>
                <a:lnTo>
                  <a:pt x="175" y="2"/>
                </a:lnTo>
                <a:lnTo>
                  <a:pt x="173" y="8"/>
                </a:lnTo>
                <a:lnTo>
                  <a:pt x="180" y="10"/>
                </a:lnTo>
                <a:lnTo>
                  <a:pt x="182" y="16"/>
                </a:lnTo>
                <a:lnTo>
                  <a:pt x="177" y="18"/>
                </a:lnTo>
                <a:lnTo>
                  <a:pt x="177" y="21"/>
                </a:lnTo>
                <a:lnTo>
                  <a:pt x="175" y="19"/>
                </a:lnTo>
                <a:lnTo>
                  <a:pt x="173" y="18"/>
                </a:lnTo>
                <a:lnTo>
                  <a:pt x="169" y="19"/>
                </a:lnTo>
                <a:lnTo>
                  <a:pt x="159" y="19"/>
                </a:lnTo>
                <a:lnTo>
                  <a:pt x="157" y="16"/>
                </a:lnTo>
                <a:lnTo>
                  <a:pt x="150" y="14"/>
                </a:lnTo>
                <a:lnTo>
                  <a:pt x="144" y="16"/>
                </a:lnTo>
                <a:lnTo>
                  <a:pt x="144" y="16"/>
                </a:lnTo>
                <a:lnTo>
                  <a:pt x="150" y="14"/>
                </a:lnTo>
                <a:lnTo>
                  <a:pt x="148" y="21"/>
                </a:lnTo>
                <a:lnTo>
                  <a:pt x="140" y="18"/>
                </a:lnTo>
                <a:lnTo>
                  <a:pt x="127" y="18"/>
                </a:lnTo>
                <a:lnTo>
                  <a:pt x="130" y="16"/>
                </a:lnTo>
                <a:lnTo>
                  <a:pt x="121" y="14"/>
                </a:lnTo>
                <a:lnTo>
                  <a:pt x="109" y="8"/>
                </a:lnTo>
                <a:lnTo>
                  <a:pt x="105" y="10"/>
                </a:lnTo>
                <a:lnTo>
                  <a:pt x="105" y="8"/>
                </a:lnTo>
                <a:lnTo>
                  <a:pt x="100" y="10"/>
                </a:lnTo>
                <a:lnTo>
                  <a:pt x="98" y="8"/>
                </a:lnTo>
                <a:lnTo>
                  <a:pt x="88" y="14"/>
                </a:lnTo>
                <a:lnTo>
                  <a:pt x="88" y="10"/>
                </a:lnTo>
                <a:lnTo>
                  <a:pt x="81" y="14"/>
                </a:lnTo>
                <a:lnTo>
                  <a:pt x="81" y="16"/>
                </a:lnTo>
                <a:lnTo>
                  <a:pt x="65" y="8"/>
                </a:lnTo>
                <a:lnTo>
                  <a:pt x="38" y="6"/>
                </a:lnTo>
                <a:lnTo>
                  <a:pt x="36" y="4"/>
                </a:lnTo>
                <a:lnTo>
                  <a:pt x="29" y="2"/>
                </a:lnTo>
                <a:lnTo>
                  <a:pt x="27" y="0"/>
                </a:lnTo>
                <a:lnTo>
                  <a:pt x="23" y="4"/>
                </a:lnTo>
                <a:lnTo>
                  <a:pt x="17" y="6"/>
                </a:lnTo>
                <a:lnTo>
                  <a:pt x="13" y="8"/>
                </a:lnTo>
                <a:lnTo>
                  <a:pt x="10" y="14"/>
                </a:lnTo>
                <a:lnTo>
                  <a:pt x="4" y="14"/>
                </a:lnTo>
                <a:lnTo>
                  <a:pt x="2" y="16"/>
                </a:lnTo>
                <a:lnTo>
                  <a:pt x="10" y="21"/>
                </a:lnTo>
                <a:lnTo>
                  <a:pt x="13" y="23"/>
                </a:lnTo>
                <a:lnTo>
                  <a:pt x="15" y="25"/>
                </a:lnTo>
                <a:lnTo>
                  <a:pt x="10" y="27"/>
                </a:lnTo>
                <a:lnTo>
                  <a:pt x="10" y="23"/>
                </a:lnTo>
                <a:lnTo>
                  <a:pt x="8" y="23"/>
                </a:lnTo>
                <a:lnTo>
                  <a:pt x="0" y="29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698" name="Freeform 18"/>
          <p:cNvSpPr>
            <a:spLocks/>
          </p:cNvSpPr>
          <p:nvPr/>
        </p:nvSpPr>
        <p:spPr bwMode="auto">
          <a:xfrm>
            <a:off x="7577138" y="6192838"/>
            <a:ext cx="19050" cy="79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0"/>
              </a:cxn>
              <a:cxn ang="0">
                <a:pos x="8" y="0"/>
              </a:cxn>
              <a:cxn ang="0">
                <a:pos x="25" y="9"/>
              </a:cxn>
              <a:cxn ang="0">
                <a:pos x="16" y="9"/>
              </a:cxn>
              <a:cxn ang="0">
                <a:pos x="14" y="4"/>
              </a:cxn>
              <a:cxn ang="0">
                <a:pos x="6" y="4"/>
              </a:cxn>
              <a:cxn ang="0">
                <a:pos x="0" y="4"/>
              </a:cxn>
            </a:cxnLst>
            <a:rect l="0" t="0" r="r" b="b"/>
            <a:pathLst>
              <a:path w="25" h="9">
                <a:moveTo>
                  <a:pt x="0" y="4"/>
                </a:moveTo>
                <a:lnTo>
                  <a:pt x="2" y="0"/>
                </a:lnTo>
                <a:lnTo>
                  <a:pt x="8" y="0"/>
                </a:lnTo>
                <a:lnTo>
                  <a:pt x="25" y="9"/>
                </a:lnTo>
                <a:lnTo>
                  <a:pt x="16" y="9"/>
                </a:lnTo>
                <a:lnTo>
                  <a:pt x="14" y="4"/>
                </a:lnTo>
                <a:lnTo>
                  <a:pt x="6" y="4"/>
                </a:lnTo>
                <a:lnTo>
                  <a:pt x="0" y="4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699" name="Freeform 19"/>
          <p:cNvSpPr>
            <a:spLocks/>
          </p:cNvSpPr>
          <p:nvPr/>
        </p:nvSpPr>
        <p:spPr bwMode="auto">
          <a:xfrm>
            <a:off x="7596188" y="6200775"/>
            <a:ext cx="11112" cy="476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2"/>
              </a:cxn>
              <a:cxn ang="0">
                <a:pos x="2" y="0"/>
              </a:cxn>
              <a:cxn ang="0">
                <a:pos x="10" y="0"/>
              </a:cxn>
              <a:cxn ang="0">
                <a:pos x="14" y="2"/>
              </a:cxn>
              <a:cxn ang="0">
                <a:pos x="6" y="6"/>
              </a:cxn>
              <a:cxn ang="0">
                <a:pos x="0" y="2"/>
              </a:cxn>
            </a:cxnLst>
            <a:rect l="0" t="0" r="r" b="b"/>
            <a:pathLst>
              <a:path w="14" h="6">
                <a:moveTo>
                  <a:pt x="0" y="2"/>
                </a:moveTo>
                <a:lnTo>
                  <a:pt x="4" y="2"/>
                </a:lnTo>
                <a:lnTo>
                  <a:pt x="2" y="0"/>
                </a:lnTo>
                <a:lnTo>
                  <a:pt x="10" y="0"/>
                </a:lnTo>
                <a:lnTo>
                  <a:pt x="14" y="2"/>
                </a:lnTo>
                <a:lnTo>
                  <a:pt x="6" y="6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00" name="Freeform 20"/>
          <p:cNvSpPr>
            <a:spLocks/>
          </p:cNvSpPr>
          <p:nvPr/>
        </p:nvSpPr>
        <p:spPr bwMode="auto">
          <a:xfrm>
            <a:off x="7600950" y="6362700"/>
            <a:ext cx="12700" cy="47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4"/>
              </a:cxn>
              <a:cxn ang="0">
                <a:pos x="2" y="2"/>
              </a:cxn>
              <a:cxn ang="0">
                <a:pos x="8" y="0"/>
              </a:cxn>
              <a:cxn ang="0">
                <a:pos x="10" y="2"/>
              </a:cxn>
              <a:cxn ang="0">
                <a:pos x="15" y="6"/>
              </a:cxn>
              <a:cxn ang="0">
                <a:pos x="8" y="6"/>
              </a:cxn>
              <a:cxn ang="0">
                <a:pos x="0" y="4"/>
              </a:cxn>
            </a:cxnLst>
            <a:rect l="0" t="0" r="r" b="b"/>
            <a:pathLst>
              <a:path w="15" h="6">
                <a:moveTo>
                  <a:pt x="0" y="4"/>
                </a:moveTo>
                <a:lnTo>
                  <a:pt x="2" y="4"/>
                </a:lnTo>
                <a:lnTo>
                  <a:pt x="2" y="2"/>
                </a:lnTo>
                <a:lnTo>
                  <a:pt x="8" y="0"/>
                </a:lnTo>
                <a:lnTo>
                  <a:pt x="10" y="2"/>
                </a:lnTo>
                <a:lnTo>
                  <a:pt x="15" y="6"/>
                </a:lnTo>
                <a:lnTo>
                  <a:pt x="8" y="6"/>
                </a:lnTo>
                <a:lnTo>
                  <a:pt x="0" y="4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01" name="Freeform 21"/>
          <p:cNvSpPr>
            <a:spLocks/>
          </p:cNvSpPr>
          <p:nvPr/>
        </p:nvSpPr>
        <p:spPr bwMode="auto">
          <a:xfrm>
            <a:off x="7624763" y="6122988"/>
            <a:ext cx="12700" cy="1270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8" y="2"/>
              </a:cxn>
              <a:cxn ang="0">
                <a:pos x="9" y="0"/>
              </a:cxn>
              <a:cxn ang="0">
                <a:pos x="8" y="5"/>
              </a:cxn>
              <a:cxn ang="0">
                <a:pos x="9" y="9"/>
              </a:cxn>
              <a:cxn ang="0">
                <a:pos x="13" y="9"/>
              </a:cxn>
              <a:cxn ang="0">
                <a:pos x="15" y="13"/>
              </a:cxn>
              <a:cxn ang="0">
                <a:pos x="15" y="15"/>
              </a:cxn>
              <a:cxn ang="0">
                <a:pos x="11" y="17"/>
              </a:cxn>
              <a:cxn ang="0">
                <a:pos x="11" y="15"/>
              </a:cxn>
              <a:cxn ang="0">
                <a:pos x="8" y="15"/>
              </a:cxn>
              <a:cxn ang="0">
                <a:pos x="0" y="15"/>
              </a:cxn>
            </a:cxnLst>
            <a:rect l="0" t="0" r="r" b="b"/>
            <a:pathLst>
              <a:path w="15" h="17">
                <a:moveTo>
                  <a:pt x="0" y="15"/>
                </a:moveTo>
                <a:lnTo>
                  <a:pt x="8" y="2"/>
                </a:lnTo>
                <a:lnTo>
                  <a:pt x="9" y="0"/>
                </a:lnTo>
                <a:lnTo>
                  <a:pt x="8" y="5"/>
                </a:lnTo>
                <a:lnTo>
                  <a:pt x="9" y="9"/>
                </a:lnTo>
                <a:lnTo>
                  <a:pt x="13" y="9"/>
                </a:lnTo>
                <a:lnTo>
                  <a:pt x="15" y="13"/>
                </a:lnTo>
                <a:lnTo>
                  <a:pt x="15" y="15"/>
                </a:lnTo>
                <a:lnTo>
                  <a:pt x="11" y="17"/>
                </a:lnTo>
                <a:lnTo>
                  <a:pt x="11" y="15"/>
                </a:lnTo>
                <a:lnTo>
                  <a:pt x="8" y="15"/>
                </a:lnTo>
                <a:lnTo>
                  <a:pt x="0" y="15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02" name="Freeform 22"/>
          <p:cNvSpPr>
            <a:spLocks/>
          </p:cNvSpPr>
          <p:nvPr/>
        </p:nvSpPr>
        <p:spPr bwMode="auto">
          <a:xfrm>
            <a:off x="7439025" y="6105525"/>
            <a:ext cx="476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4"/>
              </a:cxn>
              <a:cxn ang="0">
                <a:pos x="5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</a:cxnLst>
            <a:rect l="0" t="0" r="r" b="b"/>
            <a:pathLst>
              <a:path w="5" h="4">
                <a:moveTo>
                  <a:pt x="0" y="2"/>
                </a:moveTo>
                <a:lnTo>
                  <a:pt x="2" y="4"/>
                </a:lnTo>
                <a:lnTo>
                  <a:pt x="5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03" name="Freeform 23"/>
          <p:cNvSpPr>
            <a:spLocks/>
          </p:cNvSpPr>
          <p:nvPr/>
        </p:nvSpPr>
        <p:spPr bwMode="auto">
          <a:xfrm>
            <a:off x="7693025" y="6076950"/>
            <a:ext cx="20638" cy="1111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0"/>
              </a:cxn>
              <a:cxn ang="0">
                <a:pos x="10" y="6"/>
              </a:cxn>
              <a:cxn ang="0">
                <a:pos x="16" y="4"/>
              </a:cxn>
              <a:cxn ang="0">
                <a:pos x="25" y="2"/>
              </a:cxn>
              <a:cxn ang="0">
                <a:pos x="27" y="8"/>
              </a:cxn>
              <a:cxn ang="0">
                <a:pos x="12" y="14"/>
              </a:cxn>
              <a:cxn ang="0">
                <a:pos x="4" y="14"/>
              </a:cxn>
              <a:cxn ang="0">
                <a:pos x="0" y="6"/>
              </a:cxn>
            </a:cxnLst>
            <a:rect l="0" t="0" r="r" b="b"/>
            <a:pathLst>
              <a:path w="27" h="14">
                <a:moveTo>
                  <a:pt x="0" y="6"/>
                </a:moveTo>
                <a:lnTo>
                  <a:pt x="4" y="0"/>
                </a:lnTo>
                <a:lnTo>
                  <a:pt x="10" y="6"/>
                </a:lnTo>
                <a:lnTo>
                  <a:pt x="16" y="4"/>
                </a:lnTo>
                <a:lnTo>
                  <a:pt x="25" y="2"/>
                </a:lnTo>
                <a:lnTo>
                  <a:pt x="27" y="8"/>
                </a:lnTo>
                <a:lnTo>
                  <a:pt x="12" y="14"/>
                </a:lnTo>
                <a:lnTo>
                  <a:pt x="4" y="14"/>
                </a:lnTo>
                <a:lnTo>
                  <a:pt x="0" y="6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04" name="Freeform 24"/>
          <p:cNvSpPr>
            <a:spLocks/>
          </p:cNvSpPr>
          <p:nvPr/>
        </p:nvSpPr>
        <p:spPr bwMode="auto">
          <a:xfrm>
            <a:off x="7570788" y="6080125"/>
            <a:ext cx="12700" cy="95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" y="6"/>
              </a:cxn>
              <a:cxn ang="0">
                <a:pos x="4" y="0"/>
              </a:cxn>
              <a:cxn ang="0">
                <a:pos x="15" y="10"/>
              </a:cxn>
              <a:cxn ang="0">
                <a:pos x="5" y="12"/>
              </a:cxn>
              <a:cxn ang="0">
                <a:pos x="0" y="10"/>
              </a:cxn>
            </a:cxnLst>
            <a:rect l="0" t="0" r="r" b="b"/>
            <a:pathLst>
              <a:path w="15" h="12">
                <a:moveTo>
                  <a:pt x="0" y="10"/>
                </a:moveTo>
                <a:lnTo>
                  <a:pt x="2" y="6"/>
                </a:lnTo>
                <a:lnTo>
                  <a:pt x="4" y="0"/>
                </a:lnTo>
                <a:lnTo>
                  <a:pt x="15" y="10"/>
                </a:lnTo>
                <a:lnTo>
                  <a:pt x="5" y="12"/>
                </a:lnTo>
                <a:lnTo>
                  <a:pt x="0" y="1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05" name="Freeform 25"/>
          <p:cNvSpPr>
            <a:spLocks/>
          </p:cNvSpPr>
          <p:nvPr/>
        </p:nvSpPr>
        <p:spPr bwMode="auto">
          <a:xfrm>
            <a:off x="7494588" y="6048375"/>
            <a:ext cx="22225" cy="12700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5" y="4"/>
              </a:cxn>
              <a:cxn ang="0">
                <a:pos x="5" y="0"/>
              </a:cxn>
              <a:cxn ang="0">
                <a:pos x="11" y="0"/>
              </a:cxn>
              <a:cxn ang="0">
                <a:pos x="17" y="2"/>
              </a:cxn>
              <a:cxn ang="0">
                <a:pos x="21" y="2"/>
              </a:cxn>
              <a:cxn ang="0">
                <a:pos x="29" y="4"/>
              </a:cxn>
              <a:cxn ang="0">
                <a:pos x="15" y="11"/>
              </a:cxn>
              <a:cxn ang="0">
                <a:pos x="13" y="13"/>
              </a:cxn>
              <a:cxn ang="0">
                <a:pos x="7" y="15"/>
              </a:cxn>
              <a:cxn ang="0">
                <a:pos x="0" y="13"/>
              </a:cxn>
            </a:cxnLst>
            <a:rect l="0" t="0" r="r" b="b"/>
            <a:pathLst>
              <a:path w="29" h="15">
                <a:moveTo>
                  <a:pt x="0" y="13"/>
                </a:moveTo>
                <a:lnTo>
                  <a:pt x="5" y="4"/>
                </a:lnTo>
                <a:lnTo>
                  <a:pt x="5" y="0"/>
                </a:lnTo>
                <a:lnTo>
                  <a:pt x="11" y="0"/>
                </a:lnTo>
                <a:lnTo>
                  <a:pt x="17" y="2"/>
                </a:lnTo>
                <a:lnTo>
                  <a:pt x="21" y="2"/>
                </a:lnTo>
                <a:lnTo>
                  <a:pt x="29" y="4"/>
                </a:lnTo>
                <a:lnTo>
                  <a:pt x="15" y="11"/>
                </a:lnTo>
                <a:lnTo>
                  <a:pt x="13" y="13"/>
                </a:lnTo>
                <a:lnTo>
                  <a:pt x="7" y="15"/>
                </a:lnTo>
                <a:lnTo>
                  <a:pt x="0" y="13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06" name="Freeform 26"/>
          <p:cNvSpPr>
            <a:spLocks/>
          </p:cNvSpPr>
          <p:nvPr/>
        </p:nvSpPr>
        <p:spPr bwMode="auto">
          <a:xfrm>
            <a:off x="7508875" y="6053138"/>
            <a:ext cx="36513" cy="1746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6" y="2"/>
              </a:cxn>
              <a:cxn ang="0">
                <a:pos x="17" y="5"/>
              </a:cxn>
              <a:cxn ang="0">
                <a:pos x="25" y="0"/>
              </a:cxn>
              <a:cxn ang="0">
                <a:pos x="33" y="3"/>
              </a:cxn>
              <a:cxn ang="0">
                <a:pos x="34" y="11"/>
              </a:cxn>
              <a:cxn ang="0">
                <a:pos x="44" y="15"/>
              </a:cxn>
              <a:cxn ang="0">
                <a:pos x="38" y="21"/>
              </a:cxn>
              <a:cxn ang="0">
                <a:pos x="31" y="17"/>
              </a:cxn>
              <a:cxn ang="0">
                <a:pos x="13" y="23"/>
              </a:cxn>
              <a:cxn ang="0">
                <a:pos x="4" y="15"/>
              </a:cxn>
              <a:cxn ang="0">
                <a:pos x="4" y="13"/>
              </a:cxn>
              <a:cxn ang="0">
                <a:pos x="8" y="7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44" h="23">
                <a:moveTo>
                  <a:pt x="0" y="7"/>
                </a:moveTo>
                <a:lnTo>
                  <a:pt x="6" y="2"/>
                </a:lnTo>
                <a:lnTo>
                  <a:pt x="17" y="5"/>
                </a:lnTo>
                <a:lnTo>
                  <a:pt x="25" y="0"/>
                </a:lnTo>
                <a:lnTo>
                  <a:pt x="33" y="3"/>
                </a:lnTo>
                <a:lnTo>
                  <a:pt x="34" y="11"/>
                </a:lnTo>
                <a:lnTo>
                  <a:pt x="44" y="15"/>
                </a:lnTo>
                <a:lnTo>
                  <a:pt x="38" y="21"/>
                </a:lnTo>
                <a:lnTo>
                  <a:pt x="31" y="17"/>
                </a:lnTo>
                <a:lnTo>
                  <a:pt x="13" y="23"/>
                </a:lnTo>
                <a:lnTo>
                  <a:pt x="4" y="15"/>
                </a:lnTo>
                <a:lnTo>
                  <a:pt x="4" y="13"/>
                </a:lnTo>
                <a:lnTo>
                  <a:pt x="8" y="7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07" name="Freeform 27"/>
          <p:cNvSpPr>
            <a:spLocks/>
          </p:cNvSpPr>
          <p:nvPr/>
        </p:nvSpPr>
        <p:spPr bwMode="auto">
          <a:xfrm>
            <a:off x="7823200" y="6267450"/>
            <a:ext cx="15875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" y="32"/>
              </a:cxn>
              <a:cxn ang="0">
                <a:pos x="6" y="34"/>
              </a:cxn>
              <a:cxn ang="0">
                <a:pos x="10" y="32"/>
              </a:cxn>
              <a:cxn ang="0">
                <a:pos x="20" y="9"/>
              </a:cxn>
              <a:cxn ang="0">
                <a:pos x="14" y="0"/>
              </a:cxn>
              <a:cxn ang="0">
                <a:pos x="2" y="15"/>
              </a:cxn>
              <a:cxn ang="0">
                <a:pos x="4" y="23"/>
              </a:cxn>
              <a:cxn ang="0">
                <a:pos x="0" y="25"/>
              </a:cxn>
            </a:cxnLst>
            <a:rect l="0" t="0" r="r" b="b"/>
            <a:pathLst>
              <a:path w="20" h="34">
                <a:moveTo>
                  <a:pt x="0" y="25"/>
                </a:moveTo>
                <a:lnTo>
                  <a:pt x="2" y="32"/>
                </a:lnTo>
                <a:lnTo>
                  <a:pt x="6" y="34"/>
                </a:lnTo>
                <a:lnTo>
                  <a:pt x="10" y="32"/>
                </a:lnTo>
                <a:lnTo>
                  <a:pt x="20" y="9"/>
                </a:lnTo>
                <a:lnTo>
                  <a:pt x="14" y="0"/>
                </a:lnTo>
                <a:lnTo>
                  <a:pt x="2" y="15"/>
                </a:lnTo>
                <a:lnTo>
                  <a:pt x="4" y="23"/>
                </a:lnTo>
                <a:lnTo>
                  <a:pt x="0" y="25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08" name="Freeform 28"/>
          <p:cNvSpPr>
            <a:spLocks/>
          </p:cNvSpPr>
          <p:nvPr/>
        </p:nvSpPr>
        <p:spPr bwMode="auto">
          <a:xfrm>
            <a:off x="7962900" y="6264275"/>
            <a:ext cx="76200" cy="61913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30"/>
              </a:cxn>
              <a:cxn ang="0">
                <a:pos x="8" y="27"/>
              </a:cxn>
              <a:cxn ang="0">
                <a:pos x="17" y="27"/>
              </a:cxn>
              <a:cxn ang="0">
                <a:pos x="19" y="19"/>
              </a:cxn>
              <a:cxn ang="0">
                <a:pos x="31" y="9"/>
              </a:cxn>
              <a:cxn ang="0">
                <a:pos x="35" y="11"/>
              </a:cxn>
              <a:cxn ang="0">
                <a:pos x="39" y="6"/>
              </a:cxn>
              <a:cxn ang="0">
                <a:pos x="44" y="2"/>
              </a:cxn>
              <a:cxn ang="0">
                <a:pos x="56" y="6"/>
              </a:cxn>
              <a:cxn ang="0">
                <a:pos x="54" y="13"/>
              </a:cxn>
              <a:cxn ang="0">
                <a:pos x="63" y="19"/>
              </a:cxn>
              <a:cxn ang="0">
                <a:pos x="65" y="15"/>
              </a:cxn>
              <a:cxn ang="0">
                <a:pos x="67" y="4"/>
              </a:cxn>
              <a:cxn ang="0">
                <a:pos x="71" y="0"/>
              </a:cxn>
              <a:cxn ang="0">
                <a:pos x="75" y="13"/>
              </a:cxn>
              <a:cxn ang="0">
                <a:pos x="81" y="21"/>
              </a:cxn>
              <a:cxn ang="0">
                <a:pos x="85" y="27"/>
              </a:cxn>
              <a:cxn ang="0">
                <a:pos x="90" y="34"/>
              </a:cxn>
              <a:cxn ang="0">
                <a:pos x="94" y="38"/>
              </a:cxn>
              <a:cxn ang="0">
                <a:pos x="96" y="48"/>
              </a:cxn>
              <a:cxn ang="0">
                <a:pos x="96" y="55"/>
              </a:cxn>
              <a:cxn ang="0">
                <a:pos x="92" y="63"/>
              </a:cxn>
              <a:cxn ang="0">
                <a:pos x="87" y="74"/>
              </a:cxn>
              <a:cxn ang="0">
                <a:pos x="81" y="78"/>
              </a:cxn>
              <a:cxn ang="0">
                <a:pos x="75" y="74"/>
              </a:cxn>
              <a:cxn ang="0">
                <a:pos x="71" y="78"/>
              </a:cxn>
              <a:cxn ang="0">
                <a:pos x="63" y="73"/>
              </a:cxn>
              <a:cxn ang="0">
                <a:pos x="63" y="67"/>
              </a:cxn>
              <a:cxn ang="0">
                <a:pos x="58" y="59"/>
              </a:cxn>
              <a:cxn ang="0">
                <a:pos x="54" y="67"/>
              </a:cxn>
              <a:cxn ang="0">
                <a:pos x="48" y="59"/>
              </a:cxn>
              <a:cxn ang="0">
                <a:pos x="42" y="55"/>
              </a:cxn>
              <a:cxn ang="0">
                <a:pos x="29" y="59"/>
              </a:cxn>
              <a:cxn ang="0">
                <a:pos x="23" y="63"/>
              </a:cxn>
              <a:cxn ang="0">
                <a:pos x="15" y="63"/>
              </a:cxn>
              <a:cxn ang="0">
                <a:pos x="8" y="67"/>
              </a:cxn>
              <a:cxn ang="0">
                <a:pos x="2" y="63"/>
              </a:cxn>
              <a:cxn ang="0">
                <a:pos x="2" y="55"/>
              </a:cxn>
              <a:cxn ang="0">
                <a:pos x="0" y="40"/>
              </a:cxn>
            </a:cxnLst>
            <a:rect l="0" t="0" r="r" b="b"/>
            <a:pathLst>
              <a:path w="96" h="78">
                <a:moveTo>
                  <a:pt x="0" y="40"/>
                </a:moveTo>
                <a:lnTo>
                  <a:pt x="0" y="30"/>
                </a:lnTo>
                <a:lnTo>
                  <a:pt x="8" y="27"/>
                </a:lnTo>
                <a:lnTo>
                  <a:pt x="17" y="27"/>
                </a:lnTo>
                <a:lnTo>
                  <a:pt x="19" y="19"/>
                </a:lnTo>
                <a:lnTo>
                  <a:pt x="31" y="9"/>
                </a:lnTo>
                <a:lnTo>
                  <a:pt x="35" y="11"/>
                </a:lnTo>
                <a:lnTo>
                  <a:pt x="39" y="6"/>
                </a:lnTo>
                <a:lnTo>
                  <a:pt x="44" y="2"/>
                </a:lnTo>
                <a:lnTo>
                  <a:pt x="56" y="6"/>
                </a:lnTo>
                <a:lnTo>
                  <a:pt x="54" y="13"/>
                </a:lnTo>
                <a:lnTo>
                  <a:pt x="63" y="19"/>
                </a:lnTo>
                <a:lnTo>
                  <a:pt x="65" y="15"/>
                </a:lnTo>
                <a:lnTo>
                  <a:pt x="67" y="4"/>
                </a:lnTo>
                <a:lnTo>
                  <a:pt x="71" y="0"/>
                </a:lnTo>
                <a:lnTo>
                  <a:pt x="75" y="13"/>
                </a:lnTo>
                <a:lnTo>
                  <a:pt x="81" y="21"/>
                </a:lnTo>
                <a:lnTo>
                  <a:pt x="85" y="27"/>
                </a:lnTo>
                <a:lnTo>
                  <a:pt x="90" y="34"/>
                </a:lnTo>
                <a:lnTo>
                  <a:pt x="94" y="38"/>
                </a:lnTo>
                <a:lnTo>
                  <a:pt x="96" y="48"/>
                </a:lnTo>
                <a:lnTo>
                  <a:pt x="96" y="55"/>
                </a:lnTo>
                <a:lnTo>
                  <a:pt x="92" y="63"/>
                </a:lnTo>
                <a:lnTo>
                  <a:pt x="87" y="74"/>
                </a:lnTo>
                <a:lnTo>
                  <a:pt x="81" y="78"/>
                </a:lnTo>
                <a:lnTo>
                  <a:pt x="75" y="74"/>
                </a:lnTo>
                <a:lnTo>
                  <a:pt x="71" y="78"/>
                </a:lnTo>
                <a:lnTo>
                  <a:pt x="63" y="73"/>
                </a:lnTo>
                <a:lnTo>
                  <a:pt x="63" y="67"/>
                </a:lnTo>
                <a:lnTo>
                  <a:pt x="58" y="59"/>
                </a:lnTo>
                <a:lnTo>
                  <a:pt x="54" y="67"/>
                </a:lnTo>
                <a:lnTo>
                  <a:pt x="48" y="59"/>
                </a:lnTo>
                <a:lnTo>
                  <a:pt x="42" y="55"/>
                </a:lnTo>
                <a:lnTo>
                  <a:pt x="29" y="59"/>
                </a:lnTo>
                <a:lnTo>
                  <a:pt x="23" y="63"/>
                </a:lnTo>
                <a:lnTo>
                  <a:pt x="15" y="63"/>
                </a:lnTo>
                <a:lnTo>
                  <a:pt x="8" y="67"/>
                </a:lnTo>
                <a:lnTo>
                  <a:pt x="2" y="63"/>
                </a:lnTo>
                <a:lnTo>
                  <a:pt x="2" y="55"/>
                </a:lnTo>
                <a:lnTo>
                  <a:pt x="0" y="4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09" name="Freeform 29"/>
          <p:cNvSpPr>
            <a:spLocks/>
          </p:cNvSpPr>
          <p:nvPr/>
        </p:nvSpPr>
        <p:spPr bwMode="auto">
          <a:xfrm>
            <a:off x="8021638" y="6330950"/>
            <a:ext cx="6350" cy="793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8" y="0"/>
              </a:cxn>
              <a:cxn ang="0">
                <a:pos x="8" y="4"/>
              </a:cxn>
              <a:cxn ang="0">
                <a:pos x="6" y="10"/>
              </a:cxn>
              <a:cxn ang="0">
                <a:pos x="0" y="2"/>
              </a:cxn>
            </a:cxnLst>
            <a:rect l="0" t="0" r="r" b="b"/>
            <a:pathLst>
              <a:path w="8" h="10">
                <a:moveTo>
                  <a:pt x="0" y="2"/>
                </a:moveTo>
                <a:lnTo>
                  <a:pt x="0" y="0"/>
                </a:lnTo>
                <a:lnTo>
                  <a:pt x="8" y="0"/>
                </a:lnTo>
                <a:lnTo>
                  <a:pt x="8" y="4"/>
                </a:lnTo>
                <a:lnTo>
                  <a:pt x="6" y="10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10" name="Freeform 30"/>
          <p:cNvSpPr>
            <a:spLocks/>
          </p:cNvSpPr>
          <p:nvPr/>
        </p:nvSpPr>
        <p:spPr bwMode="auto">
          <a:xfrm>
            <a:off x="8064500" y="6330950"/>
            <a:ext cx="14288" cy="14288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4" y="10"/>
              </a:cxn>
              <a:cxn ang="0">
                <a:pos x="9" y="6"/>
              </a:cxn>
              <a:cxn ang="0">
                <a:pos x="15" y="0"/>
              </a:cxn>
              <a:cxn ang="0">
                <a:pos x="19" y="4"/>
              </a:cxn>
              <a:cxn ang="0">
                <a:pos x="15" y="10"/>
              </a:cxn>
              <a:cxn ang="0">
                <a:pos x="11" y="10"/>
              </a:cxn>
              <a:cxn ang="0">
                <a:pos x="6" y="17"/>
              </a:cxn>
              <a:cxn ang="0">
                <a:pos x="0" y="15"/>
              </a:cxn>
            </a:cxnLst>
            <a:rect l="0" t="0" r="r" b="b"/>
            <a:pathLst>
              <a:path w="19" h="17">
                <a:moveTo>
                  <a:pt x="0" y="15"/>
                </a:moveTo>
                <a:lnTo>
                  <a:pt x="4" y="10"/>
                </a:lnTo>
                <a:lnTo>
                  <a:pt x="9" y="6"/>
                </a:lnTo>
                <a:lnTo>
                  <a:pt x="15" y="0"/>
                </a:lnTo>
                <a:lnTo>
                  <a:pt x="19" y="4"/>
                </a:lnTo>
                <a:lnTo>
                  <a:pt x="15" y="10"/>
                </a:lnTo>
                <a:lnTo>
                  <a:pt x="11" y="10"/>
                </a:lnTo>
                <a:lnTo>
                  <a:pt x="6" y="17"/>
                </a:lnTo>
                <a:lnTo>
                  <a:pt x="0" y="15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11" name="Freeform 31"/>
          <p:cNvSpPr>
            <a:spLocks/>
          </p:cNvSpPr>
          <p:nvPr/>
        </p:nvSpPr>
        <p:spPr bwMode="auto">
          <a:xfrm>
            <a:off x="8077200" y="6315075"/>
            <a:ext cx="9525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8"/>
              </a:cxn>
              <a:cxn ang="0">
                <a:pos x="14" y="9"/>
              </a:cxn>
              <a:cxn ang="0">
                <a:pos x="12" y="13"/>
              </a:cxn>
              <a:cxn ang="0">
                <a:pos x="8" y="21"/>
              </a:cxn>
              <a:cxn ang="0">
                <a:pos x="2" y="13"/>
              </a:cxn>
              <a:cxn ang="0">
                <a:pos x="4" y="9"/>
              </a:cxn>
              <a:cxn ang="0">
                <a:pos x="4" y="8"/>
              </a:cxn>
              <a:cxn ang="0">
                <a:pos x="0" y="0"/>
              </a:cxn>
            </a:cxnLst>
            <a:rect l="0" t="0" r="r" b="b"/>
            <a:pathLst>
              <a:path w="14" h="21">
                <a:moveTo>
                  <a:pt x="0" y="0"/>
                </a:moveTo>
                <a:lnTo>
                  <a:pt x="8" y="8"/>
                </a:lnTo>
                <a:lnTo>
                  <a:pt x="14" y="9"/>
                </a:lnTo>
                <a:lnTo>
                  <a:pt x="12" y="13"/>
                </a:lnTo>
                <a:lnTo>
                  <a:pt x="8" y="21"/>
                </a:lnTo>
                <a:lnTo>
                  <a:pt x="2" y="13"/>
                </a:lnTo>
                <a:lnTo>
                  <a:pt x="4" y="9"/>
                </a:lnTo>
                <a:lnTo>
                  <a:pt x="4" y="8"/>
                </a:lnTo>
                <a:lnTo>
                  <a:pt x="0" y="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12" name="Freeform 32"/>
          <p:cNvSpPr>
            <a:spLocks/>
          </p:cNvSpPr>
          <p:nvPr/>
        </p:nvSpPr>
        <p:spPr bwMode="auto">
          <a:xfrm>
            <a:off x="7705725" y="6161088"/>
            <a:ext cx="134938" cy="153987"/>
          </a:xfrm>
          <a:custGeom>
            <a:avLst/>
            <a:gdLst/>
            <a:ahLst/>
            <a:cxnLst>
              <a:cxn ang="0">
                <a:pos x="5" y="70"/>
              </a:cxn>
              <a:cxn ang="0">
                <a:pos x="7" y="74"/>
              </a:cxn>
              <a:cxn ang="0">
                <a:pos x="11" y="78"/>
              </a:cxn>
              <a:cxn ang="0">
                <a:pos x="15" y="84"/>
              </a:cxn>
              <a:cxn ang="0">
                <a:pos x="25" y="92"/>
              </a:cxn>
              <a:cxn ang="0">
                <a:pos x="38" y="90"/>
              </a:cxn>
              <a:cxn ang="0">
                <a:pos x="53" y="86"/>
              </a:cxn>
              <a:cxn ang="0">
                <a:pos x="59" y="92"/>
              </a:cxn>
              <a:cxn ang="0">
                <a:pos x="63" y="90"/>
              </a:cxn>
              <a:cxn ang="0">
                <a:pos x="65" y="103"/>
              </a:cxn>
              <a:cxn ang="0">
                <a:pos x="73" y="116"/>
              </a:cxn>
              <a:cxn ang="0">
                <a:pos x="76" y="130"/>
              </a:cxn>
              <a:cxn ang="0">
                <a:pos x="73" y="149"/>
              </a:cxn>
              <a:cxn ang="0">
                <a:pos x="78" y="160"/>
              </a:cxn>
              <a:cxn ang="0">
                <a:pos x="80" y="174"/>
              </a:cxn>
              <a:cxn ang="0">
                <a:pos x="86" y="195"/>
              </a:cxn>
              <a:cxn ang="0">
                <a:pos x="109" y="193"/>
              </a:cxn>
              <a:cxn ang="0">
                <a:pos x="122" y="178"/>
              </a:cxn>
              <a:cxn ang="0">
                <a:pos x="124" y="168"/>
              </a:cxn>
              <a:cxn ang="0">
                <a:pos x="130" y="164"/>
              </a:cxn>
              <a:cxn ang="0">
                <a:pos x="128" y="157"/>
              </a:cxn>
              <a:cxn ang="0">
                <a:pos x="142" y="143"/>
              </a:cxn>
              <a:cxn ang="0">
                <a:pos x="142" y="130"/>
              </a:cxn>
              <a:cxn ang="0">
                <a:pos x="138" y="118"/>
              </a:cxn>
              <a:cxn ang="0">
                <a:pos x="145" y="107"/>
              </a:cxn>
              <a:cxn ang="0">
                <a:pos x="161" y="92"/>
              </a:cxn>
              <a:cxn ang="0">
                <a:pos x="169" y="76"/>
              </a:cxn>
              <a:cxn ang="0">
                <a:pos x="167" y="70"/>
              </a:cxn>
              <a:cxn ang="0">
                <a:pos x="153" y="74"/>
              </a:cxn>
              <a:cxn ang="0">
                <a:pos x="149" y="67"/>
              </a:cxn>
              <a:cxn ang="0">
                <a:pos x="142" y="61"/>
              </a:cxn>
              <a:cxn ang="0">
                <a:pos x="138" y="55"/>
              </a:cxn>
              <a:cxn ang="0">
                <a:pos x="130" y="40"/>
              </a:cxn>
              <a:cxn ang="0">
                <a:pos x="121" y="21"/>
              </a:cxn>
              <a:cxn ang="0">
                <a:pos x="119" y="17"/>
              </a:cxn>
              <a:cxn ang="0">
                <a:pos x="113" y="19"/>
              </a:cxn>
              <a:cxn ang="0">
                <a:pos x="105" y="17"/>
              </a:cxn>
              <a:cxn ang="0">
                <a:pos x="92" y="15"/>
              </a:cxn>
              <a:cxn ang="0">
                <a:pos x="90" y="21"/>
              </a:cxn>
              <a:cxn ang="0">
                <a:pos x="80" y="13"/>
              </a:cxn>
              <a:cxn ang="0">
                <a:pos x="67" y="9"/>
              </a:cxn>
              <a:cxn ang="0">
                <a:pos x="69" y="0"/>
              </a:cxn>
              <a:cxn ang="0">
                <a:pos x="65" y="2"/>
              </a:cxn>
              <a:cxn ang="0">
                <a:pos x="48" y="3"/>
              </a:cxn>
              <a:cxn ang="0">
                <a:pos x="38" y="7"/>
              </a:cxn>
              <a:cxn ang="0">
                <a:pos x="28" y="3"/>
              </a:cxn>
              <a:cxn ang="0">
                <a:pos x="21" y="13"/>
              </a:cxn>
              <a:cxn ang="0">
                <a:pos x="17" y="23"/>
              </a:cxn>
              <a:cxn ang="0">
                <a:pos x="11" y="26"/>
              </a:cxn>
              <a:cxn ang="0">
                <a:pos x="2" y="46"/>
              </a:cxn>
              <a:cxn ang="0">
                <a:pos x="3" y="51"/>
              </a:cxn>
              <a:cxn ang="0">
                <a:pos x="0" y="63"/>
              </a:cxn>
              <a:cxn ang="0">
                <a:pos x="5" y="70"/>
              </a:cxn>
            </a:cxnLst>
            <a:rect l="0" t="0" r="r" b="b"/>
            <a:pathLst>
              <a:path w="169" h="195">
                <a:moveTo>
                  <a:pt x="5" y="70"/>
                </a:moveTo>
                <a:lnTo>
                  <a:pt x="7" y="74"/>
                </a:lnTo>
                <a:lnTo>
                  <a:pt x="11" y="78"/>
                </a:lnTo>
                <a:lnTo>
                  <a:pt x="15" y="84"/>
                </a:lnTo>
                <a:lnTo>
                  <a:pt x="25" y="92"/>
                </a:lnTo>
                <a:lnTo>
                  <a:pt x="38" y="90"/>
                </a:lnTo>
                <a:lnTo>
                  <a:pt x="53" y="86"/>
                </a:lnTo>
                <a:lnTo>
                  <a:pt x="59" y="92"/>
                </a:lnTo>
                <a:lnTo>
                  <a:pt x="63" y="90"/>
                </a:lnTo>
                <a:lnTo>
                  <a:pt x="65" y="103"/>
                </a:lnTo>
                <a:lnTo>
                  <a:pt x="73" y="116"/>
                </a:lnTo>
                <a:lnTo>
                  <a:pt x="76" y="130"/>
                </a:lnTo>
                <a:lnTo>
                  <a:pt x="73" y="149"/>
                </a:lnTo>
                <a:lnTo>
                  <a:pt x="78" y="160"/>
                </a:lnTo>
                <a:lnTo>
                  <a:pt x="80" y="174"/>
                </a:lnTo>
                <a:lnTo>
                  <a:pt x="86" y="195"/>
                </a:lnTo>
                <a:lnTo>
                  <a:pt x="109" y="193"/>
                </a:lnTo>
                <a:lnTo>
                  <a:pt x="122" y="178"/>
                </a:lnTo>
                <a:lnTo>
                  <a:pt x="124" y="168"/>
                </a:lnTo>
                <a:lnTo>
                  <a:pt x="130" y="164"/>
                </a:lnTo>
                <a:lnTo>
                  <a:pt x="128" y="157"/>
                </a:lnTo>
                <a:lnTo>
                  <a:pt x="142" y="143"/>
                </a:lnTo>
                <a:lnTo>
                  <a:pt x="142" y="130"/>
                </a:lnTo>
                <a:lnTo>
                  <a:pt x="138" y="118"/>
                </a:lnTo>
                <a:lnTo>
                  <a:pt x="145" y="107"/>
                </a:lnTo>
                <a:lnTo>
                  <a:pt x="161" y="92"/>
                </a:lnTo>
                <a:lnTo>
                  <a:pt x="169" y="76"/>
                </a:lnTo>
                <a:lnTo>
                  <a:pt x="167" y="70"/>
                </a:lnTo>
                <a:lnTo>
                  <a:pt x="153" y="74"/>
                </a:lnTo>
                <a:lnTo>
                  <a:pt x="149" y="67"/>
                </a:lnTo>
                <a:lnTo>
                  <a:pt x="142" y="61"/>
                </a:lnTo>
                <a:lnTo>
                  <a:pt x="138" y="55"/>
                </a:lnTo>
                <a:lnTo>
                  <a:pt x="130" y="40"/>
                </a:lnTo>
                <a:lnTo>
                  <a:pt x="121" y="21"/>
                </a:lnTo>
                <a:lnTo>
                  <a:pt x="119" y="17"/>
                </a:lnTo>
                <a:lnTo>
                  <a:pt x="113" y="19"/>
                </a:lnTo>
                <a:lnTo>
                  <a:pt x="105" y="17"/>
                </a:lnTo>
                <a:lnTo>
                  <a:pt x="92" y="15"/>
                </a:lnTo>
                <a:lnTo>
                  <a:pt x="90" y="21"/>
                </a:lnTo>
                <a:lnTo>
                  <a:pt x="80" y="13"/>
                </a:lnTo>
                <a:lnTo>
                  <a:pt x="67" y="9"/>
                </a:lnTo>
                <a:lnTo>
                  <a:pt x="69" y="0"/>
                </a:lnTo>
                <a:lnTo>
                  <a:pt x="65" y="2"/>
                </a:lnTo>
                <a:lnTo>
                  <a:pt x="48" y="3"/>
                </a:lnTo>
                <a:lnTo>
                  <a:pt x="38" y="7"/>
                </a:lnTo>
                <a:lnTo>
                  <a:pt x="28" y="3"/>
                </a:lnTo>
                <a:lnTo>
                  <a:pt x="21" y="13"/>
                </a:lnTo>
                <a:lnTo>
                  <a:pt x="17" y="23"/>
                </a:lnTo>
                <a:lnTo>
                  <a:pt x="11" y="26"/>
                </a:lnTo>
                <a:lnTo>
                  <a:pt x="2" y="46"/>
                </a:lnTo>
                <a:lnTo>
                  <a:pt x="3" y="51"/>
                </a:lnTo>
                <a:lnTo>
                  <a:pt x="0" y="63"/>
                </a:lnTo>
                <a:lnTo>
                  <a:pt x="5" y="7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13" name="Freeform 33"/>
          <p:cNvSpPr>
            <a:spLocks/>
          </p:cNvSpPr>
          <p:nvPr/>
        </p:nvSpPr>
        <p:spPr bwMode="auto">
          <a:xfrm>
            <a:off x="7994650" y="6243638"/>
            <a:ext cx="39688" cy="206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4"/>
              </a:cxn>
              <a:cxn ang="0">
                <a:pos x="6" y="8"/>
              </a:cxn>
              <a:cxn ang="0">
                <a:pos x="18" y="13"/>
              </a:cxn>
              <a:cxn ang="0">
                <a:pos x="18" y="21"/>
              </a:cxn>
              <a:cxn ang="0">
                <a:pos x="31" y="23"/>
              </a:cxn>
              <a:cxn ang="0">
                <a:pos x="35" y="17"/>
              </a:cxn>
              <a:cxn ang="0">
                <a:pos x="50" y="27"/>
              </a:cxn>
              <a:cxn ang="0">
                <a:pos x="43" y="15"/>
              </a:cxn>
              <a:cxn ang="0">
                <a:pos x="18" y="4"/>
              </a:cxn>
              <a:cxn ang="0">
                <a:pos x="4" y="0"/>
              </a:cxn>
              <a:cxn ang="0">
                <a:pos x="0" y="4"/>
              </a:cxn>
            </a:cxnLst>
            <a:rect l="0" t="0" r="r" b="b"/>
            <a:pathLst>
              <a:path w="50" h="27">
                <a:moveTo>
                  <a:pt x="0" y="4"/>
                </a:moveTo>
                <a:lnTo>
                  <a:pt x="8" y="4"/>
                </a:lnTo>
                <a:lnTo>
                  <a:pt x="6" y="8"/>
                </a:lnTo>
                <a:lnTo>
                  <a:pt x="18" y="13"/>
                </a:lnTo>
                <a:lnTo>
                  <a:pt x="18" y="21"/>
                </a:lnTo>
                <a:lnTo>
                  <a:pt x="31" y="23"/>
                </a:lnTo>
                <a:lnTo>
                  <a:pt x="35" y="17"/>
                </a:lnTo>
                <a:lnTo>
                  <a:pt x="50" y="27"/>
                </a:lnTo>
                <a:lnTo>
                  <a:pt x="43" y="15"/>
                </a:lnTo>
                <a:lnTo>
                  <a:pt x="18" y="4"/>
                </a:lnTo>
                <a:lnTo>
                  <a:pt x="4" y="0"/>
                </a:lnTo>
                <a:lnTo>
                  <a:pt x="0" y="4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14" name="Freeform 34"/>
          <p:cNvSpPr>
            <a:spLocks/>
          </p:cNvSpPr>
          <p:nvPr/>
        </p:nvSpPr>
        <p:spPr bwMode="auto">
          <a:xfrm>
            <a:off x="7977188" y="6221413"/>
            <a:ext cx="9525" cy="95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2"/>
              </a:cxn>
              <a:cxn ang="0">
                <a:pos x="8" y="0"/>
              </a:cxn>
              <a:cxn ang="0">
                <a:pos x="12" y="8"/>
              </a:cxn>
              <a:cxn ang="0">
                <a:pos x="8" y="12"/>
              </a:cxn>
              <a:cxn ang="0">
                <a:pos x="4" y="4"/>
              </a:cxn>
              <a:cxn ang="0">
                <a:pos x="0" y="8"/>
              </a:cxn>
            </a:cxnLst>
            <a:rect l="0" t="0" r="r" b="b"/>
            <a:pathLst>
              <a:path w="12" h="12">
                <a:moveTo>
                  <a:pt x="0" y="8"/>
                </a:moveTo>
                <a:lnTo>
                  <a:pt x="2" y="2"/>
                </a:lnTo>
                <a:lnTo>
                  <a:pt x="8" y="0"/>
                </a:lnTo>
                <a:lnTo>
                  <a:pt x="12" y="8"/>
                </a:lnTo>
                <a:lnTo>
                  <a:pt x="8" y="12"/>
                </a:lnTo>
                <a:lnTo>
                  <a:pt x="4" y="4"/>
                </a:lnTo>
                <a:lnTo>
                  <a:pt x="0" y="8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15" name="Freeform 35"/>
          <p:cNvSpPr>
            <a:spLocks/>
          </p:cNvSpPr>
          <p:nvPr/>
        </p:nvSpPr>
        <p:spPr bwMode="auto">
          <a:xfrm>
            <a:off x="7974013" y="6202363"/>
            <a:ext cx="6350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0"/>
              </a:cxn>
              <a:cxn ang="0">
                <a:pos x="4" y="0"/>
              </a:cxn>
              <a:cxn ang="0">
                <a:pos x="6" y="6"/>
              </a:cxn>
              <a:cxn ang="0">
                <a:pos x="2" y="10"/>
              </a:cxn>
              <a:cxn ang="0">
                <a:pos x="8" y="18"/>
              </a:cxn>
              <a:cxn ang="0">
                <a:pos x="2" y="16"/>
              </a:cxn>
              <a:cxn ang="0">
                <a:pos x="0" y="8"/>
              </a:cxn>
            </a:cxnLst>
            <a:rect l="0" t="0" r="r" b="b"/>
            <a:pathLst>
              <a:path w="8" h="18">
                <a:moveTo>
                  <a:pt x="0" y="8"/>
                </a:moveTo>
                <a:lnTo>
                  <a:pt x="2" y="0"/>
                </a:lnTo>
                <a:lnTo>
                  <a:pt x="4" y="0"/>
                </a:lnTo>
                <a:lnTo>
                  <a:pt x="6" y="6"/>
                </a:lnTo>
                <a:lnTo>
                  <a:pt x="2" y="10"/>
                </a:lnTo>
                <a:lnTo>
                  <a:pt x="8" y="18"/>
                </a:lnTo>
                <a:lnTo>
                  <a:pt x="2" y="16"/>
                </a:lnTo>
                <a:lnTo>
                  <a:pt x="0" y="8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16" name="Freeform 36"/>
          <p:cNvSpPr>
            <a:spLocks/>
          </p:cNvSpPr>
          <p:nvPr/>
        </p:nvSpPr>
        <p:spPr bwMode="auto">
          <a:xfrm>
            <a:off x="7970838" y="6238875"/>
            <a:ext cx="12700" cy="1428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" y="19"/>
              </a:cxn>
              <a:cxn ang="0">
                <a:pos x="5" y="19"/>
              </a:cxn>
              <a:cxn ang="0">
                <a:pos x="9" y="17"/>
              </a:cxn>
              <a:cxn ang="0">
                <a:pos x="5" y="10"/>
              </a:cxn>
              <a:cxn ang="0">
                <a:pos x="13" y="4"/>
              </a:cxn>
              <a:cxn ang="0">
                <a:pos x="15" y="0"/>
              </a:cxn>
              <a:cxn ang="0">
                <a:pos x="5" y="0"/>
              </a:cxn>
              <a:cxn ang="0">
                <a:pos x="3" y="2"/>
              </a:cxn>
              <a:cxn ang="0">
                <a:pos x="0" y="12"/>
              </a:cxn>
            </a:cxnLst>
            <a:rect l="0" t="0" r="r" b="b"/>
            <a:pathLst>
              <a:path w="15" h="19">
                <a:moveTo>
                  <a:pt x="0" y="12"/>
                </a:moveTo>
                <a:lnTo>
                  <a:pt x="2" y="19"/>
                </a:lnTo>
                <a:lnTo>
                  <a:pt x="5" y="19"/>
                </a:lnTo>
                <a:lnTo>
                  <a:pt x="9" y="17"/>
                </a:lnTo>
                <a:lnTo>
                  <a:pt x="5" y="10"/>
                </a:lnTo>
                <a:lnTo>
                  <a:pt x="13" y="4"/>
                </a:lnTo>
                <a:lnTo>
                  <a:pt x="15" y="0"/>
                </a:lnTo>
                <a:lnTo>
                  <a:pt x="5" y="0"/>
                </a:lnTo>
                <a:lnTo>
                  <a:pt x="3" y="2"/>
                </a:lnTo>
                <a:lnTo>
                  <a:pt x="0" y="1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17" name="Freeform 37"/>
          <p:cNvSpPr>
            <a:spLocks/>
          </p:cNvSpPr>
          <p:nvPr/>
        </p:nvSpPr>
        <p:spPr bwMode="auto">
          <a:xfrm>
            <a:off x="7951788" y="6227763"/>
            <a:ext cx="19050" cy="23812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" y="13"/>
              </a:cxn>
              <a:cxn ang="0">
                <a:pos x="21" y="0"/>
              </a:cxn>
              <a:cxn ang="0">
                <a:pos x="25" y="6"/>
              </a:cxn>
              <a:cxn ang="0">
                <a:pos x="21" y="8"/>
              </a:cxn>
              <a:cxn ang="0">
                <a:pos x="25" y="15"/>
              </a:cxn>
              <a:cxn ang="0">
                <a:pos x="15" y="30"/>
              </a:cxn>
              <a:cxn ang="0">
                <a:pos x="4" y="25"/>
              </a:cxn>
              <a:cxn ang="0">
                <a:pos x="0" y="17"/>
              </a:cxn>
            </a:cxnLst>
            <a:rect l="0" t="0" r="r" b="b"/>
            <a:pathLst>
              <a:path w="25" h="30">
                <a:moveTo>
                  <a:pt x="0" y="17"/>
                </a:moveTo>
                <a:lnTo>
                  <a:pt x="4" y="13"/>
                </a:lnTo>
                <a:lnTo>
                  <a:pt x="21" y="0"/>
                </a:lnTo>
                <a:lnTo>
                  <a:pt x="25" y="6"/>
                </a:lnTo>
                <a:lnTo>
                  <a:pt x="21" y="8"/>
                </a:lnTo>
                <a:lnTo>
                  <a:pt x="25" y="15"/>
                </a:lnTo>
                <a:lnTo>
                  <a:pt x="15" y="30"/>
                </a:lnTo>
                <a:lnTo>
                  <a:pt x="4" y="25"/>
                </a:lnTo>
                <a:lnTo>
                  <a:pt x="0" y="17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18" name="Freeform 38"/>
          <p:cNvSpPr>
            <a:spLocks/>
          </p:cNvSpPr>
          <p:nvPr/>
        </p:nvSpPr>
        <p:spPr bwMode="auto">
          <a:xfrm>
            <a:off x="7945438" y="6254750"/>
            <a:ext cx="17462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17" y="0"/>
              </a:cxn>
              <a:cxn ang="0">
                <a:pos x="21" y="4"/>
              </a:cxn>
              <a:cxn ang="0">
                <a:pos x="21" y="8"/>
              </a:cxn>
              <a:cxn ang="0">
                <a:pos x="4" y="2"/>
              </a:cxn>
              <a:cxn ang="0">
                <a:pos x="0" y="0"/>
              </a:cxn>
            </a:cxnLst>
            <a:rect l="0" t="0" r="r" b="b"/>
            <a:pathLst>
              <a:path w="21" h="8">
                <a:moveTo>
                  <a:pt x="0" y="0"/>
                </a:moveTo>
                <a:lnTo>
                  <a:pt x="2" y="0"/>
                </a:lnTo>
                <a:lnTo>
                  <a:pt x="17" y="0"/>
                </a:lnTo>
                <a:lnTo>
                  <a:pt x="21" y="4"/>
                </a:lnTo>
                <a:lnTo>
                  <a:pt x="21" y="8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19" name="Freeform 39"/>
          <p:cNvSpPr>
            <a:spLocks/>
          </p:cNvSpPr>
          <p:nvPr/>
        </p:nvSpPr>
        <p:spPr bwMode="auto">
          <a:xfrm>
            <a:off x="7926388" y="6230938"/>
            <a:ext cx="20637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"/>
              </a:cxn>
              <a:cxn ang="0">
                <a:pos x="17" y="11"/>
              </a:cxn>
              <a:cxn ang="0">
                <a:pos x="21" y="15"/>
              </a:cxn>
              <a:cxn ang="0">
                <a:pos x="27" y="23"/>
              </a:cxn>
              <a:cxn ang="0">
                <a:pos x="23" y="28"/>
              </a:cxn>
              <a:cxn ang="0">
                <a:pos x="17" y="26"/>
              </a:cxn>
              <a:cxn ang="0">
                <a:pos x="10" y="9"/>
              </a:cxn>
              <a:cxn ang="0">
                <a:pos x="0" y="0"/>
              </a:cxn>
            </a:cxnLst>
            <a:rect l="0" t="0" r="r" b="b"/>
            <a:pathLst>
              <a:path w="27" h="28">
                <a:moveTo>
                  <a:pt x="0" y="0"/>
                </a:moveTo>
                <a:lnTo>
                  <a:pt x="6" y="2"/>
                </a:lnTo>
                <a:lnTo>
                  <a:pt x="17" y="11"/>
                </a:lnTo>
                <a:lnTo>
                  <a:pt x="21" y="15"/>
                </a:lnTo>
                <a:lnTo>
                  <a:pt x="27" y="23"/>
                </a:lnTo>
                <a:lnTo>
                  <a:pt x="23" y="28"/>
                </a:lnTo>
                <a:lnTo>
                  <a:pt x="17" y="26"/>
                </a:lnTo>
                <a:lnTo>
                  <a:pt x="10" y="9"/>
                </a:lnTo>
                <a:lnTo>
                  <a:pt x="0" y="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20" name="Freeform 40"/>
          <p:cNvSpPr>
            <a:spLocks/>
          </p:cNvSpPr>
          <p:nvPr/>
        </p:nvSpPr>
        <p:spPr bwMode="auto">
          <a:xfrm>
            <a:off x="8012113" y="6140450"/>
            <a:ext cx="11112" cy="952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" y="9"/>
              </a:cxn>
              <a:cxn ang="0">
                <a:pos x="8" y="11"/>
              </a:cxn>
              <a:cxn ang="0">
                <a:pos x="14" y="5"/>
              </a:cxn>
              <a:cxn ang="0">
                <a:pos x="12" y="4"/>
              </a:cxn>
              <a:cxn ang="0">
                <a:pos x="4" y="0"/>
              </a:cxn>
              <a:cxn ang="0">
                <a:pos x="0" y="9"/>
              </a:cxn>
            </a:cxnLst>
            <a:rect l="0" t="0" r="r" b="b"/>
            <a:pathLst>
              <a:path w="14" h="11">
                <a:moveTo>
                  <a:pt x="0" y="9"/>
                </a:moveTo>
                <a:lnTo>
                  <a:pt x="2" y="9"/>
                </a:lnTo>
                <a:lnTo>
                  <a:pt x="8" y="11"/>
                </a:lnTo>
                <a:lnTo>
                  <a:pt x="14" y="5"/>
                </a:lnTo>
                <a:lnTo>
                  <a:pt x="12" y="4"/>
                </a:lnTo>
                <a:lnTo>
                  <a:pt x="4" y="0"/>
                </a:lnTo>
                <a:lnTo>
                  <a:pt x="0" y="9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21" name="Freeform 41"/>
          <p:cNvSpPr>
            <a:spLocks/>
          </p:cNvSpPr>
          <p:nvPr/>
        </p:nvSpPr>
        <p:spPr bwMode="auto">
          <a:xfrm>
            <a:off x="8015288" y="6116638"/>
            <a:ext cx="6350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27"/>
              </a:cxn>
              <a:cxn ang="0">
                <a:pos x="8" y="19"/>
              </a:cxn>
              <a:cxn ang="0">
                <a:pos x="4" y="0"/>
              </a:cxn>
              <a:cxn ang="0">
                <a:pos x="0" y="6"/>
              </a:cxn>
            </a:cxnLst>
            <a:rect l="0" t="0" r="r" b="b"/>
            <a:pathLst>
              <a:path w="8" h="27">
                <a:moveTo>
                  <a:pt x="0" y="6"/>
                </a:moveTo>
                <a:lnTo>
                  <a:pt x="0" y="27"/>
                </a:lnTo>
                <a:lnTo>
                  <a:pt x="8" y="19"/>
                </a:lnTo>
                <a:lnTo>
                  <a:pt x="4" y="0"/>
                </a:lnTo>
                <a:lnTo>
                  <a:pt x="0" y="6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22" name="Freeform 42"/>
          <p:cNvSpPr>
            <a:spLocks/>
          </p:cNvSpPr>
          <p:nvPr/>
        </p:nvSpPr>
        <p:spPr bwMode="auto">
          <a:xfrm>
            <a:off x="7994650" y="6149975"/>
            <a:ext cx="20638" cy="1905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19"/>
              </a:cxn>
              <a:cxn ang="0">
                <a:pos x="14" y="19"/>
              </a:cxn>
              <a:cxn ang="0">
                <a:pos x="16" y="14"/>
              </a:cxn>
              <a:cxn ang="0">
                <a:pos x="23" y="8"/>
              </a:cxn>
              <a:cxn ang="0">
                <a:pos x="27" y="0"/>
              </a:cxn>
              <a:cxn ang="0">
                <a:pos x="27" y="8"/>
              </a:cxn>
              <a:cxn ang="0">
                <a:pos x="25" y="21"/>
              </a:cxn>
              <a:cxn ang="0">
                <a:pos x="16" y="23"/>
              </a:cxn>
              <a:cxn ang="0">
                <a:pos x="10" y="21"/>
              </a:cxn>
              <a:cxn ang="0">
                <a:pos x="0" y="23"/>
              </a:cxn>
            </a:cxnLst>
            <a:rect l="0" t="0" r="r" b="b"/>
            <a:pathLst>
              <a:path w="27" h="23">
                <a:moveTo>
                  <a:pt x="0" y="23"/>
                </a:moveTo>
                <a:lnTo>
                  <a:pt x="6" y="19"/>
                </a:lnTo>
                <a:lnTo>
                  <a:pt x="14" y="19"/>
                </a:lnTo>
                <a:lnTo>
                  <a:pt x="16" y="14"/>
                </a:lnTo>
                <a:lnTo>
                  <a:pt x="23" y="8"/>
                </a:lnTo>
                <a:lnTo>
                  <a:pt x="27" y="0"/>
                </a:lnTo>
                <a:lnTo>
                  <a:pt x="27" y="8"/>
                </a:lnTo>
                <a:lnTo>
                  <a:pt x="25" y="21"/>
                </a:lnTo>
                <a:lnTo>
                  <a:pt x="16" y="23"/>
                </a:lnTo>
                <a:lnTo>
                  <a:pt x="10" y="21"/>
                </a:lnTo>
                <a:lnTo>
                  <a:pt x="0" y="23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23" name="Freeform 43"/>
          <p:cNvSpPr>
            <a:spLocks/>
          </p:cNvSpPr>
          <p:nvPr/>
        </p:nvSpPr>
        <p:spPr bwMode="auto">
          <a:xfrm>
            <a:off x="7894638" y="6221413"/>
            <a:ext cx="4762" cy="7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0"/>
              </a:cxn>
              <a:cxn ang="0">
                <a:pos x="5" y="10"/>
              </a:cxn>
              <a:cxn ang="0">
                <a:pos x="3" y="2"/>
              </a:cxn>
              <a:cxn ang="0">
                <a:pos x="0" y="0"/>
              </a:cxn>
            </a:cxnLst>
            <a:rect l="0" t="0" r="r" b="b"/>
            <a:pathLst>
              <a:path w="5" h="10">
                <a:moveTo>
                  <a:pt x="0" y="0"/>
                </a:moveTo>
                <a:lnTo>
                  <a:pt x="2" y="10"/>
                </a:lnTo>
                <a:lnTo>
                  <a:pt x="5" y="1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24" name="Freeform 44"/>
          <p:cNvSpPr>
            <a:spLocks/>
          </p:cNvSpPr>
          <p:nvPr/>
        </p:nvSpPr>
        <p:spPr bwMode="auto">
          <a:xfrm>
            <a:off x="7761288" y="6024563"/>
            <a:ext cx="19050" cy="1428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6"/>
              </a:cxn>
              <a:cxn ang="0">
                <a:pos x="5" y="12"/>
              </a:cxn>
              <a:cxn ang="0">
                <a:pos x="13" y="8"/>
              </a:cxn>
              <a:cxn ang="0">
                <a:pos x="7" y="12"/>
              </a:cxn>
              <a:cxn ang="0">
                <a:pos x="13" y="16"/>
              </a:cxn>
              <a:cxn ang="0">
                <a:pos x="7" y="16"/>
              </a:cxn>
              <a:cxn ang="0">
                <a:pos x="15" y="19"/>
              </a:cxn>
              <a:cxn ang="0">
                <a:pos x="25" y="8"/>
              </a:cxn>
              <a:cxn ang="0">
                <a:pos x="13" y="0"/>
              </a:cxn>
              <a:cxn ang="0">
                <a:pos x="13" y="8"/>
              </a:cxn>
              <a:cxn ang="0">
                <a:pos x="9" y="2"/>
              </a:cxn>
              <a:cxn ang="0">
                <a:pos x="0" y="2"/>
              </a:cxn>
            </a:cxnLst>
            <a:rect l="0" t="0" r="r" b="b"/>
            <a:pathLst>
              <a:path w="25" h="19">
                <a:moveTo>
                  <a:pt x="0" y="2"/>
                </a:moveTo>
                <a:lnTo>
                  <a:pt x="0" y="6"/>
                </a:lnTo>
                <a:lnTo>
                  <a:pt x="5" y="12"/>
                </a:lnTo>
                <a:lnTo>
                  <a:pt x="13" y="8"/>
                </a:lnTo>
                <a:lnTo>
                  <a:pt x="7" y="12"/>
                </a:lnTo>
                <a:lnTo>
                  <a:pt x="13" y="16"/>
                </a:lnTo>
                <a:lnTo>
                  <a:pt x="7" y="16"/>
                </a:lnTo>
                <a:lnTo>
                  <a:pt x="15" y="19"/>
                </a:lnTo>
                <a:lnTo>
                  <a:pt x="25" y="8"/>
                </a:lnTo>
                <a:lnTo>
                  <a:pt x="13" y="0"/>
                </a:lnTo>
                <a:lnTo>
                  <a:pt x="13" y="8"/>
                </a:lnTo>
                <a:lnTo>
                  <a:pt x="9" y="2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25" name="Freeform 45"/>
          <p:cNvSpPr>
            <a:spLocks/>
          </p:cNvSpPr>
          <p:nvPr/>
        </p:nvSpPr>
        <p:spPr bwMode="auto">
          <a:xfrm>
            <a:off x="7773988" y="6022975"/>
            <a:ext cx="19050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6"/>
              </a:cxn>
              <a:cxn ang="0">
                <a:pos x="13" y="8"/>
              </a:cxn>
              <a:cxn ang="0">
                <a:pos x="23" y="4"/>
              </a:cxn>
              <a:cxn ang="0">
                <a:pos x="17" y="0"/>
              </a:cxn>
              <a:cxn ang="0">
                <a:pos x="11" y="4"/>
              </a:cxn>
              <a:cxn ang="0">
                <a:pos x="6" y="0"/>
              </a:cxn>
              <a:cxn ang="0">
                <a:pos x="0" y="4"/>
              </a:cxn>
            </a:cxnLst>
            <a:rect l="0" t="0" r="r" b="b"/>
            <a:pathLst>
              <a:path w="23" h="8">
                <a:moveTo>
                  <a:pt x="0" y="4"/>
                </a:moveTo>
                <a:lnTo>
                  <a:pt x="6" y="6"/>
                </a:lnTo>
                <a:lnTo>
                  <a:pt x="13" y="8"/>
                </a:lnTo>
                <a:lnTo>
                  <a:pt x="23" y="4"/>
                </a:lnTo>
                <a:lnTo>
                  <a:pt x="17" y="0"/>
                </a:lnTo>
                <a:lnTo>
                  <a:pt x="11" y="4"/>
                </a:lnTo>
                <a:lnTo>
                  <a:pt x="6" y="0"/>
                </a:lnTo>
                <a:lnTo>
                  <a:pt x="0" y="4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26" name="Freeform 46"/>
          <p:cNvSpPr>
            <a:spLocks/>
          </p:cNvSpPr>
          <p:nvPr/>
        </p:nvSpPr>
        <p:spPr bwMode="auto">
          <a:xfrm>
            <a:off x="7780338" y="6032500"/>
            <a:ext cx="7937" cy="31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5" y="0"/>
              </a:cxn>
              <a:cxn ang="0">
                <a:pos x="9" y="0"/>
              </a:cxn>
              <a:cxn ang="0">
                <a:pos x="3" y="4"/>
              </a:cxn>
              <a:cxn ang="0">
                <a:pos x="0" y="4"/>
              </a:cxn>
            </a:cxnLst>
            <a:rect l="0" t="0" r="r" b="b"/>
            <a:pathLst>
              <a:path w="9" h="4">
                <a:moveTo>
                  <a:pt x="0" y="4"/>
                </a:moveTo>
                <a:lnTo>
                  <a:pt x="0" y="0"/>
                </a:lnTo>
                <a:lnTo>
                  <a:pt x="5" y="0"/>
                </a:lnTo>
                <a:lnTo>
                  <a:pt x="9" y="0"/>
                </a:lnTo>
                <a:lnTo>
                  <a:pt x="3" y="4"/>
                </a:lnTo>
                <a:lnTo>
                  <a:pt x="0" y="4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27" name="Freeform 47"/>
          <p:cNvSpPr>
            <a:spLocks/>
          </p:cNvSpPr>
          <p:nvPr/>
        </p:nvSpPr>
        <p:spPr bwMode="auto">
          <a:xfrm>
            <a:off x="7840663" y="6054725"/>
            <a:ext cx="11112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5"/>
              </a:cxn>
              <a:cxn ang="0">
                <a:pos x="5" y="9"/>
              </a:cxn>
              <a:cxn ang="0">
                <a:pos x="15" y="9"/>
              </a:cxn>
              <a:cxn ang="0">
                <a:pos x="9" y="1"/>
              </a:cxn>
              <a:cxn ang="0">
                <a:pos x="5" y="0"/>
              </a:cxn>
              <a:cxn ang="0">
                <a:pos x="0" y="5"/>
              </a:cxn>
            </a:cxnLst>
            <a:rect l="0" t="0" r="r" b="b"/>
            <a:pathLst>
              <a:path w="15" h="9">
                <a:moveTo>
                  <a:pt x="0" y="5"/>
                </a:moveTo>
                <a:lnTo>
                  <a:pt x="5" y="5"/>
                </a:lnTo>
                <a:lnTo>
                  <a:pt x="5" y="9"/>
                </a:lnTo>
                <a:lnTo>
                  <a:pt x="15" y="9"/>
                </a:lnTo>
                <a:lnTo>
                  <a:pt x="9" y="1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28" name="Freeform 48"/>
          <p:cNvSpPr>
            <a:spLocks/>
          </p:cNvSpPr>
          <p:nvPr/>
        </p:nvSpPr>
        <p:spPr bwMode="auto">
          <a:xfrm>
            <a:off x="7845425" y="6035675"/>
            <a:ext cx="26988" cy="17463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8" y="21"/>
              </a:cxn>
              <a:cxn ang="0">
                <a:pos x="18" y="11"/>
              </a:cxn>
              <a:cxn ang="0">
                <a:pos x="35" y="5"/>
              </a:cxn>
              <a:cxn ang="0">
                <a:pos x="33" y="0"/>
              </a:cxn>
              <a:cxn ang="0">
                <a:pos x="18" y="5"/>
              </a:cxn>
              <a:cxn ang="0">
                <a:pos x="4" y="11"/>
              </a:cxn>
              <a:cxn ang="0">
                <a:pos x="0" y="19"/>
              </a:cxn>
            </a:cxnLst>
            <a:rect l="0" t="0" r="r" b="b"/>
            <a:pathLst>
              <a:path w="35" h="21">
                <a:moveTo>
                  <a:pt x="0" y="19"/>
                </a:moveTo>
                <a:lnTo>
                  <a:pt x="8" y="21"/>
                </a:lnTo>
                <a:lnTo>
                  <a:pt x="18" y="11"/>
                </a:lnTo>
                <a:lnTo>
                  <a:pt x="35" y="5"/>
                </a:lnTo>
                <a:lnTo>
                  <a:pt x="33" y="0"/>
                </a:lnTo>
                <a:lnTo>
                  <a:pt x="18" y="5"/>
                </a:lnTo>
                <a:lnTo>
                  <a:pt x="4" y="11"/>
                </a:lnTo>
                <a:lnTo>
                  <a:pt x="0" y="19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29" name="Freeform 49"/>
          <p:cNvSpPr>
            <a:spLocks/>
          </p:cNvSpPr>
          <p:nvPr/>
        </p:nvSpPr>
        <p:spPr bwMode="auto">
          <a:xfrm>
            <a:off x="7720013" y="6113463"/>
            <a:ext cx="9525" cy="9525"/>
          </a:xfrm>
          <a:custGeom>
            <a:avLst/>
            <a:gdLst/>
            <a:ahLst/>
            <a:cxnLst>
              <a:cxn ang="0">
                <a:pos x="2" y="12"/>
              </a:cxn>
              <a:cxn ang="0">
                <a:pos x="11" y="12"/>
              </a:cxn>
              <a:cxn ang="0">
                <a:pos x="11" y="2"/>
              </a:cxn>
              <a:cxn ang="0">
                <a:pos x="8" y="0"/>
              </a:cxn>
              <a:cxn ang="0">
                <a:pos x="0" y="4"/>
              </a:cxn>
              <a:cxn ang="0">
                <a:pos x="4" y="8"/>
              </a:cxn>
              <a:cxn ang="0">
                <a:pos x="2" y="12"/>
              </a:cxn>
            </a:cxnLst>
            <a:rect l="0" t="0" r="r" b="b"/>
            <a:pathLst>
              <a:path w="11" h="12">
                <a:moveTo>
                  <a:pt x="2" y="12"/>
                </a:moveTo>
                <a:lnTo>
                  <a:pt x="11" y="12"/>
                </a:lnTo>
                <a:lnTo>
                  <a:pt x="11" y="2"/>
                </a:lnTo>
                <a:lnTo>
                  <a:pt x="8" y="0"/>
                </a:lnTo>
                <a:lnTo>
                  <a:pt x="0" y="4"/>
                </a:lnTo>
                <a:lnTo>
                  <a:pt x="4" y="8"/>
                </a:lnTo>
                <a:lnTo>
                  <a:pt x="2" y="1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0" name="Freeform 50"/>
          <p:cNvSpPr>
            <a:spLocks/>
          </p:cNvSpPr>
          <p:nvPr/>
        </p:nvSpPr>
        <p:spPr bwMode="auto">
          <a:xfrm>
            <a:off x="7729538" y="6103938"/>
            <a:ext cx="14287" cy="254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" y="0"/>
              </a:cxn>
              <a:cxn ang="0">
                <a:pos x="8" y="0"/>
              </a:cxn>
              <a:cxn ang="0">
                <a:pos x="4" y="4"/>
              </a:cxn>
              <a:cxn ang="0">
                <a:pos x="10" y="4"/>
              </a:cxn>
              <a:cxn ang="0">
                <a:pos x="8" y="9"/>
              </a:cxn>
              <a:cxn ang="0">
                <a:pos x="10" y="11"/>
              </a:cxn>
              <a:cxn ang="0">
                <a:pos x="16" y="17"/>
              </a:cxn>
              <a:cxn ang="0">
                <a:pos x="14" y="21"/>
              </a:cxn>
              <a:cxn ang="0">
                <a:pos x="20" y="21"/>
              </a:cxn>
              <a:cxn ang="0">
                <a:pos x="20" y="25"/>
              </a:cxn>
              <a:cxn ang="0">
                <a:pos x="0" y="30"/>
              </a:cxn>
              <a:cxn ang="0">
                <a:pos x="6" y="25"/>
              </a:cxn>
              <a:cxn ang="0">
                <a:pos x="2" y="23"/>
              </a:cxn>
              <a:cxn ang="0">
                <a:pos x="2" y="21"/>
              </a:cxn>
              <a:cxn ang="0">
                <a:pos x="8" y="19"/>
              </a:cxn>
              <a:cxn ang="0">
                <a:pos x="8" y="13"/>
              </a:cxn>
              <a:cxn ang="0">
                <a:pos x="2" y="13"/>
              </a:cxn>
              <a:cxn ang="0">
                <a:pos x="2" y="6"/>
              </a:cxn>
              <a:cxn ang="0">
                <a:pos x="0" y="6"/>
              </a:cxn>
            </a:cxnLst>
            <a:rect l="0" t="0" r="r" b="b"/>
            <a:pathLst>
              <a:path w="20" h="30">
                <a:moveTo>
                  <a:pt x="0" y="6"/>
                </a:moveTo>
                <a:lnTo>
                  <a:pt x="2" y="0"/>
                </a:lnTo>
                <a:lnTo>
                  <a:pt x="8" y="0"/>
                </a:lnTo>
                <a:lnTo>
                  <a:pt x="4" y="4"/>
                </a:lnTo>
                <a:lnTo>
                  <a:pt x="10" y="4"/>
                </a:lnTo>
                <a:lnTo>
                  <a:pt x="8" y="9"/>
                </a:lnTo>
                <a:lnTo>
                  <a:pt x="10" y="11"/>
                </a:lnTo>
                <a:lnTo>
                  <a:pt x="16" y="17"/>
                </a:lnTo>
                <a:lnTo>
                  <a:pt x="14" y="21"/>
                </a:lnTo>
                <a:lnTo>
                  <a:pt x="20" y="21"/>
                </a:lnTo>
                <a:lnTo>
                  <a:pt x="20" y="25"/>
                </a:lnTo>
                <a:lnTo>
                  <a:pt x="0" y="30"/>
                </a:lnTo>
                <a:lnTo>
                  <a:pt x="6" y="25"/>
                </a:lnTo>
                <a:lnTo>
                  <a:pt x="2" y="23"/>
                </a:lnTo>
                <a:lnTo>
                  <a:pt x="2" y="21"/>
                </a:lnTo>
                <a:lnTo>
                  <a:pt x="8" y="19"/>
                </a:lnTo>
                <a:lnTo>
                  <a:pt x="8" y="13"/>
                </a:lnTo>
                <a:lnTo>
                  <a:pt x="2" y="13"/>
                </a:lnTo>
                <a:lnTo>
                  <a:pt x="2" y="6"/>
                </a:lnTo>
                <a:lnTo>
                  <a:pt x="0" y="6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1" name="Freeform 51"/>
          <p:cNvSpPr>
            <a:spLocks/>
          </p:cNvSpPr>
          <p:nvPr/>
        </p:nvSpPr>
        <p:spPr bwMode="auto">
          <a:xfrm>
            <a:off x="7756525" y="6149975"/>
            <a:ext cx="3175" cy="63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8"/>
              </a:cxn>
              <a:cxn ang="0">
                <a:pos x="2" y="8"/>
              </a:cxn>
              <a:cxn ang="0">
                <a:pos x="4" y="4"/>
              </a:cxn>
              <a:cxn ang="0">
                <a:pos x="2" y="0"/>
              </a:cxn>
              <a:cxn ang="0">
                <a:pos x="0" y="2"/>
              </a:cxn>
            </a:cxnLst>
            <a:rect l="0" t="0" r="r" b="b"/>
            <a:pathLst>
              <a:path w="4" h="8">
                <a:moveTo>
                  <a:pt x="0" y="2"/>
                </a:moveTo>
                <a:lnTo>
                  <a:pt x="0" y="8"/>
                </a:lnTo>
                <a:lnTo>
                  <a:pt x="2" y="8"/>
                </a:lnTo>
                <a:lnTo>
                  <a:pt x="4" y="4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2" name="Freeform 52"/>
          <p:cNvSpPr>
            <a:spLocks/>
          </p:cNvSpPr>
          <p:nvPr/>
        </p:nvSpPr>
        <p:spPr bwMode="auto">
          <a:xfrm>
            <a:off x="7764463" y="6157913"/>
            <a:ext cx="7937" cy="476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7" y="6"/>
              </a:cxn>
              <a:cxn ang="0">
                <a:pos x="9" y="0"/>
              </a:cxn>
              <a:cxn ang="0">
                <a:pos x="0" y="2"/>
              </a:cxn>
            </a:cxnLst>
            <a:rect l="0" t="0" r="r" b="b"/>
            <a:pathLst>
              <a:path w="9" h="6">
                <a:moveTo>
                  <a:pt x="0" y="2"/>
                </a:moveTo>
                <a:lnTo>
                  <a:pt x="7" y="6"/>
                </a:lnTo>
                <a:lnTo>
                  <a:pt x="9" y="0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3" name="Freeform 53"/>
          <p:cNvSpPr>
            <a:spLocks/>
          </p:cNvSpPr>
          <p:nvPr/>
        </p:nvSpPr>
        <p:spPr bwMode="auto">
          <a:xfrm>
            <a:off x="7723188" y="6032500"/>
            <a:ext cx="387350" cy="206375"/>
          </a:xfrm>
          <a:custGeom>
            <a:avLst/>
            <a:gdLst/>
            <a:ahLst/>
            <a:cxnLst>
              <a:cxn ang="0">
                <a:pos x="126" y="220"/>
              </a:cxn>
              <a:cxn ang="0">
                <a:pos x="169" y="203"/>
              </a:cxn>
              <a:cxn ang="0">
                <a:pos x="140" y="187"/>
              </a:cxn>
              <a:cxn ang="0">
                <a:pos x="184" y="195"/>
              </a:cxn>
              <a:cxn ang="0">
                <a:pos x="213" y="241"/>
              </a:cxn>
              <a:cxn ang="0">
                <a:pos x="247" y="201"/>
              </a:cxn>
              <a:cxn ang="0">
                <a:pos x="268" y="247"/>
              </a:cxn>
              <a:cxn ang="0">
                <a:pos x="265" y="237"/>
              </a:cxn>
              <a:cxn ang="0">
                <a:pos x="288" y="222"/>
              </a:cxn>
              <a:cxn ang="0">
                <a:pos x="313" y="197"/>
              </a:cxn>
              <a:cxn ang="0">
                <a:pos x="313" y="161"/>
              </a:cxn>
              <a:cxn ang="0">
                <a:pos x="332" y="159"/>
              </a:cxn>
              <a:cxn ang="0">
                <a:pos x="349" y="145"/>
              </a:cxn>
              <a:cxn ang="0">
                <a:pos x="372" y="86"/>
              </a:cxn>
              <a:cxn ang="0">
                <a:pos x="414" y="82"/>
              </a:cxn>
              <a:cxn ang="0">
                <a:pos x="418" y="103"/>
              </a:cxn>
              <a:cxn ang="0">
                <a:pos x="457" y="74"/>
              </a:cxn>
              <a:cxn ang="0">
                <a:pos x="487" y="59"/>
              </a:cxn>
              <a:cxn ang="0">
                <a:pos x="430" y="42"/>
              </a:cxn>
              <a:cxn ang="0">
                <a:pos x="366" y="28"/>
              </a:cxn>
              <a:cxn ang="0">
                <a:pos x="322" y="23"/>
              </a:cxn>
              <a:cxn ang="0">
                <a:pos x="299" y="15"/>
              </a:cxn>
              <a:cxn ang="0">
                <a:pos x="276" y="0"/>
              </a:cxn>
              <a:cxn ang="0">
                <a:pos x="220" y="23"/>
              </a:cxn>
              <a:cxn ang="0">
                <a:pos x="209" y="34"/>
              </a:cxn>
              <a:cxn ang="0">
                <a:pos x="197" y="27"/>
              </a:cxn>
              <a:cxn ang="0">
                <a:pos x="180" y="42"/>
              </a:cxn>
              <a:cxn ang="0">
                <a:pos x="140" y="51"/>
              </a:cxn>
              <a:cxn ang="0">
                <a:pos x="123" y="65"/>
              </a:cxn>
              <a:cxn ang="0">
                <a:pos x="100" y="53"/>
              </a:cxn>
              <a:cxn ang="0">
                <a:pos x="92" y="40"/>
              </a:cxn>
              <a:cxn ang="0">
                <a:pos x="75" y="40"/>
              </a:cxn>
              <a:cxn ang="0">
                <a:pos x="52" y="63"/>
              </a:cxn>
              <a:cxn ang="0">
                <a:pos x="36" y="90"/>
              </a:cxn>
              <a:cxn ang="0">
                <a:pos x="53" y="101"/>
              </a:cxn>
              <a:cxn ang="0">
                <a:pos x="65" y="82"/>
              </a:cxn>
              <a:cxn ang="0">
                <a:pos x="84" y="63"/>
              </a:cxn>
              <a:cxn ang="0">
                <a:pos x="96" y="82"/>
              </a:cxn>
              <a:cxn ang="0">
                <a:pos x="73" y="101"/>
              </a:cxn>
              <a:cxn ang="0">
                <a:pos x="48" y="105"/>
              </a:cxn>
              <a:cxn ang="0">
                <a:pos x="42" y="101"/>
              </a:cxn>
              <a:cxn ang="0">
                <a:pos x="27" y="118"/>
              </a:cxn>
              <a:cxn ang="0">
                <a:pos x="11" y="128"/>
              </a:cxn>
              <a:cxn ang="0">
                <a:pos x="2" y="140"/>
              </a:cxn>
              <a:cxn ang="0">
                <a:pos x="17" y="163"/>
              </a:cxn>
              <a:cxn ang="0">
                <a:pos x="29" y="141"/>
              </a:cxn>
              <a:cxn ang="0">
                <a:pos x="46" y="140"/>
              </a:cxn>
              <a:cxn ang="0">
                <a:pos x="63" y="151"/>
              </a:cxn>
              <a:cxn ang="0">
                <a:pos x="57" y="136"/>
              </a:cxn>
              <a:cxn ang="0">
                <a:pos x="73" y="157"/>
              </a:cxn>
              <a:cxn ang="0">
                <a:pos x="80" y="157"/>
              </a:cxn>
              <a:cxn ang="0">
                <a:pos x="88" y="145"/>
              </a:cxn>
              <a:cxn ang="0">
                <a:pos x="100" y="132"/>
              </a:cxn>
              <a:cxn ang="0">
                <a:pos x="109" y="136"/>
              </a:cxn>
              <a:cxn ang="0">
                <a:pos x="111" y="136"/>
              </a:cxn>
              <a:cxn ang="0">
                <a:pos x="98" y="149"/>
              </a:cxn>
              <a:cxn ang="0">
                <a:pos x="88" y="163"/>
              </a:cxn>
              <a:cxn ang="0">
                <a:pos x="111" y="168"/>
              </a:cxn>
            </a:cxnLst>
            <a:rect l="0" t="0" r="r" b="b"/>
            <a:pathLst>
              <a:path w="487" h="258">
                <a:moveTo>
                  <a:pt x="100" y="182"/>
                </a:moveTo>
                <a:lnTo>
                  <a:pt x="107" y="184"/>
                </a:lnTo>
                <a:lnTo>
                  <a:pt x="117" y="201"/>
                </a:lnTo>
                <a:lnTo>
                  <a:pt x="123" y="212"/>
                </a:lnTo>
                <a:lnTo>
                  <a:pt x="126" y="220"/>
                </a:lnTo>
                <a:lnTo>
                  <a:pt x="128" y="230"/>
                </a:lnTo>
                <a:lnTo>
                  <a:pt x="140" y="228"/>
                </a:lnTo>
                <a:lnTo>
                  <a:pt x="157" y="218"/>
                </a:lnTo>
                <a:lnTo>
                  <a:pt x="163" y="212"/>
                </a:lnTo>
                <a:lnTo>
                  <a:pt x="169" y="203"/>
                </a:lnTo>
                <a:lnTo>
                  <a:pt x="159" y="193"/>
                </a:lnTo>
                <a:lnTo>
                  <a:pt x="153" y="197"/>
                </a:lnTo>
                <a:lnTo>
                  <a:pt x="149" y="197"/>
                </a:lnTo>
                <a:lnTo>
                  <a:pt x="146" y="197"/>
                </a:lnTo>
                <a:lnTo>
                  <a:pt x="140" y="187"/>
                </a:lnTo>
                <a:lnTo>
                  <a:pt x="140" y="182"/>
                </a:lnTo>
                <a:lnTo>
                  <a:pt x="146" y="182"/>
                </a:lnTo>
                <a:lnTo>
                  <a:pt x="148" y="187"/>
                </a:lnTo>
                <a:lnTo>
                  <a:pt x="163" y="193"/>
                </a:lnTo>
                <a:lnTo>
                  <a:pt x="184" y="195"/>
                </a:lnTo>
                <a:lnTo>
                  <a:pt x="196" y="208"/>
                </a:lnTo>
                <a:lnTo>
                  <a:pt x="197" y="207"/>
                </a:lnTo>
                <a:lnTo>
                  <a:pt x="203" y="220"/>
                </a:lnTo>
                <a:lnTo>
                  <a:pt x="207" y="230"/>
                </a:lnTo>
                <a:lnTo>
                  <a:pt x="213" y="241"/>
                </a:lnTo>
                <a:lnTo>
                  <a:pt x="217" y="237"/>
                </a:lnTo>
                <a:lnTo>
                  <a:pt x="219" y="220"/>
                </a:lnTo>
                <a:lnTo>
                  <a:pt x="238" y="205"/>
                </a:lnTo>
                <a:lnTo>
                  <a:pt x="242" y="205"/>
                </a:lnTo>
                <a:lnTo>
                  <a:pt x="247" y="201"/>
                </a:lnTo>
                <a:lnTo>
                  <a:pt x="253" y="216"/>
                </a:lnTo>
                <a:lnTo>
                  <a:pt x="253" y="220"/>
                </a:lnTo>
                <a:lnTo>
                  <a:pt x="257" y="218"/>
                </a:lnTo>
                <a:lnTo>
                  <a:pt x="263" y="239"/>
                </a:lnTo>
                <a:lnTo>
                  <a:pt x="268" y="247"/>
                </a:lnTo>
                <a:lnTo>
                  <a:pt x="270" y="254"/>
                </a:lnTo>
                <a:lnTo>
                  <a:pt x="276" y="258"/>
                </a:lnTo>
                <a:lnTo>
                  <a:pt x="276" y="251"/>
                </a:lnTo>
                <a:lnTo>
                  <a:pt x="268" y="245"/>
                </a:lnTo>
                <a:lnTo>
                  <a:pt x="265" y="237"/>
                </a:lnTo>
                <a:lnTo>
                  <a:pt x="267" y="228"/>
                </a:lnTo>
                <a:lnTo>
                  <a:pt x="276" y="235"/>
                </a:lnTo>
                <a:lnTo>
                  <a:pt x="280" y="239"/>
                </a:lnTo>
                <a:lnTo>
                  <a:pt x="290" y="231"/>
                </a:lnTo>
                <a:lnTo>
                  <a:pt x="288" y="222"/>
                </a:lnTo>
                <a:lnTo>
                  <a:pt x="282" y="212"/>
                </a:lnTo>
                <a:lnTo>
                  <a:pt x="286" y="205"/>
                </a:lnTo>
                <a:lnTo>
                  <a:pt x="292" y="210"/>
                </a:lnTo>
                <a:lnTo>
                  <a:pt x="299" y="205"/>
                </a:lnTo>
                <a:lnTo>
                  <a:pt x="313" y="197"/>
                </a:lnTo>
                <a:lnTo>
                  <a:pt x="320" y="178"/>
                </a:lnTo>
                <a:lnTo>
                  <a:pt x="315" y="168"/>
                </a:lnTo>
                <a:lnTo>
                  <a:pt x="322" y="161"/>
                </a:lnTo>
                <a:lnTo>
                  <a:pt x="318" y="159"/>
                </a:lnTo>
                <a:lnTo>
                  <a:pt x="313" y="161"/>
                </a:lnTo>
                <a:lnTo>
                  <a:pt x="309" y="157"/>
                </a:lnTo>
                <a:lnTo>
                  <a:pt x="320" y="149"/>
                </a:lnTo>
                <a:lnTo>
                  <a:pt x="320" y="157"/>
                </a:lnTo>
                <a:lnTo>
                  <a:pt x="330" y="155"/>
                </a:lnTo>
                <a:lnTo>
                  <a:pt x="332" y="159"/>
                </a:lnTo>
                <a:lnTo>
                  <a:pt x="332" y="170"/>
                </a:lnTo>
                <a:lnTo>
                  <a:pt x="340" y="164"/>
                </a:lnTo>
                <a:lnTo>
                  <a:pt x="334" y="153"/>
                </a:lnTo>
                <a:lnTo>
                  <a:pt x="345" y="141"/>
                </a:lnTo>
                <a:lnTo>
                  <a:pt x="349" y="145"/>
                </a:lnTo>
                <a:lnTo>
                  <a:pt x="366" y="124"/>
                </a:lnTo>
                <a:lnTo>
                  <a:pt x="368" y="113"/>
                </a:lnTo>
                <a:lnTo>
                  <a:pt x="364" y="105"/>
                </a:lnTo>
                <a:lnTo>
                  <a:pt x="353" y="103"/>
                </a:lnTo>
                <a:lnTo>
                  <a:pt x="372" y="86"/>
                </a:lnTo>
                <a:lnTo>
                  <a:pt x="386" y="86"/>
                </a:lnTo>
                <a:lnTo>
                  <a:pt x="401" y="86"/>
                </a:lnTo>
                <a:lnTo>
                  <a:pt x="407" y="74"/>
                </a:lnTo>
                <a:lnTo>
                  <a:pt x="414" y="74"/>
                </a:lnTo>
                <a:lnTo>
                  <a:pt x="414" y="82"/>
                </a:lnTo>
                <a:lnTo>
                  <a:pt x="424" y="74"/>
                </a:lnTo>
                <a:lnTo>
                  <a:pt x="407" y="92"/>
                </a:lnTo>
                <a:lnTo>
                  <a:pt x="403" y="96"/>
                </a:lnTo>
                <a:lnTo>
                  <a:pt x="407" y="118"/>
                </a:lnTo>
                <a:lnTo>
                  <a:pt x="418" y="103"/>
                </a:lnTo>
                <a:lnTo>
                  <a:pt x="418" y="92"/>
                </a:lnTo>
                <a:lnTo>
                  <a:pt x="422" y="82"/>
                </a:lnTo>
                <a:lnTo>
                  <a:pt x="434" y="82"/>
                </a:lnTo>
                <a:lnTo>
                  <a:pt x="439" y="82"/>
                </a:lnTo>
                <a:lnTo>
                  <a:pt x="457" y="74"/>
                </a:lnTo>
                <a:lnTo>
                  <a:pt x="460" y="71"/>
                </a:lnTo>
                <a:lnTo>
                  <a:pt x="459" y="65"/>
                </a:lnTo>
                <a:lnTo>
                  <a:pt x="466" y="61"/>
                </a:lnTo>
                <a:lnTo>
                  <a:pt x="482" y="65"/>
                </a:lnTo>
                <a:lnTo>
                  <a:pt x="487" y="59"/>
                </a:lnTo>
                <a:lnTo>
                  <a:pt x="476" y="51"/>
                </a:lnTo>
                <a:lnTo>
                  <a:pt x="459" y="42"/>
                </a:lnTo>
                <a:lnTo>
                  <a:pt x="439" y="40"/>
                </a:lnTo>
                <a:lnTo>
                  <a:pt x="439" y="46"/>
                </a:lnTo>
                <a:lnTo>
                  <a:pt x="430" y="42"/>
                </a:lnTo>
                <a:lnTo>
                  <a:pt x="418" y="42"/>
                </a:lnTo>
                <a:lnTo>
                  <a:pt x="411" y="36"/>
                </a:lnTo>
                <a:lnTo>
                  <a:pt x="395" y="36"/>
                </a:lnTo>
                <a:lnTo>
                  <a:pt x="388" y="30"/>
                </a:lnTo>
                <a:lnTo>
                  <a:pt x="366" y="28"/>
                </a:lnTo>
                <a:lnTo>
                  <a:pt x="359" y="34"/>
                </a:lnTo>
                <a:lnTo>
                  <a:pt x="347" y="32"/>
                </a:lnTo>
                <a:lnTo>
                  <a:pt x="345" y="36"/>
                </a:lnTo>
                <a:lnTo>
                  <a:pt x="340" y="27"/>
                </a:lnTo>
                <a:lnTo>
                  <a:pt x="322" y="23"/>
                </a:lnTo>
                <a:lnTo>
                  <a:pt x="322" y="27"/>
                </a:lnTo>
                <a:lnTo>
                  <a:pt x="305" y="23"/>
                </a:lnTo>
                <a:lnTo>
                  <a:pt x="293" y="23"/>
                </a:lnTo>
                <a:lnTo>
                  <a:pt x="282" y="27"/>
                </a:lnTo>
                <a:lnTo>
                  <a:pt x="299" y="15"/>
                </a:lnTo>
                <a:lnTo>
                  <a:pt x="301" y="11"/>
                </a:lnTo>
                <a:lnTo>
                  <a:pt x="295" y="6"/>
                </a:lnTo>
                <a:lnTo>
                  <a:pt x="282" y="9"/>
                </a:lnTo>
                <a:lnTo>
                  <a:pt x="284" y="4"/>
                </a:lnTo>
                <a:lnTo>
                  <a:pt x="276" y="0"/>
                </a:lnTo>
                <a:lnTo>
                  <a:pt x="265" y="9"/>
                </a:lnTo>
                <a:lnTo>
                  <a:pt x="249" y="11"/>
                </a:lnTo>
                <a:lnTo>
                  <a:pt x="236" y="15"/>
                </a:lnTo>
                <a:lnTo>
                  <a:pt x="234" y="23"/>
                </a:lnTo>
                <a:lnTo>
                  <a:pt x="220" y="23"/>
                </a:lnTo>
                <a:lnTo>
                  <a:pt x="220" y="30"/>
                </a:lnTo>
                <a:lnTo>
                  <a:pt x="226" y="32"/>
                </a:lnTo>
                <a:lnTo>
                  <a:pt x="215" y="30"/>
                </a:lnTo>
                <a:lnTo>
                  <a:pt x="215" y="36"/>
                </a:lnTo>
                <a:lnTo>
                  <a:pt x="209" y="34"/>
                </a:lnTo>
                <a:lnTo>
                  <a:pt x="205" y="30"/>
                </a:lnTo>
                <a:lnTo>
                  <a:pt x="201" y="32"/>
                </a:lnTo>
                <a:lnTo>
                  <a:pt x="203" y="36"/>
                </a:lnTo>
                <a:lnTo>
                  <a:pt x="201" y="51"/>
                </a:lnTo>
                <a:lnTo>
                  <a:pt x="197" y="27"/>
                </a:lnTo>
                <a:lnTo>
                  <a:pt x="192" y="27"/>
                </a:lnTo>
                <a:lnTo>
                  <a:pt x="184" y="42"/>
                </a:lnTo>
                <a:lnTo>
                  <a:pt x="192" y="46"/>
                </a:lnTo>
                <a:lnTo>
                  <a:pt x="188" y="48"/>
                </a:lnTo>
                <a:lnTo>
                  <a:pt x="180" y="42"/>
                </a:lnTo>
                <a:lnTo>
                  <a:pt x="171" y="40"/>
                </a:lnTo>
                <a:lnTo>
                  <a:pt x="171" y="46"/>
                </a:lnTo>
                <a:lnTo>
                  <a:pt x="157" y="48"/>
                </a:lnTo>
                <a:lnTo>
                  <a:pt x="153" y="46"/>
                </a:lnTo>
                <a:lnTo>
                  <a:pt x="140" y="51"/>
                </a:lnTo>
                <a:lnTo>
                  <a:pt x="130" y="48"/>
                </a:lnTo>
                <a:lnTo>
                  <a:pt x="130" y="59"/>
                </a:lnTo>
                <a:lnTo>
                  <a:pt x="126" y="55"/>
                </a:lnTo>
                <a:lnTo>
                  <a:pt x="121" y="61"/>
                </a:lnTo>
                <a:lnTo>
                  <a:pt x="123" y="65"/>
                </a:lnTo>
                <a:lnTo>
                  <a:pt x="111" y="65"/>
                </a:lnTo>
                <a:lnTo>
                  <a:pt x="115" y="69"/>
                </a:lnTo>
                <a:lnTo>
                  <a:pt x="107" y="65"/>
                </a:lnTo>
                <a:lnTo>
                  <a:pt x="107" y="59"/>
                </a:lnTo>
                <a:lnTo>
                  <a:pt x="100" y="53"/>
                </a:lnTo>
                <a:lnTo>
                  <a:pt x="117" y="59"/>
                </a:lnTo>
                <a:lnTo>
                  <a:pt x="123" y="51"/>
                </a:lnTo>
                <a:lnTo>
                  <a:pt x="109" y="46"/>
                </a:lnTo>
                <a:lnTo>
                  <a:pt x="100" y="40"/>
                </a:lnTo>
                <a:lnTo>
                  <a:pt x="92" y="40"/>
                </a:lnTo>
                <a:lnTo>
                  <a:pt x="98" y="40"/>
                </a:lnTo>
                <a:lnTo>
                  <a:pt x="88" y="36"/>
                </a:lnTo>
                <a:lnTo>
                  <a:pt x="84" y="36"/>
                </a:lnTo>
                <a:lnTo>
                  <a:pt x="78" y="40"/>
                </a:lnTo>
                <a:lnTo>
                  <a:pt x="75" y="40"/>
                </a:lnTo>
                <a:lnTo>
                  <a:pt x="71" y="46"/>
                </a:lnTo>
                <a:lnTo>
                  <a:pt x="65" y="42"/>
                </a:lnTo>
                <a:lnTo>
                  <a:pt x="65" y="46"/>
                </a:lnTo>
                <a:lnTo>
                  <a:pt x="61" y="50"/>
                </a:lnTo>
                <a:lnTo>
                  <a:pt x="52" y="63"/>
                </a:lnTo>
                <a:lnTo>
                  <a:pt x="46" y="67"/>
                </a:lnTo>
                <a:lnTo>
                  <a:pt x="34" y="74"/>
                </a:lnTo>
                <a:lnTo>
                  <a:pt x="40" y="78"/>
                </a:lnTo>
                <a:lnTo>
                  <a:pt x="34" y="80"/>
                </a:lnTo>
                <a:lnTo>
                  <a:pt x="36" y="90"/>
                </a:lnTo>
                <a:lnTo>
                  <a:pt x="42" y="90"/>
                </a:lnTo>
                <a:lnTo>
                  <a:pt x="48" y="82"/>
                </a:lnTo>
                <a:lnTo>
                  <a:pt x="52" y="94"/>
                </a:lnTo>
                <a:lnTo>
                  <a:pt x="53" y="96"/>
                </a:lnTo>
                <a:lnTo>
                  <a:pt x="53" y="101"/>
                </a:lnTo>
                <a:lnTo>
                  <a:pt x="61" y="99"/>
                </a:lnTo>
                <a:lnTo>
                  <a:pt x="63" y="90"/>
                </a:lnTo>
                <a:lnTo>
                  <a:pt x="61" y="90"/>
                </a:lnTo>
                <a:lnTo>
                  <a:pt x="69" y="82"/>
                </a:lnTo>
                <a:lnTo>
                  <a:pt x="65" y="82"/>
                </a:lnTo>
                <a:lnTo>
                  <a:pt x="65" y="74"/>
                </a:lnTo>
                <a:lnTo>
                  <a:pt x="75" y="65"/>
                </a:lnTo>
                <a:lnTo>
                  <a:pt x="75" y="59"/>
                </a:lnTo>
                <a:lnTo>
                  <a:pt x="80" y="59"/>
                </a:lnTo>
                <a:lnTo>
                  <a:pt x="84" y="63"/>
                </a:lnTo>
                <a:lnTo>
                  <a:pt x="73" y="73"/>
                </a:lnTo>
                <a:lnTo>
                  <a:pt x="73" y="82"/>
                </a:lnTo>
                <a:lnTo>
                  <a:pt x="78" y="82"/>
                </a:lnTo>
                <a:lnTo>
                  <a:pt x="88" y="82"/>
                </a:lnTo>
                <a:lnTo>
                  <a:pt x="96" y="82"/>
                </a:lnTo>
                <a:lnTo>
                  <a:pt x="80" y="86"/>
                </a:lnTo>
                <a:lnTo>
                  <a:pt x="80" y="96"/>
                </a:lnTo>
                <a:lnTo>
                  <a:pt x="78" y="92"/>
                </a:lnTo>
                <a:lnTo>
                  <a:pt x="73" y="96"/>
                </a:lnTo>
                <a:lnTo>
                  <a:pt x="73" y="101"/>
                </a:lnTo>
                <a:lnTo>
                  <a:pt x="71" y="103"/>
                </a:lnTo>
                <a:lnTo>
                  <a:pt x="65" y="103"/>
                </a:lnTo>
                <a:lnTo>
                  <a:pt x="57" y="107"/>
                </a:lnTo>
                <a:lnTo>
                  <a:pt x="53" y="103"/>
                </a:lnTo>
                <a:lnTo>
                  <a:pt x="48" y="105"/>
                </a:lnTo>
                <a:lnTo>
                  <a:pt x="46" y="103"/>
                </a:lnTo>
                <a:lnTo>
                  <a:pt x="48" y="97"/>
                </a:lnTo>
                <a:lnTo>
                  <a:pt x="48" y="92"/>
                </a:lnTo>
                <a:lnTo>
                  <a:pt x="42" y="96"/>
                </a:lnTo>
                <a:lnTo>
                  <a:pt x="42" y="101"/>
                </a:lnTo>
                <a:lnTo>
                  <a:pt x="42" y="109"/>
                </a:lnTo>
                <a:lnTo>
                  <a:pt x="40" y="107"/>
                </a:lnTo>
                <a:lnTo>
                  <a:pt x="36" y="109"/>
                </a:lnTo>
                <a:lnTo>
                  <a:pt x="32" y="113"/>
                </a:lnTo>
                <a:lnTo>
                  <a:pt x="27" y="118"/>
                </a:lnTo>
                <a:lnTo>
                  <a:pt x="25" y="120"/>
                </a:lnTo>
                <a:lnTo>
                  <a:pt x="17" y="120"/>
                </a:lnTo>
                <a:lnTo>
                  <a:pt x="19" y="124"/>
                </a:lnTo>
                <a:lnTo>
                  <a:pt x="11" y="124"/>
                </a:lnTo>
                <a:lnTo>
                  <a:pt x="11" y="128"/>
                </a:lnTo>
                <a:lnTo>
                  <a:pt x="17" y="128"/>
                </a:lnTo>
                <a:lnTo>
                  <a:pt x="17" y="130"/>
                </a:lnTo>
                <a:lnTo>
                  <a:pt x="21" y="136"/>
                </a:lnTo>
                <a:lnTo>
                  <a:pt x="17" y="141"/>
                </a:lnTo>
                <a:lnTo>
                  <a:pt x="2" y="140"/>
                </a:lnTo>
                <a:lnTo>
                  <a:pt x="0" y="141"/>
                </a:lnTo>
                <a:lnTo>
                  <a:pt x="0" y="155"/>
                </a:lnTo>
                <a:lnTo>
                  <a:pt x="2" y="161"/>
                </a:lnTo>
                <a:lnTo>
                  <a:pt x="5" y="161"/>
                </a:lnTo>
                <a:lnTo>
                  <a:pt x="17" y="163"/>
                </a:lnTo>
                <a:lnTo>
                  <a:pt x="23" y="157"/>
                </a:lnTo>
                <a:lnTo>
                  <a:pt x="21" y="155"/>
                </a:lnTo>
                <a:lnTo>
                  <a:pt x="25" y="151"/>
                </a:lnTo>
                <a:lnTo>
                  <a:pt x="29" y="147"/>
                </a:lnTo>
                <a:lnTo>
                  <a:pt x="29" y="141"/>
                </a:lnTo>
                <a:lnTo>
                  <a:pt x="32" y="141"/>
                </a:lnTo>
                <a:lnTo>
                  <a:pt x="38" y="141"/>
                </a:lnTo>
                <a:lnTo>
                  <a:pt x="40" y="140"/>
                </a:lnTo>
                <a:lnTo>
                  <a:pt x="44" y="138"/>
                </a:lnTo>
                <a:lnTo>
                  <a:pt x="46" y="140"/>
                </a:lnTo>
                <a:lnTo>
                  <a:pt x="50" y="145"/>
                </a:lnTo>
                <a:lnTo>
                  <a:pt x="61" y="151"/>
                </a:lnTo>
                <a:lnTo>
                  <a:pt x="61" y="159"/>
                </a:lnTo>
                <a:lnTo>
                  <a:pt x="63" y="155"/>
                </a:lnTo>
                <a:lnTo>
                  <a:pt x="63" y="151"/>
                </a:lnTo>
                <a:lnTo>
                  <a:pt x="65" y="151"/>
                </a:lnTo>
                <a:lnTo>
                  <a:pt x="57" y="145"/>
                </a:lnTo>
                <a:lnTo>
                  <a:pt x="53" y="140"/>
                </a:lnTo>
                <a:lnTo>
                  <a:pt x="52" y="136"/>
                </a:lnTo>
                <a:lnTo>
                  <a:pt x="57" y="136"/>
                </a:lnTo>
                <a:lnTo>
                  <a:pt x="61" y="141"/>
                </a:lnTo>
                <a:lnTo>
                  <a:pt x="71" y="147"/>
                </a:lnTo>
                <a:lnTo>
                  <a:pt x="71" y="151"/>
                </a:lnTo>
                <a:lnTo>
                  <a:pt x="73" y="153"/>
                </a:lnTo>
                <a:lnTo>
                  <a:pt x="73" y="157"/>
                </a:lnTo>
                <a:lnTo>
                  <a:pt x="78" y="157"/>
                </a:lnTo>
                <a:lnTo>
                  <a:pt x="73" y="159"/>
                </a:lnTo>
                <a:lnTo>
                  <a:pt x="75" y="163"/>
                </a:lnTo>
                <a:lnTo>
                  <a:pt x="78" y="164"/>
                </a:lnTo>
                <a:lnTo>
                  <a:pt x="80" y="157"/>
                </a:lnTo>
                <a:lnTo>
                  <a:pt x="78" y="155"/>
                </a:lnTo>
                <a:lnTo>
                  <a:pt x="80" y="155"/>
                </a:lnTo>
                <a:lnTo>
                  <a:pt x="78" y="151"/>
                </a:lnTo>
                <a:lnTo>
                  <a:pt x="88" y="149"/>
                </a:lnTo>
                <a:lnTo>
                  <a:pt x="88" y="145"/>
                </a:lnTo>
                <a:lnTo>
                  <a:pt x="92" y="140"/>
                </a:lnTo>
                <a:lnTo>
                  <a:pt x="94" y="136"/>
                </a:lnTo>
                <a:lnTo>
                  <a:pt x="96" y="132"/>
                </a:lnTo>
                <a:lnTo>
                  <a:pt x="100" y="130"/>
                </a:lnTo>
                <a:lnTo>
                  <a:pt x="100" y="132"/>
                </a:lnTo>
                <a:lnTo>
                  <a:pt x="103" y="132"/>
                </a:lnTo>
                <a:lnTo>
                  <a:pt x="103" y="136"/>
                </a:lnTo>
                <a:lnTo>
                  <a:pt x="105" y="138"/>
                </a:lnTo>
                <a:lnTo>
                  <a:pt x="111" y="136"/>
                </a:lnTo>
                <a:lnTo>
                  <a:pt x="109" y="136"/>
                </a:lnTo>
                <a:lnTo>
                  <a:pt x="107" y="134"/>
                </a:lnTo>
                <a:lnTo>
                  <a:pt x="109" y="132"/>
                </a:lnTo>
                <a:lnTo>
                  <a:pt x="117" y="128"/>
                </a:lnTo>
                <a:lnTo>
                  <a:pt x="115" y="132"/>
                </a:lnTo>
                <a:lnTo>
                  <a:pt x="111" y="136"/>
                </a:lnTo>
                <a:lnTo>
                  <a:pt x="124" y="145"/>
                </a:lnTo>
                <a:lnTo>
                  <a:pt x="124" y="147"/>
                </a:lnTo>
                <a:lnTo>
                  <a:pt x="117" y="149"/>
                </a:lnTo>
                <a:lnTo>
                  <a:pt x="109" y="145"/>
                </a:lnTo>
                <a:lnTo>
                  <a:pt x="98" y="149"/>
                </a:lnTo>
                <a:lnTo>
                  <a:pt x="92" y="147"/>
                </a:lnTo>
                <a:lnTo>
                  <a:pt x="96" y="151"/>
                </a:lnTo>
                <a:lnTo>
                  <a:pt x="86" y="153"/>
                </a:lnTo>
                <a:lnTo>
                  <a:pt x="88" y="157"/>
                </a:lnTo>
                <a:lnTo>
                  <a:pt x="88" y="163"/>
                </a:lnTo>
                <a:lnTo>
                  <a:pt x="96" y="164"/>
                </a:lnTo>
                <a:lnTo>
                  <a:pt x="98" y="163"/>
                </a:lnTo>
                <a:lnTo>
                  <a:pt x="103" y="164"/>
                </a:lnTo>
                <a:lnTo>
                  <a:pt x="111" y="163"/>
                </a:lnTo>
                <a:lnTo>
                  <a:pt x="111" y="168"/>
                </a:lnTo>
                <a:lnTo>
                  <a:pt x="105" y="178"/>
                </a:lnTo>
                <a:lnTo>
                  <a:pt x="98" y="178"/>
                </a:lnTo>
                <a:lnTo>
                  <a:pt x="100" y="18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4" name="Freeform 54"/>
          <p:cNvSpPr>
            <a:spLocks/>
          </p:cNvSpPr>
          <p:nvPr/>
        </p:nvSpPr>
        <p:spPr bwMode="auto">
          <a:xfrm>
            <a:off x="7599363" y="6008688"/>
            <a:ext cx="117475" cy="90487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16" y="25"/>
              </a:cxn>
              <a:cxn ang="0">
                <a:pos x="16" y="21"/>
              </a:cxn>
              <a:cxn ang="0">
                <a:pos x="21" y="14"/>
              </a:cxn>
              <a:cxn ang="0">
                <a:pos x="27" y="8"/>
              </a:cxn>
              <a:cxn ang="0">
                <a:pos x="29" y="8"/>
              </a:cxn>
              <a:cxn ang="0">
                <a:pos x="46" y="6"/>
              </a:cxn>
              <a:cxn ang="0">
                <a:pos x="52" y="4"/>
              </a:cxn>
              <a:cxn ang="0">
                <a:pos x="77" y="6"/>
              </a:cxn>
              <a:cxn ang="0">
                <a:pos x="71" y="0"/>
              </a:cxn>
              <a:cxn ang="0">
                <a:pos x="85" y="0"/>
              </a:cxn>
              <a:cxn ang="0">
                <a:pos x="108" y="0"/>
              </a:cxn>
              <a:cxn ang="0">
                <a:pos x="125" y="4"/>
              </a:cxn>
              <a:cxn ang="0">
                <a:pos x="96" y="8"/>
              </a:cxn>
              <a:cxn ang="0">
                <a:pos x="110" y="12"/>
              </a:cxn>
              <a:cxn ang="0">
                <a:pos x="121" y="12"/>
              </a:cxn>
              <a:cxn ang="0">
                <a:pos x="129" y="12"/>
              </a:cxn>
              <a:cxn ang="0">
                <a:pos x="140" y="8"/>
              </a:cxn>
              <a:cxn ang="0">
                <a:pos x="142" y="14"/>
              </a:cxn>
              <a:cxn ang="0">
                <a:pos x="138" y="17"/>
              </a:cxn>
              <a:cxn ang="0">
                <a:pos x="133" y="25"/>
              </a:cxn>
              <a:cxn ang="0">
                <a:pos x="129" y="31"/>
              </a:cxn>
              <a:cxn ang="0">
                <a:pos x="135" y="35"/>
              </a:cxn>
              <a:cxn ang="0">
                <a:pos x="129" y="42"/>
              </a:cxn>
              <a:cxn ang="0">
                <a:pos x="125" y="44"/>
              </a:cxn>
              <a:cxn ang="0">
                <a:pos x="133" y="50"/>
              </a:cxn>
              <a:cxn ang="0">
                <a:pos x="129" y="54"/>
              </a:cxn>
              <a:cxn ang="0">
                <a:pos x="119" y="54"/>
              </a:cxn>
              <a:cxn ang="0">
                <a:pos x="115" y="63"/>
              </a:cxn>
              <a:cxn ang="0">
                <a:pos x="127" y="63"/>
              </a:cxn>
              <a:cxn ang="0">
                <a:pos x="117" y="65"/>
              </a:cxn>
              <a:cxn ang="0">
                <a:pos x="110" y="67"/>
              </a:cxn>
              <a:cxn ang="0">
                <a:pos x="110" y="71"/>
              </a:cxn>
              <a:cxn ang="0">
                <a:pos x="113" y="77"/>
              </a:cxn>
              <a:cxn ang="0">
                <a:pos x="96" y="82"/>
              </a:cxn>
              <a:cxn ang="0">
                <a:pos x="85" y="88"/>
              </a:cxn>
              <a:cxn ang="0">
                <a:pos x="79" y="92"/>
              </a:cxn>
              <a:cxn ang="0">
                <a:pos x="79" y="100"/>
              </a:cxn>
              <a:cxn ang="0">
                <a:pos x="75" y="105"/>
              </a:cxn>
              <a:cxn ang="0">
                <a:pos x="67" y="113"/>
              </a:cxn>
              <a:cxn ang="0">
                <a:pos x="56" y="105"/>
              </a:cxn>
              <a:cxn ang="0">
                <a:pos x="48" y="90"/>
              </a:cxn>
              <a:cxn ang="0">
                <a:pos x="48" y="79"/>
              </a:cxn>
              <a:cxn ang="0">
                <a:pos x="54" y="71"/>
              </a:cxn>
              <a:cxn ang="0">
                <a:pos x="44" y="69"/>
              </a:cxn>
              <a:cxn ang="0">
                <a:pos x="48" y="63"/>
              </a:cxn>
              <a:cxn ang="0">
                <a:pos x="44" y="63"/>
              </a:cxn>
              <a:cxn ang="0">
                <a:pos x="42" y="63"/>
              </a:cxn>
              <a:cxn ang="0">
                <a:pos x="41" y="50"/>
              </a:cxn>
              <a:cxn ang="0">
                <a:pos x="29" y="42"/>
              </a:cxn>
              <a:cxn ang="0">
                <a:pos x="8" y="40"/>
              </a:cxn>
              <a:cxn ang="0">
                <a:pos x="2" y="35"/>
              </a:cxn>
              <a:cxn ang="0">
                <a:pos x="10" y="35"/>
              </a:cxn>
            </a:cxnLst>
            <a:rect l="0" t="0" r="r" b="b"/>
            <a:pathLst>
              <a:path w="148" h="113">
                <a:moveTo>
                  <a:pt x="0" y="31"/>
                </a:moveTo>
                <a:lnTo>
                  <a:pt x="0" y="27"/>
                </a:lnTo>
                <a:lnTo>
                  <a:pt x="10" y="25"/>
                </a:lnTo>
                <a:lnTo>
                  <a:pt x="16" y="25"/>
                </a:lnTo>
                <a:lnTo>
                  <a:pt x="21" y="17"/>
                </a:lnTo>
                <a:lnTo>
                  <a:pt x="16" y="21"/>
                </a:lnTo>
                <a:lnTo>
                  <a:pt x="12" y="17"/>
                </a:lnTo>
                <a:lnTo>
                  <a:pt x="21" y="14"/>
                </a:lnTo>
                <a:lnTo>
                  <a:pt x="27" y="14"/>
                </a:lnTo>
                <a:lnTo>
                  <a:pt x="27" y="8"/>
                </a:lnTo>
                <a:lnTo>
                  <a:pt x="37" y="12"/>
                </a:lnTo>
                <a:lnTo>
                  <a:pt x="29" y="8"/>
                </a:lnTo>
                <a:lnTo>
                  <a:pt x="42" y="6"/>
                </a:lnTo>
                <a:lnTo>
                  <a:pt x="46" y="6"/>
                </a:lnTo>
                <a:lnTo>
                  <a:pt x="54" y="8"/>
                </a:lnTo>
                <a:lnTo>
                  <a:pt x="52" y="4"/>
                </a:lnTo>
                <a:lnTo>
                  <a:pt x="67" y="8"/>
                </a:lnTo>
                <a:lnTo>
                  <a:pt x="77" y="6"/>
                </a:lnTo>
                <a:lnTo>
                  <a:pt x="65" y="0"/>
                </a:lnTo>
                <a:lnTo>
                  <a:pt x="71" y="0"/>
                </a:lnTo>
                <a:lnTo>
                  <a:pt x="81" y="4"/>
                </a:lnTo>
                <a:lnTo>
                  <a:pt x="85" y="0"/>
                </a:lnTo>
                <a:lnTo>
                  <a:pt x="83" y="0"/>
                </a:lnTo>
                <a:lnTo>
                  <a:pt x="108" y="0"/>
                </a:lnTo>
                <a:lnTo>
                  <a:pt x="117" y="2"/>
                </a:lnTo>
                <a:lnTo>
                  <a:pt x="125" y="4"/>
                </a:lnTo>
                <a:lnTo>
                  <a:pt x="96" y="6"/>
                </a:lnTo>
                <a:lnTo>
                  <a:pt x="96" y="8"/>
                </a:lnTo>
                <a:lnTo>
                  <a:pt x="115" y="8"/>
                </a:lnTo>
                <a:lnTo>
                  <a:pt x="110" y="12"/>
                </a:lnTo>
                <a:lnTo>
                  <a:pt x="121" y="6"/>
                </a:lnTo>
                <a:lnTo>
                  <a:pt x="121" y="12"/>
                </a:lnTo>
                <a:lnTo>
                  <a:pt x="117" y="17"/>
                </a:lnTo>
                <a:lnTo>
                  <a:pt x="129" y="12"/>
                </a:lnTo>
                <a:lnTo>
                  <a:pt x="135" y="8"/>
                </a:lnTo>
                <a:lnTo>
                  <a:pt x="140" y="8"/>
                </a:lnTo>
                <a:lnTo>
                  <a:pt x="148" y="12"/>
                </a:lnTo>
                <a:lnTo>
                  <a:pt x="142" y="14"/>
                </a:lnTo>
                <a:lnTo>
                  <a:pt x="127" y="17"/>
                </a:lnTo>
                <a:lnTo>
                  <a:pt x="138" y="17"/>
                </a:lnTo>
                <a:lnTo>
                  <a:pt x="127" y="19"/>
                </a:lnTo>
                <a:lnTo>
                  <a:pt x="133" y="25"/>
                </a:lnTo>
                <a:lnTo>
                  <a:pt x="127" y="27"/>
                </a:lnTo>
                <a:lnTo>
                  <a:pt x="129" y="31"/>
                </a:lnTo>
                <a:lnTo>
                  <a:pt x="127" y="35"/>
                </a:lnTo>
                <a:lnTo>
                  <a:pt x="135" y="35"/>
                </a:lnTo>
                <a:lnTo>
                  <a:pt x="127" y="37"/>
                </a:lnTo>
                <a:lnTo>
                  <a:pt x="129" y="42"/>
                </a:lnTo>
                <a:lnTo>
                  <a:pt x="129" y="46"/>
                </a:lnTo>
                <a:lnTo>
                  <a:pt x="125" y="44"/>
                </a:lnTo>
                <a:lnTo>
                  <a:pt x="127" y="50"/>
                </a:lnTo>
                <a:lnTo>
                  <a:pt x="133" y="50"/>
                </a:lnTo>
                <a:lnTo>
                  <a:pt x="121" y="52"/>
                </a:lnTo>
                <a:lnTo>
                  <a:pt x="129" y="54"/>
                </a:lnTo>
                <a:lnTo>
                  <a:pt x="121" y="56"/>
                </a:lnTo>
                <a:lnTo>
                  <a:pt x="119" y="54"/>
                </a:lnTo>
                <a:lnTo>
                  <a:pt x="112" y="56"/>
                </a:lnTo>
                <a:lnTo>
                  <a:pt x="115" y="63"/>
                </a:lnTo>
                <a:lnTo>
                  <a:pt x="117" y="61"/>
                </a:lnTo>
                <a:lnTo>
                  <a:pt x="127" y="63"/>
                </a:lnTo>
                <a:lnTo>
                  <a:pt x="127" y="71"/>
                </a:lnTo>
                <a:lnTo>
                  <a:pt x="117" y="65"/>
                </a:lnTo>
                <a:lnTo>
                  <a:pt x="110" y="63"/>
                </a:lnTo>
                <a:lnTo>
                  <a:pt x="110" y="67"/>
                </a:lnTo>
                <a:lnTo>
                  <a:pt x="112" y="71"/>
                </a:lnTo>
                <a:lnTo>
                  <a:pt x="110" y="71"/>
                </a:lnTo>
                <a:lnTo>
                  <a:pt x="125" y="71"/>
                </a:lnTo>
                <a:lnTo>
                  <a:pt x="113" y="77"/>
                </a:lnTo>
                <a:lnTo>
                  <a:pt x="104" y="81"/>
                </a:lnTo>
                <a:lnTo>
                  <a:pt x="96" y="82"/>
                </a:lnTo>
                <a:lnTo>
                  <a:pt x="92" y="88"/>
                </a:lnTo>
                <a:lnTo>
                  <a:pt x="85" y="88"/>
                </a:lnTo>
                <a:lnTo>
                  <a:pt x="85" y="92"/>
                </a:lnTo>
                <a:lnTo>
                  <a:pt x="79" y="92"/>
                </a:lnTo>
                <a:lnTo>
                  <a:pt x="77" y="94"/>
                </a:lnTo>
                <a:lnTo>
                  <a:pt x="79" y="100"/>
                </a:lnTo>
                <a:lnTo>
                  <a:pt x="73" y="104"/>
                </a:lnTo>
                <a:lnTo>
                  <a:pt x="75" y="105"/>
                </a:lnTo>
                <a:lnTo>
                  <a:pt x="73" y="113"/>
                </a:lnTo>
                <a:lnTo>
                  <a:pt x="67" y="113"/>
                </a:lnTo>
                <a:lnTo>
                  <a:pt x="62" y="109"/>
                </a:lnTo>
                <a:lnTo>
                  <a:pt x="56" y="105"/>
                </a:lnTo>
                <a:lnTo>
                  <a:pt x="50" y="96"/>
                </a:lnTo>
                <a:lnTo>
                  <a:pt x="48" y="90"/>
                </a:lnTo>
                <a:lnTo>
                  <a:pt x="46" y="84"/>
                </a:lnTo>
                <a:lnTo>
                  <a:pt x="48" y="79"/>
                </a:lnTo>
                <a:lnTo>
                  <a:pt x="54" y="77"/>
                </a:lnTo>
                <a:lnTo>
                  <a:pt x="54" y="71"/>
                </a:lnTo>
                <a:lnTo>
                  <a:pt x="48" y="71"/>
                </a:lnTo>
                <a:lnTo>
                  <a:pt x="44" y="69"/>
                </a:lnTo>
                <a:lnTo>
                  <a:pt x="54" y="69"/>
                </a:lnTo>
                <a:lnTo>
                  <a:pt x="48" y="63"/>
                </a:lnTo>
                <a:lnTo>
                  <a:pt x="50" y="63"/>
                </a:lnTo>
                <a:lnTo>
                  <a:pt x="44" y="63"/>
                </a:lnTo>
                <a:lnTo>
                  <a:pt x="42" y="63"/>
                </a:lnTo>
                <a:lnTo>
                  <a:pt x="42" y="63"/>
                </a:lnTo>
                <a:lnTo>
                  <a:pt x="44" y="59"/>
                </a:lnTo>
                <a:lnTo>
                  <a:pt x="41" y="50"/>
                </a:lnTo>
                <a:lnTo>
                  <a:pt x="35" y="44"/>
                </a:lnTo>
                <a:lnTo>
                  <a:pt x="29" y="42"/>
                </a:lnTo>
                <a:lnTo>
                  <a:pt x="17" y="42"/>
                </a:lnTo>
                <a:lnTo>
                  <a:pt x="8" y="40"/>
                </a:lnTo>
                <a:lnTo>
                  <a:pt x="12" y="37"/>
                </a:lnTo>
                <a:lnTo>
                  <a:pt x="2" y="35"/>
                </a:lnTo>
                <a:lnTo>
                  <a:pt x="17" y="33"/>
                </a:lnTo>
                <a:lnTo>
                  <a:pt x="10" y="35"/>
                </a:lnTo>
                <a:lnTo>
                  <a:pt x="0" y="31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5" name="Freeform 55"/>
          <p:cNvSpPr>
            <a:spLocks/>
          </p:cNvSpPr>
          <p:nvPr/>
        </p:nvSpPr>
        <p:spPr bwMode="auto">
          <a:xfrm>
            <a:off x="7554913" y="6049963"/>
            <a:ext cx="9525" cy="793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" y="9"/>
              </a:cxn>
              <a:cxn ang="0">
                <a:pos x="11" y="2"/>
              </a:cxn>
              <a:cxn ang="0">
                <a:pos x="0" y="0"/>
              </a:cxn>
              <a:cxn ang="0">
                <a:pos x="0" y="7"/>
              </a:cxn>
            </a:cxnLst>
            <a:rect l="0" t="0" r="r" b="b"/>
            <a:pathLst>
              <a:path w="11" h="9">
                <a:moveTo>
                  <a:pt x="0" y="7"/>
                </a:moveTo>
                <a:lnTo>
                  <a:pt x="5" y="9"/>
                </a:lnTo>
                <a:lnTo>
                  <a:pt x="11" y="2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6" name="Freeform 56"/>
          <p:cNvSpPr>
            <a:spLocks/>
          </p:cNvSpPr>
          <p:nvPr/>
        </p:nvSpPr>
        <p:spPr bwMode="auto">
          <a:xfrm>
            <a:off x="7542213" y="6038850"/>
            <a:ext cx="9525" cy="63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2"/>
              </a:cxn>
              <a:cxn ang="0">
                <a:pos x="10" y="0"/>
              </a:cxn>
              <a:cxn ang="0">
                <a:pos x="14" y="6"/>
              </a:cxn>
              <a:cxn ang="0">
                <a:pos x="10" y="8"/>
              </a:cxn>
              <a:cxn ang="0">
                <a:pos x="4" y="8"/>
              </a:cxn>
              <a:cxn ang="0">
                <a:pos x="0" y="6"/>
              </a:cxn>
            </a:cxnLst>
            <a:rect l="0" t="0" r="r" b="b"/>
            <a:pathLst>
              <a:path w="14" h="8">
                <a:moveTo>
                  <a:pt x="0" y="6"/>
                </a:moveTo>
                <a:lnTo>
                  <a:pt x="0" y="2"/>
                </a:lnTo>
                <a:lnTo>
                  <a:pt x="10" y="0"/>
                </a:lnTo>
                <a:lnTo>
                  <a:pt x="14" y="6"/>
                </a:lnTo>
                <a:lnTo>
                  <a:pt x="10" y="8"/>
                </a:lnTo>
                <a:lnTo>
                  <a:pt x="4" y="8"/>
                </a:lnTo>
                <a:lnTo>
                  <a:pt x="0" y="6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7" name="Freeform 57"/>
          <p:cNvSpPr>
            <a:spLocks/>
          </p:cNvSpPr>
          <p:nvPr/>
        </p:nvSpPr>
        <p:spPr bwMode="auto">
          <a:xfrm>
            <a:off x="7542213" y="6049963"/>
            <a:ext cx="9525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6" y="0"/>
              </a:cxn>
              <a:cxn ang="0">
                <a:pos x="14" y="4"/>
              </a:cxn>
              <a:cxn ang="0">
                <a:pos x="10" y="7"/>
              </a:cxn>
              <a:cxn ang="0">
                <a:pos x="14" y="7"/>
              </a:cxn>
              <a:cxn ang="0">
                <a:pos x="14" y="11"/>
              </a:cxn>
              <a:cxn ang="0">
                <a:pos x="8" y="13"/>
              </a:cxn>
              <a:cxn ang="0">
                <a:pos x="0" y="7"/>
              </a:cxn>
            </a:cxnLst>
            <a:rect l="0" t="0" r="r" b="b"/>
            <a:pathLst>
              <a:path w="14" h="13">
                <a:moveTo>
                  <a:pt x="0" y="7"/>
                </a:moveTo>
                <a:lnTo>
                  <a:pt x="6" y="0"/>
                </a:lnTo>
                <a:lnTo>
                  <a:pt x="14" y="4"/>
                </a:lnTo>
                <a:lnTo>
                  <a:pt x="10" y="7"/>
                </a:lnTo>
                <a:lnTo>
                  <a:pt x="14" y="7"/>
                </a:lnTo>
                <a:lnTo>
                  <a:pt x="14" y="11"/>
                </a:lnTo>
                <a:lnTo>
                  <a:pt x="8" y="13"/>
                </a:lnTo>
                <a:lnTo>
                  <a:pt x="0" y="7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8" name="Freeform 58"/>
          <p:cNvSpPr>
            <a:spLocks/>
          </p:cNvSpPr>
          <p:nvPr/>
        </p:nvSpPr>
        <p:spPr bwMode="auto">
          <a:xfrm>
            <a:off x="7512050" y="6037263"/>
            <a:ext cx="23813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6" y="1"/>
              </a:cxn>
              <a:cxn ang="0">
                <a:pos x="13" y="3"/>
              </a:cxn>
              <a:cxn ang="0">
                <a:pos x="15" y="7"/>
              </a:cxn>
              <a:cxn ang="0">
                <a:pos x="19" y="7"/>
              </a:cxn>
              <a:cxn ang="0">
                <a:pos x="17" y="3"/>
              </a:cxn>
              <a:cxn ang="0">
                <a:pos x="21" y="0"/>
              </a:cxn>
              <a:cxn ang="0">
                <a:pos x="21" y="3"/>
              </a:cxn>
              <a:cxn ang="0">
                <a:pos x="27" y="5"/>
              </a:cxn>
              <a:cxn ang="0">
                <a:pos x="29" y="7"/>
              </a:cxn>
              <a:cxn ang="0">
                <a:pos x="27" y="9"/>
              </a:cxn>
              <a:cxn ang="0">
                <a:pos x="21" y="9"/>
              </a:cxn>
              <a:cxn ang="0">
                <a:pos x="13" y="13"/>
              </a:cxn>
              <a:cxn ang="0">
                <a:pos x="0" y="7"/>
              </a:cxn>
            </a:cxnLst>
            <a:rect l="0" t="0" r="r" b="b"/>
            <a:pathLst>
              <a:path w="29" h="13">
                <a:moveTo>
                  <a:pt x="0" y="7"/>
                </a:moveTo>
                <a:lnTo>
                  <a:pt x="6" y="1"/>
                </a:lnTo>
                <a:lnTo>
                  <a:pt x="13" y="3"/>
                </a:lnTo>
                <a:lnTo>
                  <a:pt x="15" y="7"/>
                </a:lnTo>
                <a:lnTo>
                  <a:pt x="19" y="7"/>
                </a:lnTo>
                <a:lnTo>
                  <a:pt x="17" y="3"/>
                </a:lnTo>
                <a:lnTo>
                  <a:pt x="21" y="0"/>
                </a:lnTo>
                <a:lnTo>
                  <a:pt x="21" y="3"/>
                </a:lnTo>
                <a:lnTo>
                  <a:pt x="27" y="5"/>
                </a:lnTo>
                <a:lnTo>
                  <a:pt x="29" y="7"/>
                </a:lnTo>
                <a:lnTo>
                  <a:pt x="27" y="9"/>
                </a:lnTo>
                <a:lnTo>
                  <a:pt x="21" y="9"/>
                </a:lnTo>
                <a:lnTo>
                  <a:pt x="13" y="13"/>
                </a:lnTo>
                <a:lnTo>
                  <a:pt x="0" y="7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9" name="Freeform 59"/>
          <p:cNvSpPr>
            <a:spLocks/>
          </p:cNvSpPr>
          <p:nvPr/>
        </p:nvSpPr>
        <p:spPr bwMode="auto">
          <a:xfrm>
            <a:off x="7502525" y="6034088"/>
            <a:ext cx="12700" cy="793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" y="9"/>
              </a:cxn>
              <a:cxn ang="0">
                <a:pos x="12" y="4"/>
              </a:cxn>
              <a:cxn ang="0">
                <a:pos x="14" y="7"/>
              </a:cxn>
              <a:cxn ang="0">
                <a:pos x="16" y="4"/>
              </a:cxn>
              <a:cxn ang="0">
                <a:pos x="18" y="2"/>
              </a:cxn>
              <a:cxn ang="0">
                <a:pos x="16" y="0"/>
              </a:cxn>
              <a:cxn ang="0">
                <a:pos x="8" y="2"/>
              </a:cxn>
              <a:cxn ang="0">
                <a:pos x="0" y="7"/>
              </a:cxn>
            </a:cxnLst>
            <a:rect l="0" t="0" r="r" b="b"/>
            <a:pathLst>
              <a:path w="18" h="9">
                <a:moveTo>
                  <a:pt x="0" y="7"/>
                </a:moveTo>
                <a:lnTo>
                  <a:pt x="4" y="9"/>
                </a:lnTo>
                <a:lnTo>
                  <a:pt x="12" y="4"/>
                </a:lnTo>
                <a:lnTo>
                  <a:pt x="14" y="7"/>
                </a:lnTo>
                <a:lnTo>
                  <a:pt x="16" y="4"/>
                </a:lnTo>
                <a:lnTo>
                  <a:pt x="18" y="2"/>
                </a:lnTo>
                <a:lnTo>
                  <a:pt x="16" y="0"/>
                </a:lnTo>
                <a:lnTo>
                  <a:pt x="8" y="2"/>
                </a:lnTo>
                <a:lnTo>
                  <a:pt x="0" y="7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40" name="Freeform 60"/>
          <p:cNvSpPr>
            <a:spLocks/>
          </p:cNvSpPr>
          <p:nvPr/>
        </p:nvSpPr>
        <p:spPr bwMode="auto">
          <a:xfrm>
            <a:off x="7535863" y="6029325"/>
            <a:ext cx="11112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2"/>
              </a:cxn>
              <a:cxn ang="0">
                <a:pos x="1" y="2"/>
              </a:cxn>
              <a:cxn ang="0">
                <a:pos x="15" y="6"/>
              </a:cxn>
              <a:cxn ang="0">
                <a:pos x="15" y="2"/>
              </a:cxn>
              <a:cxn ang="0">
                <a:pos x="7" y="0"/>
              </a:cxn>
              <a:cxn ang="0">
                <a:pos x="5" y="0"/>
              </a:cxn>
              <a:cxn ang="0">
                <a:pos x="0" y="0"/>
              </a:cxn>
            </a:cxnLst>
            <a:rect l="0" t="0" r="r" b="b"/>
            <a:pathLst>
              <a:path w="15" h="6">
                <a:moveTo>
                  <a:pt x="0" y="0"/>
                </a:moveTo>
                <a:lnTo>
                  <a:pt x="1" y="2"/>
                </a:lnTo>
                <a:lnTo>
                  <a:pt x="1" y="2"/>
                </a:lnTo>
                <a:lnTo>
                  <a:pt x="15" y="6"/>
                </a:lnTo>
                <a:lnTo>
                  <a:pt x="15" y="2"/>
                </a:lnTo>
                <a:lnTo>
                  <a:pt x="7" y="0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41" name="Freeform 61"/>
          <p:cNvSpPr>
            <a:spLocks/>
          </p:cNvSpPr>
          <p:nvPr/>
        </p:nvSpPr>
        <p:spPr bwMode="auto">
          <a:xfrm>
            <a:off x="7551738" y="6035675"/>
            <a:ext cx="33337" cy="127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0"/>
              </a:cxn>
              <a:cxn ang="0">
                <a:pos x="19" y="7"/>
              </a:cxn>
              <a:cxn ang="0">
                <a:pos x="27" y="9"/>
              </a:cxn>
              <a:cxn ang="0">
                <a:pos x="34" y="7"/>
              </a:cxn>
              <a:cxn ang="0">
                <a:pos x="40" y="9"/>
              </a:cxn>
              <a:cxn ang="0">
                <a:pos x="38" y="15"/>
              </a:cxn>
              <a:cxn ang="0">
                <a:pos x="11" y="15"/>
              </a:cxn>
              <a:cxn ang="0">
                <a:pos x="4" y="5"/>
              </a:cxn>
              <a:cxn ang="0">
                <a:pos x="0" y="2"/>
              </a:cxn>
            </a:cxnLst>
            <a:rect l="0" t="0" r="r" b="b"/>
            <a:pathLst>
              <a:path w="40" h="15">
                <a:moveTo>
                  <a:pt x="0" y="2"/>
                </a:moveTo>
                <a:lnTo>
                  <a:pt x="2" y="0"/>
                </a:lnTo>
                <a:lnTo>
                  <a:pt x="19" y="7"/>
                </a:lnTo>
                <a:lnTo>
                  <a:pt x="27" y="9"/>
                </a:lnTo>
                <a:lnTo>
                  <a:pt x="34" y="7"/>
                </a:lnTo>
                <a:lnTo>
                  <a:pt x="40" y="9"/>
                </a:lnTo>
                <a:lnTo>
                  <a:pt x="38" y="15"/>
                </a:lnTo>
                <a:lnTo>
                  <a:pt x="11" y="15"/>
                </a:lnTo>
                <a:lnTo>
                  <a:pt x="4" y="5"/>
                </a:lnTo>
                <a:lnTo>
                  <a:pt x="0" y="2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42" name="Freeform 62"/>
          <p:cNvSpPr>
            <a:spLocks/>
          </p:cNvSpPr>
          <p:nvPr/>
        </p:nvSpPr>
        <p:spPr bwMode="auto">
          <a:xfrm>
            <a:off x="7561263" y="6008688"/>
            <a:ext cx="60325" cy="333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8"/>
              </a:cxn>
              <a:cxn ang="0">
                <a:pos x="8" y="14"/>
              </a:cxn>
              <a:cxn ang="0">
                <a:pos x="12" y="17"/>
              </a:cxn>
              <a:cxn ang="0">
                <a:pos x="35" y="12"/>
              </a:cxn>
              <a:cxn ang="0">
                <a:pos x="21" y="17"/>
              </a:cxn>
              <a:cxn ang="0">
                <a:pos x="14" y="17"/>
              </a:cxn>
              <a:cxn ang="0">
                <a:pos x="14" y="21"/>
              </a:cxn>
              <a:cxn ang="0">
                <a:pos x="21" y="25"/>
              </a:cxn>
              <a:cxn ang="0">
                <a:pos x="27" y="25"/>
              </a:cxn>
              <a:cxn ang="0">
                <a:pos x="21" y="27"/>
              </a:cxn>
              <a:cxn ang="0">
                <a:pos x="17" y="27"/>
              </a:cxn>
              <a:cxn ang="0">
                <a:pos x="14" y="27"/>
              </a:cxn>
              <a:cxn ang="0">
                <a:pos x="12" y="31"/>
              </a:cxn>
              <a:cxn ang="0">
                <a:pos x="16" y="31"/>
              </a:cxn>
              <a:cxn ang="0">
                <a:pos x="8" y="31"/>
              </a:cxn>
              <a:cxn ang="0">
                <a:pos x="14" y="35"/>
              </a:cxn>
              <a:cxn ang="0">
                <a:pos x="8" y="37"/>
              </a:cxn>
              <a:cxn ang="0">
                <a:pos x="8" y="40"/>
              </a:cxn>
              <a:cxn ang="0">
                <a:pos x="14" y="38"/>
              </a:cxn>
              <a:cxn ang="0">
                <a:pos x="16" y="40"/>
              </a:cxn>
              <a:cxn ang="0">
                <a:pos x="17" y="38"/>
              </a:cxn>
              <a:cxn ang="0">
                <a:pos x="27" y="42"/>
              </a:cxn>
              <a:cxn ang="0">
                <a:pos x="33" y="38"/>
              </a:cxn>
              <a:cxn ang="0">
                <a:pos x="35" y="33"/>
              </a:cxn>
              <a:cxn ang="0">
                <a:pos x="35" y="31"/>
              </a:cxn>
              <a:cxn ang="0">
                <a:pos x="41" y="31"/>
              </a:cxn>
              <a:cxn ang="0">
                <a:pos x="44" y="27"/>
              </a:cxn>
              <a:cxn ang="0">
                <a:pos x="35" y="27"/>
              </a:cxn>
              <a:cxn ang="0">
                <a:pos x="44" y="23"/>
              </a:cxn>
              <a:cxn ang="0">
                <a:pos x="44" y="21"/>
              </a:cxn>
              <a:cxn ang="0">
                <a:pos x="50" y="21"/>
              </a:cxn>
              <a:cxn ang="0">
                <a:pos x="54" y="17"/>
              </a:cxn>
              <a:cxn ang="0">
                <a:pos x="67" y="12"/>
              </a:cxn>
              <a:cxn ang="0">
                <a:pos x="54" y="14"/>
              </a:cxn>
              <a:cxn ang="0">
                <a:pos x="64" y="12"/>
              </a:cxn>
              <a:cxn ang="0">
                <a:pos x="56" y="8"/>
              </a:cxn>
              <a:cxn ang="0">
                <a:pos x="64" y="8"/>
              </a:cxn>
              <a:cxn ang="0">
                <a:pos x="75" y="6"/>
              </a:cxn>
              <a:cxn ang="0">
                <a:pos x="69" y="2"/>
              </a:cxn>
              <a:cxn ang="0">
                <a:pos x="58" y="4"/>
              </a:cxn>
              <a:cxn ang="0">
                <a:pos x="64" y="0"/>
              </a:cxn>
              <a:cxn ang="0">
                <a:pos x="35" y="0"/>
              </a:cxn>
              <a:cxn ang="0">
                <a:pos x="27" y="0"/>
              </a:cxn>
              <a:cxn ang="0">
                <a:pos x="21" y="6"/>
              </a:cxn>
              <a:cxn ang="0">
                <a:pos x="16" y="4"/>
              </a:cxn>
              <a:cxn ang="0">
                <a:pos x="12" y="6"/>
              </a:cxn>
              <a:cxn ang="0">
                <a:pos x="8" y="6"/>
              </a:cxn>
              <a:cxn ang="0">
                <a:pos x="0" y="8"/>
              </a:cxn>
            </a:cxnLst>
            <a:rect l="0" t="0" r="r" b="b"/>
            <a:pathLst>
              <a:path w="75" h="42">
                <a:moveTo>
                  <a:pt x="0" y="8"/>
                </a:moveTo>
                <a:lnTo>
                  <a:pt x="8" y="8"/>
                </a:lnTo>
                <a:lnTo>
                  <a:pt x="8" y="14"/>
                </a:lnTo>
                <a:lnTo>
                  <a:pt x="12" y="17"/>
                </a:lnTo>
                <a:lnTo>
                  <a:pt x="35" y="12"/>
                </a:lnTo>
                <a:lnTo>
                  <a:pt x="21" y="17"/>
                </a:lnTo>
                <a:lnTo>
                  <a:pt x="14" y="17"/>
                </a:lnTo>
                <a:lnTo>
                  <a:pt x="14" y="21"/>
                </a:lnTo>
                <a:lnTo>
                  <a:pt x="21" y="25"/>
                </a:lnTo>
                <a:lnTo>
                  <a:pt x="27" y="25"/>
                </a:lnTo>
                <a:lnTo>
                  <a:pt x="21" y="27"/>
                </a:lnTo>
                <a:lnTo>
                  <a:pt x="17" y="27"/>
                </a:lnTo>
                <a:lnTo>
                  <a:pt x="14" y="27"/>
                </a:lnTo>
                <a:lnTo>
                  <a:pt x="12" y="31"/>
                </a:lnTo>
                <a:lnTo>
                  <a:pt x="16" y="31"/>
                </a:lnTo>
                <a:lnTo>
                  <a:pt x="8" y="31"/>
                </a:lnTo>
                <a:lnTo>
                  <a:pt x="14" y="35"/>
                </a:lnTo>
                <a:lnTo>
                  <a:pt x="8" y="37"/>
                </a:lnTo>
                <a:lnTo>
                  <a:pt x="8" y="40"/>
                </a:lnTo>
                <a:lnTo>
                  <a:pt x="14" y="38"/>
                </a:lnTo>
                <a:lnTo>
                  <a:pt x="16" y="40"/>
                </a:lnTo>
                <a:lnTo>
                  <a:pt x="17" y="38"/>
                </a:lnTo>
                <a:lnTo>
                  <a:pt x="27" y="42"/>
                </a:lnTo>
                <a:lnTo>
                  <a:pt x="33" y="38"/>
                </a:lnTo>
                <a:lnTo>
                  <a:pt x="35" y="33"/>
                </a:lnTo>
                <a:lnTo>
                  <a:pt x="35" y="31"/>
                </a:lnTo>
                <a:lnTo>
                  <a:pt x="41" y="31"/>
                </a:lnTo>
                <a:lnTo>
                  <a:pt x="44" y="27"/>
                </a:lnTo>
                <a:lnTo>
                  <a:pt x="35" y="27"/>
                </a:lnTo>
                <a:lnTo>
                  <a:pt x="44" y="23"/>
                </a:lnTo>
                <a:lnTo>
                  <a:pt x="44" y="21"/>
                </a:lnTo>
                <a:lnTo>
                  <a:pt x="50" y="21"/>
                </a:lnTo>
                <a:lnTo>
                  <a:pt x="54" y="17"/>
                </a:lnTo>
                <a:lnTo>
                  <a:pt x="67" y="12"/>
                </a:lnTo>
                <a:lnTo>
                  <a:pt x="54" y="14"/>
                </a:lnTo>
                <a:lnTo>
                  <a:pt x="64" y="12"/>
                </a:lnTo>
                <a:lnTo>
                  <a:pt x="56" y="8"/>
                </a:lnTo>
                <a:lnTo>
                  <a:pt x="64" y="8"/>
                </a:lnTo>
                <a:lnTo>
                  <a:pt x="75" y="6"/>
                </a:lnTo>
                <a:lnTo>
                  <a:pt x="69" y="2"/>
                </a:lnTo>
                <a:lnTo>
                  <a:pt x="58" y="4"/>
                </a:lnTo>
                <a:lnTo>
                  <a:pt x="64" y="0"/>
                </a:lnTo>
                <a:lnTo>
                  <a:pt x="35" y="0"/>
                </a:lnTo>
                <a:lnTo>
                  <a:pt x="27" y="0"/>
                </a:lnTo>
                <a:lnTo>
                  <a:pt x="21" y="6"/>
                </a:lnTo>
                <a:lnTo>
                  <a:pt x="16" y="4"/>
                </a:lnTo>
                <a:lnTo>
                  <a:pt x="12" y="6"/>
                </a:lnTo>
                <a:lnTo>
                  <a:pt x="8" y="6"/>
                </a:lnTo>
                <a:lnTo>
                  <a:pt x="0" y="8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43" name="Freeform 63"/>
          <p:cNvSpPr>
            <a:spLocks/>
          </p:cNvSpPr>
          <p:nvPr/>
        </p:nvSpPr>
        <p:spPr bwMode="auto">
          <a:xfrm>
            <a:off x="7553325" y="6019800"/>
            <a:ext cx="22225" cy="127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7" y="3"/>
              </a:cxn>
              <a:cxn ang="0">
                <a:pos x="2" y="0"/>
              </a:cxn>
              <a:cxn ang="0">
                <a:pos x="11" y="0"/>
              </a:cxn>
              <a:cxn ang="0">
                <a:pos x="13" y="3"/>
              </a:cxn>
              <a:cxn ang="0">
                <a:pos x="21" y="3"/>
              </a:cxn>
              <a:cxn ang="0">
                <a:pos x="21" y="9"/>
              </a:cxn>
              <a:cxn ang="0">
                <a:pos x="25" y="7"/>
              </a:cxn>
              <a:cxn ang="0">
                <a:pos x="26" y="11"/>
              </a:cxn>
              <a:cxn ang="0">
                <a:pos x="17" y="11"/>
              </a:cxn>
              <a:cxn ang="0">
                <a:pos x="17" y="17"/>
              </a:cxn>
              <a:cxn ang="0">
                <a:pos x="9" y="17"/>
              </a:cxn>
              <a:cxn ang="0">
                <a:pos x="5" y="11"/>
              </a:cxn>
              <a:cxn ang="0">
                <a:pos x="13" y="11"/>
              </a:cxn>
              <a:cxn ang="0">
                <a:pos x="3" y="11"/>
              </a:cxn>
              <a:cxn ang="0">
                <a:pos x="0" y="3"/>
              </a:cxn>
            </a:cxnLst>
            <a:rect l="0" t="0" r="r" b="b"/>
            <a:pathLst>
              <a:path w="26" h="17">
                <a:moveTo>
                  <a:pt x="0" y="3"/>
                </a:moveTo>
                <a:lnTo>
                  <a:pt x="7" y="3"/>
                </a:lnTo>
                <a:lnTo>
                  <a:pt x="2" y="0"/>
                </a:lnTo>
                <a:lnTo>
                  <a:pt x="11" y="0"/>
                </a:lnTo>
                <a:lnTo>
                  <a:pt x="13" y="3"/>
                </a:lnTo>
                <a:lnTo>
                  <a:pt x="21" y="3"/>
                </a:lnTo>
                <a:lnTo>
                  <a:pt x="21" y="9"/>
                </a:lnTo>
                <a:lnTo>
                  <a:pt x="25" y="7"/>
                </a:lnTo>
                <a:lnTo>
                  <a:pt x="26" y="11"/>
                </a:lnTo>
                <a:lnTo>
                  <a:pt x="17" y="11"/>
                </a:lnTo>
                <a:lnTo>
                  <a:pt x="17" y="17"/>
                </a:lnTo>
                <a:lnTo>
                  <a:pt x="9" y="17"/>
                </a:lnTo>
                <a:lnTo>
                  <a:pt x="5" y="11"/>
                </a:lnTo>
                <a:lnTo>
                  <a:pt x="13" y="11"/>
                </a:lnTo>
                <a:lnTo>
                  <a:pt x="3" y="11"/>
                </a:lnTo>
                <a:lnTo>
                  <a:pt x="0" y="3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44" name="Freeform 64"/>
          <p:cNvSpPr>
            <a:spLocks/>
          </p:cNvSpPr>
          <p:nvPr/>
        </p:nvSpPr>
        <p:spPr bwMode="auto">
          <a:xfrm>
            <a:off x="7564438" y="6051550"/>
            <a:ext cx="57150" cy="4127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0" y="5"/>
              </a:cxn>
              <a:cxn ang="0">
                <a:pos x="10" y="0"/>
              </a:cxn>
              <a:cxn ang="0">
                <a:pos x="13" y="0"/>
              </a:cxn>
              <a:cxn ang="0">
                <a:pos x="10" y="7"/>
              </a:cxn>
              <a:cxn ang="0">
                <a:pos x="13" y="9"/>
              </a:cxn>
              <a:cxn ang="0">
                <a:pos x="15" y="7"/>
              </a:cxn>
              <a:cxn ang="0">
                <a:pos x="17" y="2"/>
              </a:cxn>
              <a:cxn ang="0">
                <a:pos x="23" y="0"/>
              </a:cxn>
              <a:cxn ang="0">
                <a:pos x="23" y="9"/>
              </a:cxn>
              <a:cxn ang="0">
                <a:pos x="31" y="5"/>
              </a:cxn>
              <a:cxn ang="0">
                <a:pos x="37" y="5"/>
              </a:cxn>
              <a:cxn ang="0">
                <a:pos x="40" y="9"/>
              </a:cxn>
              <a:cxn ang="0">
                <a:pos x="42" y="11"/>
              </a:cxn>
              <a:cxn ang="0">
                <a:pos x="44" y="9"/>
              </a:cxn>
              <a:cxn ang="0">
                <a:pos x="48" y="13"/>
              </a:cxn>
              <a:cxn ang="0">
                <a:pos x="48" y="15"/>
              </a:cxn>
              <a:cxn ang="0">
                <a:pos x="56" y="17"/>
              </a:cxn>
              <a:cxn ang="0">
                <a:pos x="56" y="17"/>
              </a:cxn>
              <a:cxn ang="0">
                <a:pos x="54" y="19"/>
              </a:cxn>
              <a:cxn ang="0">
                <a:pos x="60" y="23"/>
              </a:cxn>
              <a:cxn ang="0">
                <a:pos x="54" y="25"/>
              </a:cxn>
              <a:cxn ang="0">
                <a:pos x="60" y="27"/>
              </a:cxn>
              <a:cxn ang="0">
                <a:pos x="63" y="27"/>
              </a:cxn>
              <a:cxn ang="0">
                <a:pos x="71" y="32"/>
              </a:cxn>
              <a:cxn ang="0">
                <a:pos x="67" y="36"/>
              </a:cxn>
              <a:cxn ang="0">
                <a:pos x="67" y="40"/>
              </a:cxn>
              <a:cxn ang="0">
                <a:pos x="60" y="32"/>
              </a:cxn>
              <a:cxn ang="0">
                <a:pos x="56" y="34"/>
              </a:cxn>
              <a:cxn ang="0">
                <a:pos x="60" y="42"/>
              </a:cxn>
              <a:cxn ang="0">
                <a:pos x="63" y="42"/>
              </a:cxn>
              <a:cxn ang="0">
                <a:pos x="63" y="51"/>
              </a:cxn>
              <a:cxn ang="0">
                <a:pos x="54" y="46"/>
              </a:cxn>
              <a:cxn ang="0">
                <a:pos x="60" y="51"/>
              </a:cxn>
              <a:cxn ang="0">
                <a:pos x="46" y="50"/>
              </a:cxn>
              <a:cxn ang="0">
                <a:pos x="40" y="42"/>
              </a:cxn>
              <a:cxn ang="0">
                <a:pos x="35" y="42"/>
              </a:cxn>
              <a:cxn ang="0">
                <a:pos x="33" y="38"/>
              </a:cxn>
              <a:cxn ang="0">
                <a:pos x="40" y="38"/>
              </a:cxn>
              <a:cxn ang="0">
                <a:pos x="40" y="36"/>
              </a:cxn>
              <a:cxn ang="0">
                <a:pos x="44" y="30"/>
              </a:cxn>
              <a:cxn ang="0">
                <a:pos x="40" y="23"/>
              </a:cxn>
              <a:cxn ang="0">
                <a:pos x="35" y="23"/>
              </a:cxn>
              <a:cxn ang="0">
                <a:pos x="35" y="23"/>
              </a:cxn>
              <a:cxn ang="0">
                <a:pos x="37" y="23"/>
              </a:cxn>
              <a:cxn ang="0">
                <a:pos x="31" y="17"/>
              </a:cxn>
              <a:cxn ang="0">
                <a:pos x="27" y="17"/>
              </a:cxn>
              <a:cxn ang="0">
                <a:pos x="29" y="17"/>
              </a:cxn>
              <a:cxn ang="0">
                <a:pos x="23" y="17"/>
              </a:cxn>
              <a:cxn ang="0">
                <a:pos x="4" y="17"/>
              </a:cxn>
              <a:cxn ang="0">
                <a:pos x="4" y="13"/>
              </a:cxn>
              <a:cxn ang="0">
                <a:pos x="8" y="13"/>
              </a:cxn>
              <a:cxn ang="0">
                <a:pos x="0" y="9"/>
              </a:cxn>
            </a:cxnLst>
            <a:rect l="0" t="0" r="r" b="b"/>
            <a:pathLst>
              <a:path w="71" h="51">
                <a:moveTo>
                  <a:pt x="0" y="9"/>
                </a:moveTo>
                <a:lnTo>
                  <a:pt x="0" y="5"/>
                </a:lnTo>
                <a:lnTo>
                  <a:pt x="10" y="0"/>
                </a:lnTo>
                <a:lnTo>
                  <a:pt x="13" y="0"/>
                </a:lnTo>
                <a:lnTo>
                  <a:pt x="10" y="7"/>
                </a:lnTo>
                <a:lnTo>
                  <a:pt x="13" y="9"/>
                </a:lnTo>
                <a:lnTo>
                  <a:pt x="15" y="7"/>
                </a:lnTo>
                <a:lnTo>
                  <a:pt x="17" y="2"/>
                </a:lnTo>
                <a:lnTo>
                  <a:pt x="23" y="0"/>
                </a:lnTo>
                <a:lnTo>
                  <a:pt x="23" y="9"/>
                </a:lnTo>
                <a:lnTo>
                  <a:pt x="31" y="5"/>
                </a:lnTo>
                <a:lnTo>
                  <a:pt x="37" y="5"/>
                </a:lnTo>
                <a:lnTo>
                  <a:pt x="40" y="9"/>
                </a:lnTo>
                <a:lnTo>
                  <a:pt x="42" y="11"/>
                </a:lnTo>
                <a:lnTo>
                  <a:pt x="44" y="9"/>
                </a:lnTo>
                <a:lnTo>
                  <a:pt x="48" y="13"/>
                </a:lnTo>
                <a:lnTo>
                  <a:pt x="48" y="15"/>
                </a:lnTo>
                <a:lnTo>
                  <a:pt x="56" y="17"/>
                </a:lnTo>
                <a:lnTo>
                  <a:pt x="56" y="17"/>
                </a:lnTo>
                <a:lnTo>
                  <a:pt x="54" y="19"/>
                </a:lnTo>
                <a:lnTo>
                  <a:pt x="60" y="23"/>
                </a:lnTo>
                <a:lnTo>
                  <a:pt x="54" y="25"/>
                </a:lnTo>
                <a:lnTo>
                  <a:pt x="60" y="27"/>
                </a:lnTo>
                <a:lnTo>
                  <a:pt x="63" y="27"/>
                </a:lnTo>
                <a:lnTo>
                  <a:pt x="71" y="32"/>
                </a:lnTo>
                <a:lnTo>
                  <a:pt x="67" y="36"/>
                </a:lnTo>
                <a:lnTo>
                  <a:pt x="67" y="40"/>
                </a:lnTo>
                <a:lnTo>
                  <a:pt x="60" y="32"/>
                </a:lnTo>
                <a:lnTo>
                  <a:pt x="56" y="34"/>
                </a:lnTo>
                <a:lnTo>
                  <a:pt x="60" y="42"/>
                </a:lnTo>
                <a:lnTo>
                  <a:pt x="63" y="42"/>
                </a:lnTo>
                <a:lnTo>
                  <a:pt x="63" y="51"/>
                </a:lnTo>
                <a:lnTo>
                  <a:pt x="54" y="46"/>
                </a:lnTo>
                <a:lnTo>
                  <a:pt x="60" y="51"/>
                </a:lnTo>
                <a:lnTo>
                  <a:pt x="46" y="50"/>
                </a:lnTo>
                <a:lnTo>
                  <a:pt x="40" y="42"/>
                </a:lnTo>
                <a:lnTo>
                  <a:pt x="35" y="42"/>
                </a:lnTo>
                <a:lnTo>
                  <a:pt x="33" y="38"/>
                </a:lnTo>
                <a:lnTo>
                  <a:pt x="40" y="38"/>
                </a:lnTo>
                <a:lnTo>
                  <a:pt x="40" y="36"/>
                </a:lnTo>
                <a:lnTo>
                  <a:pt x="44" y="30"/>
                </a:lnTo>
                <a:lnTo>
                  <a:pt x="40" y="23"/>
                </a:lnTo>
                <a:lnTo>
                  <a:pt x="35" y="23"/>
                </a:lnTo>
                <a:lnTo>
                  <a:pt x="35" y="23"/>
                </a:lnTo>
                <a:lnTo>
                  <a:pt x="37" y="23"/>
                </a:lnTo>
                <a:lnTo>
                  <a:pt x="31" y="17"/>
                </a:lnTo>
                <a:lnTo>
                  <a:pt x="27" y="17"/>
                </a:lnTo>
                <a:lnTo>
                  <a:pt x="29" y="17"/>
                </a:lnTo>
                <a:lnTo>
                  <a:pt x="23" y="17"/>
                </a:lnTo>
                <a:lnTo>
                  <a:pt x="4" y="17"/>
                </a:lnTo>
                <a:lnTo>
                  <a:pt x="4" y="13"/>
                </a:lnTo>
                <a:lnTo>
                  <a:pt x="8" y="13"/>
                </a:lnTo>
                <a:lnTo>
                  <a:pt x="0" y="9"/>
                </a:lnTo>
                <a:close/>
              </a:path>
            </a:pathLst>
          </a:custGeom>
          <a:solidFill>
            <a:srgbClr val="FFAD2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45" name="Line 65"/>
          <p:cNvSpPr>
            <a:spLocks noChangeShapeType="1"/>
          </p:cNvSpPr>
          <p:nvPr/>
        </p:nvSpPr>
        <p:spPr bwMode="auto">
          <a:xfrm>
            <a:off x="8178800" y="6083300"/>
            <a:ext cx="303213" cy="1588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ctangle 4"/>
          <p:cNvSpPr txBox="1">
            <a:spLocks noChangeArrowheads="1"/>
          </p:cNvSpPr>
          <p:nvPr/>
        </p:nvSpPr>
        <p:spPr bwMode="auto">
          <a:xfrm>
            <a:off x="1066800" y="1257300"/>
            <a:ext cx="79898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F3300"/>
              </a:buClr>
              <a:buSzPct val="8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Drinking Water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F3300"/>
              </a:buClr>
              <a:buSzPct val="8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Storm Drains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F3300"/>
              </a:buClr>
              <a:buSzPct val="8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Settling Ponds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F3300"/>
              </a:buClr>
              <a:buSzPct val="8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Sanitary Sewage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F3300"/>
              </a:buClr>
              <a:buSzPct val="8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On-Site Landfills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F3300"/>
              </a:buClr>
              <a:buSzPct val="8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Ground Water Monitoring Program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/>
    </p:bldLst>
  </p:timing>
</p:sld>
</file>

<file path=ppt/theme/theme1.xml><?xml version="1.0" encoding="utf-8"?>
<a:theme xmlns:a="http://schemas.openxmlformats.org/drawingml/2006/main" name="Azure">
  <a:themeElements>
    <a:clrScheme name="">
      <a:dk1>
        <a:srgbClr val="3366FF"/>
      </a:dk1>
      <a:lt1>
        <a:srgbClr val="FFFFFF"/>
      </a:lt1>
      <a:dk2>
        <a:srgbClr val="66CCFF"/>
      </a:dk2>
      <a:lt2>
        <a:srgbClr val="00FFFF"/>
      </a:lt2>
      <a:accent1>
        <a:srgbClr val="00CCCC"/>
      </a:accent1>
      <a:accent2>
        <a:srgbClr val="6666FF"/>
      </a:accent2>
      <a:accent3>
        <a:srgbClr val="B8E2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0000"/>
          <a:buFont typeface="Wingdings" pitchFamily="2" charset="2"/>
          <a:buChar char="v"/>
          <a:tabLst>
            <a:tab pos="739775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0000"/>
          <a:buFont typeface="Wingdings" pitchFamily="2" charset="2"/>
          <a:buChar char="v"/>
          <a:tabLst>
            <a:tab pos="739775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D:\Office2000\Templates\Presentation Designs\Azure.pot</Template>
  <TotalTime>5570</TotalTime>
  <Words>427</Words>
  <Application>Microsoft PowerPoint</Application>
  <PresentationFormat>On-screen Show (4:3)</PresentationFormat>
  <Paragraphs>144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Times New Roman</vt:lpstr>
      <vt:lpstr>Wingdings</vt:lpstr>
      <vt:lpstr>Arial</vt:lpstr>
      <vt:lpstr>Lydian</vt:lpstr>
      <vt:lpstr>Azure</vt:lpstr>
      <vt:lpstr>Azure</vt:lpstr>
      <vt:lpstr>Slide</vt:lpstr>
      <vt:lpstr>Slide 1</vt:lpstr>
      <vt:lpstr>Slide 2</vt:lpstr>
      <vt:lpstr>Nuclear Liability Insurance Risk</vt:lpstr>
      <vt:lpstr>Third Party Liability Policies - Coverage</vt:lpstr>
      <vt:lpstr>TPL Coverage Definitions</vt:lpstr>
      <vt:lpstr>Nuclear Liability Insurance Risk</vt:lpstr>
      <vt:lpstr>Nuclear Liability Insurance Risk           (Effluent Releases)</vt:lpstr>
      <vt:lpstr>ANI Guideline 07-01 - Experience</vt:lpstr>
      <vt:lpstr>ANI Guideline 07-01 - Experience</vt:lpstr>
      <vt:lpstr>Historic Industry Experience  </vt:lpstr>
      <vt:lpstr>More Recent Industry Experience  </vt:lpstr>
      <vt:lpstr>Industry Response</vt:lpstr>
      <vt:lpstr>ANI Direction</vt:lpstr>
      <vt:lpstr>Closing Remarks</vt:lpstr>
    </vt:vector>
  </TitlesOfParts>
  <Company>American Nuclear Insurers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Rets-Remp Workshop 2008</dc:title>
  <dc:creator>Bill Wendland</dc:creator>
  <cp:lastModifiedBy>Dale E. Holden</cp:lastModifiedBy>
  <cp:revision>643</cp:revision>
  <cp:lastPrinted>2001-02-06T03:07:08Z</cp:lastPrinted>
  <dcterms:created xsi:type="dcterms:W3CDTF">2001-01-30T15:59:35Z</dcterms:created>
  <dcterms:modified xsi:type="dcterms:W3CDTF">2008-07-01T12:43:00Z</dcterms:modified>
</cp:coreProperties>
</file>