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3"/>
  </p:notesMasterIdLst>
  <p:handoutMasterIdLst>
    <p:handoutMasterId r:id="rId104"/>
  </p:handoutMasterIdLst>
  <p:sldIdLst>
    <p:sldId id="256" r:id="rId2"/>
    <p:sldId id="257" r:id="rId3"/>
    <p:sldId id="260" r:id="rId4"/>
    <p:sldId id="285" r:id="rId5"/>
    <p:sldId id="373" r:id="rId6"/>
    <p:sldId id="374" r:id="rId7"/>
    <p:sldId id="375" r:id="rId8"/>
    <p:sldId id="449" r:id="rId9"/>
    <p:sldId id="450" r:id="rId10"/>
    <p:sldId id="286" r:id="rId11"/>
    <p:sldId id="378" r:id="rId12"/>
    <p:sldId id="377" r:id="rId13"/>
    <p:sldId id="379" r:id="rId14"/>
    <p:sldId id="380" r:id="rId15"/>
    <p:sldId id="381" r:id="rId16"/>
    <p:sldId id="382" r:id="rId17"/>
    <p:sldId id="383" r:id="rId18"/>
    <p:sldId id="384" r:id="rId19"/>
    <p:sldId id="385" r:id="rId20"/>
    <p:sldId id="287" r:id="rId21"/>
    <p:sldId id="386" r:id="rId22"/>
    <p:sldId id="387" r:id="rId23"/>
    <p:sldId id="388" r:id="rId24"/>
    <p:sldId id="389" r:id="rId25"/>
    <p:sldId id="391" r:id="rId26"/>
    <p:sldId id="393" r:id="rId27"/>
    <p:sldId id="394" r:id="rId28"/>
    <p:sldId id="395" r:id="rId29"/>
    <p:sldId id="396" r:id="rId30"/>
    <p:sldId id="451"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1" r:id="rId45"/>
    <p:sldId id="412" r:id="rId46"/>
    <p:sldId id="45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328"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261" r:id="rId83"/>
    <p:sldId id="429" r:id="rId84"/>
    <p:sldId id="430" r:id="rId85"/>
    <p:sldId id="431" r:id="rId86"/>
    <p:sldId id="432" r:id="rId87"/>
    <p:sldId id="433" r:id="rId88"/>
    <p:sldId id="434" r:id="rId89"/>
    <p:sldId id="435" r:id="rId90"/>
    <p:sldId id="436" r:id="rId91"/>
    <p:sldId id="437" r:id="rId92"/>
    <p:sldId id="438" r:id="rId93"/>
    <p:sldId id="439" r:id="rId94"/>
    <p:sldId id="440" r:id="rId95"/>
    <p:sldId id="441" r:id="rId96"/>
    <p:sldId id="442" r:id="rId97"/>
    <p:sldId id="443" r:id="rId98"/>
    <p:sldId id="444" r:id="rId99"/>
    <p:sldId id="448" r:id="rId100"/>
    <p:sldId id="446" r:id="rId101"/>
    <p:sldId id="267" r:id="rId10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611" autoAdjust="0"/>
    <p:restoredTop sz="94235" autoAdjust="0"/>
  </p:normalViewPr>
  <p:slideViewPr>
    <p:cSldViewPr>
      <p:cViewPr>
        <p:scale>
          <a:sx n="100" d="100"/>
          <a:sy n="100" d="100"/>
        </p:scale>
        <p:origin x="-1104" y="-156"/>
      </p:cViewPr>
      <p:guideLst>
        <p:guide orient="horz" pos="2160"/>
        <p:guide pos="2880"/>
      </p:guideLst>
    </p:cSldViewPr>
  </p:slideViewPr>
  <p:outlineViewPr>
    <p:cViewPr>
      <p:scale>
        <a:sx n="33" d="100"/>
        <a:sy n="33" d="100"/>
      </p:scale>
      <p:origin x="72" y="59844"/>
    </p:cViewPr>
  </p:outlineViewPr>
  <p:notesTextViewPr>
    <p:cViewPr>
      <p:scale>
        <a:sx n="100" d="100"/>
        <a:sy n="100" d="100"/>
      </p:scale>
      <p:origin x="0" y="0"/>
    </p:cViewPr>
  </p:notesTextViewPr>
  <p:sorterViewPr>
    <p:cViewPr>
      <p:scale>
        <a:sx n="100" d="100"/>
        <a:sy n="100" d="100"/>
      </p:scale>
      <p:origin x="0" y="12720"/>
    </p:cViewPr>
  </p:sorterViewPr>
  <p:notesViewPr>
    <p:cSldViewPr>
      <p:cViewPr varScale="1">
        <p:scale>
          <a:sx n="58" d="100"/>
          <a:sy n="58" d="100"/>
        </p:scale>
        <p:origin x="-1836" y="-72"/>
      </p:cViewPr>
      <p:guideLst>
        <p:guide orient="horz" pos="3025"/>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1" tIns="48326" rIns="96651" bIns="48326" rtlCol="0"/>
          <a:lstStyle>
            <a:lvl1pPr algn="r">
              <a:defRPr sz="1200"/>
            </a:lvl1pPr>
          </a:lstStyle>
          <a:p>
            <a:fld id="{C5D495F1-7ED7-477B-8E15-8CBA24EC9316}" type="datetimeFigureOut">
              <a:rPr lang="en-US" smtClean="0"/>
              <a:pPr/>
              <a:t>6/17/2009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1" tIns="48326" rIns="96651" bIns="48326"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1" tIns="48326" rIns="96651" bIns="48326" rtlCol="0" anchor="b"/>
          <a:lstStyle>
            <a:lvl1pPr algn="r">
              <a:defRPr sz="1200"/>
            </a:lvl1pPr>
          </a:lstStyle>
          <a:p>
            <a:fld id="{C50BDC25-343E-4BBC-B47F-874410CB01F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1" tIns="48326" rIns="96651" bIns="48326" rtlCol="0"/>
          <a:lstStyle>
            <a:lvl1pPr algn="r">
              <a:defRPr sz="1200"/>
            </a:lvl1pPr>
          </a:lstStyle>
          <a:p>
            <a:fld id="{701BFAFE-D553-4442-A35C-2CE8317640BC}" type="datetimeFigureOut">
              <a:rPr lang="en-US" smtClean="0"/>
              <a:pPr/>
              <a:t>6/17/2009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1" tIns="48326" rIns="96651"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1" tIns="48326" rIns="96651" bIns="48326" rtlCol="0" anchor="b"/>
          <a:lstStyle>
            <a:lvl1pPr algn="r">
              <a:defRPr sz="1200"/>
            </a:lvl1pPr>
          </a:lstStyle>
          <a:p>
            <a:fld id="{A4265FC7-5AB0-4477-9106-989F20615A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101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F3FCD-FF9A-4E5E-889A-396038DB8D8C}"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A7CAE-38B4-47A3-A6AF-B10822BD2C4D}"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265FC7-5AB0-4477-9106-989F20615A62}"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5698-CB6C-48F2-B2DD-56FAF9AD491D}"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userDrawn="1"/>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9A15AB9-4A83-4EA1-B8E6-C95AF14C00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9A15AB9-4A83-4EA1-B8E6-C95AF14C00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9A15AB9-4A83-4EA1-B8E6-C95AF14C007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6440276-57CB-41E7-B0D5-09E7AE96655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1A7A0F1-5CC0-4D6E-A2AA-C314207BD1E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D148F8D-13AF-484E-8BD2-85B74ABF9C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69A15AB9-4A83-4EA1-B8E6-C95AF14C007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accent1"/>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extLst/>
          </a:lstStyle>
          <a:p>
            <a:fld id="{69A15AB9-4A83-4EA1-B8E6-C95AF14C007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9A15AB9-4A83-4EA1-B8E6-C95AF14C007A}" type="slidenum">
              <a:rPr lang="en-US" smtClean="0"/>
              <a:pPr/>
              <a:t>‹#›</a:t>
            </a:fld>
            <a:endParaRPr lang="en-US"/>
          </a:p>
        </p:txBody>
      </p:sp>
      <p:sp>
        <p:nvSpPr>
          <p:cNvPr id="8" name="Title 7"/>
          <p:cNvSpPr>
            <a:spLocks noGrp="1"/>
          </p:cNvSpPr>
          <p:nvPr>
            <p:ph type="title"/>
          </p:nvPr>
        </p:nvSpPr>
        <p:spPr/>
        <p:txBody>
          <a:bodyPr rtlCol="0"/>
          <a:lstStyle>
            <a:lvl1pPr>
              <a:defRPr>
                <a:solidFill>
                  <a:schemeClr val="accent1"/>
                </a:solidFill>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9A15AB9-4A83-4EA1-B8E6-C95AF14C00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9A15AB9-4A83-4EA1-B8E6-C95AF14C007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9A15AB9-4A83-4EA1-B8E6-C95AF14C00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9A15AB9-4A83-4EA1-B8E6-C95AF14C00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9A15AB9-4A83-4EA1-B8E6-C95AF14C007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A15AB9-4A83-4EA1-B8E6-C95AF14C007A}" type="slidenum">
              <a:rPr lang="en-US" smtClean="0"/>
              <a:pPr/>
              <a:t>‹#›</a:t>
            </a:fld>
            <a:endParaRPr lang="en-US" dirty="0"/>
          </a:p>
        </p:txBody>
      </p:sp>
      <p:pic>
        <p:nvPicPr>
          <p:cNvPr id="11" name="Picture 10" descr="chesnuc-one-line-trans.tif"/>
          <p:cNvPicPr>
            <a:picLocks noChangeAspect="1"/>
          </p:cNvPicPr>
          <p:nvPr userDrawn="1"/>
        </p:nvPicPr>
        <p:blipFill>
          <a:blip r:embed="rId18" cstate="print"/>
          <a:stretch>
            <a:fillRect/>
          </a:stretch>
        </p:blipFill>
        <p:spPr>
          <a:xfrm>
            <a:off x="4800600" y="6269627"/>
            <a:ext cx="3581400" cy="58837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49" r:id="rId12"/>
    <p:sldLayoutId id="2147483696" r:id="rId13"/>
    <p:sldLayoutId id="2147483697" r:id="rId14"/>
    <p:sldLayoutId id="2147483699" r:id="rId15"/>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300"/>
        </a:spcBef>
        <a:spcAft>
          <a:spcPts val="30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00"/>
        </a:spcBef>
        <a:spcAft>
          <a:spcPts val="300"/>
        </a:spcAft>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9.wmf"/></Relationships>
</file>

<file path=ppt/slides/_rels/slide7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61.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385048" cy="1828800"/>
          </a:xfrm>
        </p:spPr>
        <p:txBody>
          <a:bodyPr>
            <a:noAutofit/>
          </a:bodyPr>
          <a:lstStyle/>
          <a:p>
            <a:r>
              <a:rPr lang="en-US" sz="2800" dirty="0" smtClean="0"/>
              <a:t>Overview of NRCDose and Dose Assessments Using ICRP-72 Dose Factors </a:t>
            </a:r>
            <a:br>
              <a:rPr lang="en-US" sz="2800" dirty="0" smtClean="0"/>
            </a:br>
            <a:r>
              <a:rPr lang="en-US" sz="2800" dirty="0" smtClean="0"/>
              <a:t/>
            </a:r>
            <a:br>
              <a:rPr lang="en-US" sz="2800" dirty="0" smtClean="0"/>
            </a:br>
            <a:r>
              <a:rPr lang="en-US" sz="2800" dirty="0" smtClean="0"/>
              <a:t>2009 RETS/REMP Workshop</a:t>
            </a:r>
            <a:endParaRPr lang="en-US" sz="2800" dirty="0"/>
          </a:p>
        </p:txBody>
      </p:sp>
      <p:sp>
        <p:nvSpPr>
          <p:cNvPr id="3" name="Subtitle 2"/>
          <p:cNvSpPr>
            <a:spLocks noGrp="1"/>
          </p:cNvSpPr>
          <p:nvPr>
            <p:ph type="subTitle" idx="1"/>
          </p:nvPr>
        </p:nvSpPr>
        <p:spPr>
          <a:xfrm>
            <a:off x="685800" y="3611606"/>
            <a:ext cx="7772400" cy="1493793"/>
          </a:xfrm>
        </p:spPr>
        <p:txBody>
          <a:bodyPr>
            <a:normAutofit fontScale="62500" lnSpcReduction="20000"/>
          </a:bodyPr>
          <a:lstStyle/>
          <a:p>
            <a:endParaRPr lang="en-US" dirty="0" smtClean="0"/>
          </a:p>
          <a:p>
            <a:r>
              <a:rPr lang="en-US" dirty="0" smtClean="0"/>
              <a:t>J. Stewart Bland</a:t>
            </a:r>
          </a:p>
          <a:p>
            <a:r>
              <a:rPr lang="en-US" dirty="0" smtClean="0"/>
              <a:t>788 Sonne Drive, Annapolis, MD USA  21401</a:t>
            </a:r>
          </a:p>
          <a:p>
            <a:r>
              <a:rPr lang="en-US" dirty="0" smtClean="0"/>
              <a:t>410-266-9174</a:t>
            </a:r>
          </a:p>
          <a:p>
            <a:r>
              <a:rPr lang="en-US" dirty="0" smtClean="0"/>
              <a:t>www.chesnuc.com</a:t>
            </a:r>
          </a:p>
          <a:p>
            <a:endParaRPr lang="en-US" dirty="0"/>
          </a:p>
        </p:txBody>
      </p:sp>
      <p:sp>
        <p:nvSpPr>
          <p:cNvPr id="5" name="Slide Number Placeholder 4"/>
          <p:cNvSpPr>
            <a:spLocks noGrp="1"/>
          </p:cNvSpPr>
          <p:nvPr>
            <p:ph type="sldNum" sz="quarter" idx="4294967295"/>
          </p:nvPr>
        </p:nvSpPr>
        <p:spPr>
          <a:xfrm>
            <a:off x="8647272" y="6407944"/>
            <a:ext cx="365760" cy="365125"/>
          </a:xfrm>
        </p:spPr>
        <p:txBody>
          <a:bodyPr/>
          <a:lstStyle/>
          <a:p>
            <a:fld id="{69A15AB9-4A83-4EA1-B8E6-C95AF14C007A}" type="slidenum">
              <a:rPr lang="en-US" smtClean="0"/>
              <a:pPr/>
              <a:t>1</a:t>
            </a:fld>
            <a:endParaRPr lang="en-US"/>
          </a:p>
        </p:txBody>
      </p:sp>
      <p:pic>
        <p:nvPicPr>
          <p:cNvPr id="6" name="Picture 5" descr="new ChesNuc one line.jpg"/>
          <p:cNvPicPr>
            <a:picLocks noChangeAspect="1"/>
          </p:cNvPicPr>
          <p:nvPr/>
        </p:nvPicPr>
        <p:blipFill>
          <a:blip r:embed="rId3" cstate="print"/>
          <a:stretch>
            <a:fillRect/>
          </a:stretch>
        </p:blipFill>
        <p:spPr>
          <a:xfrm>
            <a:off x="4267200" y="3124200"/>
            <a:ext cx="4419600" cy="712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A15AB9-4A83-4EA1-B8E6-C95AF14C007A}" type="slidenum">
              <a:rPr lang="en-US" smtClean="0"/>
              <a:pPr/>
              <a:t>10</a:t>
            </a:fld>
            <a:endParaRPr lang="en-US"/>
          </a:p>
        </p:txBody>
      </p:sp>
      <p:sp>
        <p:nvSpPr>
          <p:cNvPr id="2" name="Title 1"/>
          <p:cNvSpPr>
            <a:spLocks noGrp="1"/>
          </p:cNvSpPr>
          <p:nvPr>
            <p:ph type="title"/>
          </p:nvPr>
        </p:nvSpPr>
        <p:spPr/>
        <p:txBody>
          <a:bodyPr/>
          <a:lstStyle/>
          <a:p>
            <a:pPr>
              <a:lnSpc>
                <a:spcPct val="100000"/>
              </a:lnSpc>
            </a:pPr>
            <a:r>
              <a:rPr lang="en-US" dirty="0" smtClean="0"/>
              <a:t>LADTAP Inputs</a:t>
            </a:r>
            <a:endParaRPr lang="en-US" dirty="0"/>
          </a:p>
        </p:txBody>
      </p:sp>
      <p:pic>
        <p:nvPicPr>
          <p:cNvPr id="6" name="Picture 4"/>
          <p:cNvPicPr>
            <a:picLocks noChangeAspect="1" noChangeArrowheads="1"/>
          </p:cNvPicPr>
          <p:nvPr/>
        </p:nvPicPr>
        <p:blipFill>
          <a:blip r:embed="rId3" cstate="print"/>
          <a:srcRect/>
          <a:stretch>
            <a:fillRect/>
          </a:stretch>
        </p:blipFill>
        <p:spPr>
          <a:xfrm>
            <a:off x="1981200" y="1600200"/>
            <a:ext cx="5334000" cy="4246369"/>
          </a:xfrm>
          <a:prstGeom prst="rect">
            <a:avLst/>
          </a:prstGeom>
          <a:noFill/>
          <a:ln/>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lnSpc>
                <a:spcPct val="100000"/>
              </a:lnSpc>
            </a:pPr>
            <a:r>
              <a:rPr lang="en-US" sz="4000" dirty="0"/>
              <a:t>GALE Code Operation on PC-based DOS Platform (cont.)</a:t>
            </a:r>
          </a:p>
        </p:txBody>
      </p:sp>
      <p:sp>
        <p:nvSpPr>
          <p:cNvPr id="5123" name="Rectangle 3"/>
          <p:cNvSpPr>
            <a:spLocks noGrp="1" noChangeArrowheads="1"/>
          </p:cNvSpPr>
          <p:nvPr>
            <p:ph type="body" idx="1"/>
          </p:nvPr>
        </p:nvSpPr>
        <p:spPr/>
        <p:txBody>
          <a:bodyPr/>
          <a:lstStyle/>
          <a:p>
            <a:pPr lvl="1">
              <a:lnSpc>
                <a:spcPct val="100000"/>
              </a:lnSpc>
            </a:pPr>
            <a:endParaRPr lang="en-US" b="1" dirty="0"/>
          </a:p>
          <a:p>
            <a:pPr lvl="1">
              <a:lnSpc>
                <a:spcPct val="100000"/>
              </a:lnSpc>
            </a:pPr>
            <a:r>
              <a:rPr lang="en-US" sz="2000" dirty="0"/>
              <a:t>Run the respective batch (*.BAT) file from the command prompt: (typically)</a:t>
            </a:r>
          </a:p>
          <a:p>
            <a:pPr lvl="2">
              <a:lnSpc>
                <a:spcPct val="100000"/>
              </a:lnSpc>
            </a:pPr>
            <a:r>
              <a:rPr lang="en-US" sz="2000" dirty="0"/>
              <a:t>C:\GALE86\GALE-PWR&gt; </a:t>
            </a:r>
            <a:r>
              <a:rPr lang="en-US" sz="2000" dirty="0" err="1"/>
              <a:t>runliq</a:t>
            </a:r>
            <a:r>
              <a:rPr lang="en-US" sz="2000" dirty="0"/>
              <a:t> </a:t>
            </a:r>
            <a:r>
              <a:rPr lang="en-US" sz="2000" dirty="0" err="1"/>
              <a:t>pwrtest</a:t>
            </a:r>
            <a:r>
              <a:rPr lang="en-US" sz="2000" dirty="0"/>
              <a:t>      (Note that file extensions (BAT, INP) are not used)</a:t>
            </a:r>
          </a:p>
          <a:p>
            <a:pPr lvl="2">
              <a:lnSpc>
                <a:spcPct val="100000"/>
              </a:lnSpc>
            </a:pPr>
            <a:r>
              <a:rPr lang="en-US" sz="2000" dirty="0"/>
              <a:t>Acknowledge deletion message</a:t>
            </a:r>
          </a:p>
          <a:p>
            <a:pPr lvl="2">
              <a:lnSpc>
                <a:spcPct val="100000"/>
              </a:lnSpc>
            </a:pPr>
            <a:r>
              <a:rPr lang="en-US" sz="2000" dirty="0"/>
              <a:t>Output file would be named “pwrtest.LIQ” or “pwrtest.GAS” for GAS (rungas.bat) run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Questions?</a:t>
            </a:r>
            <a:endParaRPr lang="en-US" dirty="0"/>
          </a:p>
        </p:txBody>
      </p:sp>
      <p:sp>
        <p:nvSpPr>
          <p:cNvPr id="3" name="Text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a:xfrm>
            <a:off x="8458200" y="6407944"/>
            <a:ext cx="554832" cy="450056"/>
          </a:xfrm>
        </p:spPr>
        <p:txBody>
          <a:bodyPr/>
          <a:lstStyle/>
          <a:p>
            <a:fld id="{69A15AB9-4A83-4EA1-B8E6-C95AF14C007A}" type="slidenum">
              <a:rPr lang="en-US" smtClean="0"/>
              <a:pPr/>
              <a:t>101</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a:xfrm>
            <a:off x="304800" y="1481328"/>
            <a:ext cx="8686800" cy="4525963"/>
          </a:xfrm>
        </p:spPr>
        <p:txBody>
          <a:bodyPr>
            <a:noAutofit/>
          </a:bodyPr>
          <a:lstStyle/>
          <a:p>
            <a:pPr>
              <a:lnSpc>
                <a:spcPct val="110000"/>
              </a:lnSpc>
            </a:pPr>
            <a:r>
              <a:rPr lang="en-US" sz="1800" dirty="0"/>
              <a:t>Other File menu options include </a:t>
            </a:r>
            <a:r>
              <a:rPr lang="en-US" sz="1800" i="1" dirty="0"/>
              <a:t>Open LNP, Open DAT</a:t>
            </a:r>
            <a:r>
              <a:rPr lang="en-US" sz="1800" dirty="0"/>
              <a:t>,</a:t>
            </a:r>
            <a:r>
              <a:rPr lang="en-US" sz="1800" i="1" dirty="0"/>
              <a:t> Save</a:t>
            </a:r>
            <a:r>
              <a:rPr lang="en-US" sz="1800" dirty="0"/>
              <a:t>,</a:t>
            </a:r>
            <a:r>
              <a:rPr lang="en-US" sz="1800" i="1" dirty="0"/>
              <a:t> Save as</a:t>
            </a:r>
            <a:r>
              <a:rPr lang="en-US" sz="1800" dirty="0"/>
              <a:t>, and</a:t>
            </a:r>
            <a:r>
              <a:rPr lang="en-US" sz="1800" i="1" dirty="0"/>
              <a:t> Delete</a:t>
            </a:r>
            <a:r>
              <a:rPr lang="en-US" sz="1800" dirty="0"/>
              <a:t>.  </a:t>
            </a:r>
          </a:p>
          <a:p>
            <a:pPr lvl="1">
              <a:lnSpc>
                <a:spcPct val="110000"/>
              </a:lnSpc>
            </a:pPr>
            <a:r>
              <a:rPr lang="en-US" sz="1800" i="1" dirty="0"/>
              <a:t>Open</a:t>
            </a:r>
            <a:r>
              <a:rPr lang="en-US" sz="1800" dirty="0"/>
              <a:t> allows the user to load a previously prepared data input file.  Files with the .LNP extension are files that have been saved from within the LADTAP module.</a:t>
            </a:r>
          </a:p>
          <a:p>
            <a:pPr lvl="1">
              <a:lnSpc>
                <a:spcPct val="110000"/>
              </a:lnSpc>
            </a:pPr>
            <a:r>
              <a:rPr lang="en-US" sz="1800" dirty="0"/>
              <a:t>Files with the .DAT extension were created outside the program.  </a:t>
            </a:r>
          </a:p>
          <a:p>
            <a:pPr>
              <a:lnSpc>
                <a:spcPct val="110000"/>
              </a:lnSpc>
            </a:pPr>
            <a:r>
              <a:rPr lang="en-US" sz="1800" dirty="0"/>
              <a:t>Selecting </a:t>
            </a:r>
            <a:r>
              <a:rPr lang="en-US" sz="1800" i="1" dirty="0"/>
              <a:t>Open LNP</a:t>
            </a:r>
            <a:r>
              <a:rPr lang="en-US" sz="1800" dirty="0"/>
              <a:t> will display all saved files within the NRCDose directory.  </a:t>
            </a:r>
          </a:p>
          <a:p>
            <a:pPr>
              <a:lnSpc>
                <a:spcPct val="110000"/>
              </a:lnSpc>
            </a:pPr>
            <a:r>
              <a:rPr lang="en-US" sz="1800" dirty="0"/>
              <a:t>Selecting </a:t>
            </a:r>
            <a:r>
              <a:rPr lang="en-US" sz="1800" i="1" dirty="0"/>
              <a:t>Open DAT</a:t>
            </a:r>
            <a:r>
              <a:rPr lang="en-US" sz="1800" dirty="0"/>
              <a:t> will display only those files with the .DAT extension.</a:t>
            </a:r>
          </a:p>
          <a:p>
            <a:pPr>
              <a:lnSpc>
                <a:spcPct val="110000"/>
              </a:lnSpc>
            </a:pPr>
            <a:r>
              <a:rPr lang="en-US" sz="1800" i="1" dirty="0"/>
              <a:t>Save</a:t>
            </a:r>
            <a:r>
              <a:rPr lang="en-US" sz="1800" dirty="0"/>
              <a:t> allows the user to save currently loaded values to an open data input </a:t>
            </a:r>
            <a:r>
              <a:rPr lang="en-US" sz="1800" dirty="0" smtClean="0"/>
              <a:t>file.  </a:t>
            </a:r>
            <a:r>
              <a:rPr lang="en-US" sz="1800" dirty="0"/>
              <a:t>Periodic manual backup of the data input files (those with </a:t>
            </a:r>
            <a:r>
              <a:rPr lang="en-US" sz="1800" dirty="0" smtClean="0"/>
              <a:t>.LNP  extensions</a:t>
            </a:r>
            <a:r>
              <a:rPr lang="en-US" sz="1800" dirty="0"/>
              <a:t>) is also recommended. </a:t>
            </a:r>
            <a:r>
              <a:rPr lang="en-US" sz="1800" dirty="0" smtClean="0"/>
              <a:t> </a:t>
            </a:r>
            <a:r>
              <a:rPr lang="en-US" sz="1800" i="1" dirty="0" smtClean="0"/>
              <a:t>Save</a:t>
            </a:r>
            <a:r>
              <a:rPr lang="en-US" sz="1800" dirty="0" smtClean="0"/>
              <a:t> will </a:t>
            </a:r>
            <a:r>
              <a:rPr lang="en-US" sz="1800" dirty="0"/>
              <a:t>save the file with a .LNP file extension.  </a:t>
            </a:r>
          </a:p>
        </p:txBody>
      </p:sp>
      <p:sp>
        <p:nvSpPr>
          <p:cNvPr id="165890" name="Rectangle 2"/>
          <p:cNvSpPr>
            <a:spLocks noGrp="1" noChangeArrowheads="1"/>
          </p:cNvSpPr>
          <p:nvPr>
            <p:ph type="title"/>
          </p:nvPr>
        </p:nvSpPr>
        <p:spPr>
          <a:xfrm>
            <a:off x="457200" y="274638"/>
            <a:ext cx="8229600" cy="792162"/>
          </a:xfrm>
        </p:spPr>
        <p:txBody>
          <a:bodyPr/>
          <a:lstStyle/>
          <a:p>
            <a:pPr>
              <a:lnSpc>
                <a:spcPct val="100000"/>
              </a:lnSpc>
            </a:pPr>
            <a:r>
              <a:rPr lang="en-US" sz="3600"/>
              <a:t>LADTAP File Structure</a:t>
            </a:r>
          </a:p>
        </p:txBody>
      </p:sp>
      <p:sp>
        <p:nvSpPr>
          <p:cNvPr id="4" name="Slide Number Placeholder 3"/>
          <p:cNvSpPr>
            <a:spLocks noGrp="1"/>
          </p:cNvSpPr>
          <p:nvPr>
            <p:ph type="sldNum" sz="quarter" idx="12"/>
          </p:nvPr>
        </p:nvSpPr>
        <p:spPr/>
        <p:txBody>
          <a:bodyPr/>
          <a:lstStyle/>
          <a:p>
            <a:fld id="{69A15AB9-4A83-4EA1-B8E6-C95AF14C007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457200" y="1371600"/>
            <a:ext cx="8229600" cy="4754563"/>
          </a:xfrm>
        </p:spPr>
        <p:txBody>
          <a:bodyPr>
            <a:normAutofit/>
          </a:bodyPr>
          <a:lstStyle/>
          <a:p>
            <a:pPr>
              <a:lnSpc>
                <a:spcPct val="100000"/>
              </a:lnSpc>
              <a:buFontTx/>
              <a:buNone/>
            </a:pPr>
            <a:endParaRPr lang="en-US" sz="2000" dirty="0"/>
          </a:p>
          <a:p>
            <a:pPr>
              <a:lnSpc>
                <a:spcPct val="100000"/>
              </a:lnSpc>
            </a:pPr>
            <a:r>
              <a:rPr lang="en-US" sz="2000" dirty="0"/>
              <a:t>To create a new data input file, click on the </a:t>
            </a:r>
            <a:r>
              <a:rPr lang="en-US" sz="2000" i="1" dirty="0"/>
              <a:t>File</a:t>
            </a:r>
            <a:r>
              <a:rPr lang="en-US" sz="2000" dirty="0"/>
              <a:t> menu option.  A pop-up menu will appear with the following options: </a:t>
            </a:r>
            <a:r>
              <a:rPr lang="en-US" sz="2000" i="1" dirty="0"/>
              <a:t>New</a:t>
            </a:r>
            <a:r>
              <a:rPr lang="en-US" sz="2000" dirty="0"/>
              <a:t>, </a:t>
            </a:r>
            <a:r>
              <a:rPr lang="en-US" sz="2000" i="1" dirty="0"/>
              <a:t>Open LNP</a:t>
            </a:r>
            <a:r>
              <a:rPr lang="en-US" sz="2000" dirty="0"/>
              <a:t>,</a:t>
            </a:r>
            <a:r>
              <a:rPr lang="en-US" sz="2000" i="1" dirty="0"/>
              <a:t> Open DAT</a:t>
            </a:r>
            <a:r>
              <a:rPr lang="en-US" sz="2000" dirty="0"/>
              <a:t>,</a:t>
            </a:r>
            <a:r>
              <a:rPr lang="en-US" sz="2000" i="1" dirty="0"/>
              <a:t> Save</a:t>
            </a:r>
            <a:r>
              <a:rPr lang="en-US" sz="2000" dirty="0"/>
              <a:t>,</a:t>
            </a:r>
            <a:r>
              <a:rPr lang="en-US" sz="2000" i="1" dirty="0"/>
              <a:t> Save as</a:t>
            </a:r>
            <a:r>
              <a:rPr lang="en-US" sz="2000" dirty="0"/>
              <a:t>, and</a:t>
            </a:r>
            <a:r>
              <a:rPr lang="en-US" sz="2000" i="1" dirty="0"/>
              <a:t> Delete</a:t>
            </a:r>
            <a:r>
              <a:rPr lang="en-US" sz="2000" dirty="0"/>
              <a:t>.  </a:t>
            </a:r>
          </a:p>
          <a:p>
            <a:pPr>
              <a:lnSpc>
                <a:spcPct val="100000"/>
              </a:lnSpc>
            </a:pPr>
            <a:r>
              <a:rPr lang="en-US" sz="2000" dirty="0"/>
              <a:t>Click on the </a:t>
            </a:r>
            <a:r>
              <a:rPr lang="en-US" sz="2000" i="1" dirty="0"/>
              <a:t>New</a:t>
            </a:r>
            <a:r>
              <a:rPr lang="en-US" sz="2000" dirty="0"/>
              <a:t> option.  The controls associated with a new data input file will change to </a:t>
            </a:r>
            <a:r>
              <a:rPr lang="en-US" sz="2000" dirty="0" smtClean="0"/>
              <a:t>black</a:t>
            </a:r>
            <a:endParaRPr lang="en-US" sz="2000" dirty="0"/>
          </a:p>
          <a:p>
            <a:pPr>
              <a:lnSpc>
                <a:spcPct val="100000"/>
              </a:lnSpc>
            </a:pPr>
            <a:r>
              <a:rPr lang="en-US" sz="2000" dirty="0"/>
              <a:t>The Scenario text box in the Descriptions frame is the input corresponding to Record Type 1 of the LADTAP input record.  </a:t>
            </a:r>
          </a:p>
          <a:p>
            <a:pPr>
              <a:lnSpc>
                <a:spcPct val="100000"/>
              </a:lnSpc>
            </a:pPr>
            <a:r>
              <a:rPr lang="en-US" sz="2000" dirty="0"/>
              <a:t>The Source Term text box in the Descriptions frame is the input corresponding to Record </a:t>
            </a:r>
            <a:r>
              <a:rPr lang="en-US" sz="2000" dirty="0" smtClean="0"/>
              <a:t>Type </a:t>
            </a:r>
            <a:r>
              <a:rPr lang="en-US" sz="2000" dirty="0"/>
              <a:t>4.  </a:t>
            </a:r>
          </a:p>
          <a:p>
            <a:pPr>
              <a:lnSpc>
                <a:spcPct val="100000"/>
              </a:lnSpc>
            </a:pPr>
            <a:r>
              <a:rPr lang="en-US" sz="2000" dirty="0"/>
              <a:t>Enter a description for this entry, and a description for the Source Term.</a:t>
            </a:r>
          </a:p>
        </p:txBody>
      </p:sp>
      <p:sp>
        <p:nvSpPr>
          <p:cNvPr id="114690" name="Rectangle 2"/>
          <p:cNvSpPr>
            <a:spLocks noGrp="1" noChangeArrowheads="1"/>
          </p:cNvSpPr>
          <p:nvPr>
            <p:ph type="title"/>
          </p:nvPr>
        </p:nvSpPr>
        <p:spPr>
          <a:xfrm>
            <a:off x="457200" y="274638"/>
            <a:ext cx="8229600" cy="868362"/>
          </a:xfrm>
        </p:spPr>
        <p:txBody>
          <a:bodyPr>
            <a:normAutofit fontScale="90000"/>
          </a:bodyPr>
          <a:lstStyle/>
          <a:p>
            <a:pPr>
              <a:lnSpc>
                <a:spcPct val="100000"/>
              </a:lnSpc>
            </a:pPr>
            <a:r>
              <a:rPr lang="en-US" sz="4000"/>
              <a:t>LADTAP -- Creating a New Record</a:t>
            </a:r>
          </a:p>
        </p:txBody>
      </p:sp>
      <p:sp>
        <p:nvSpPr>
          <p:cNvPr id="4" name="Slide Number Placeholder 3"/>
          <p:cNvSpPr>
            <a:spLocks noGrp="1"/>
          </p:cNvSpPr>
          <p:nvPr>
            <p:ph type="sldNum" sz="quarter" idx="12"/>
          </p:nvPr>
        </p:nvSpPr>
        <p:spPr/>
        <p:txBody>
          <a:bodyPr/>
          <a:lstStyle/>
          <a:p>
            <a:fld id="{69A15AB9-4A83-4EA1-B8E6-C95AF14C007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8229600" cy="639762"/>
          </a:xfrm>
        </p:spPr>
        <p:txBody>
          <a:bodyPr/>
          <a:lstStyle/>
          <a:p>
            <a:pPr>
              <a:lnSpc>
                <a:spcPct val="100000"/>
              </a:lnSpc>
            </a:pPr>
            <a:r>
              <a:rPr lang="en-US" sz="3200" dirty="0"/>
              <a:t>LADTAP – </a:t>
            </a:r>
            <a:r>
              <a:rPr lang="en-US" sz="3200" dirty="0" smtClean="0"/>
              <a:t>Population Fraction</a:t>
            </a:r>
            <a:endParaRPr lang="en-US" sz="3200" dirty="0"/>
          </a:p>
        </p:txBody>
      </p:sp>
      <p:sp>
        <p:nvSpPr>
          <p:cNvPr id="115715" name="Rectangle 3"/>
          <p:cNvSpPr>
            <a:spLocks noGrp="1" noChangeArrowheads="1"/>
          </p:cNvSpPr>
          <p:nvPr>
            <p:ph type="body" sz="half" idx="1"/>
          </p:nvPr>
        </p:nvSpPr>
        <p:spPr>
          <a:xfrm>
            <a:off x="457200" y="1219200"/>
            <a:ext cx="4038600" cy="4906963"/>
          </a:xfrm>
        </p:spPr>
        <p:txBody>
          <a:bodyPr>
            <a:normAutofit fontScale="92500" lnSpcReduction="20000"/>
          </a:bodyPr>
          <a:lstStyle/>
          <a:p>
            <a:pPr>
              <a:lnSpc>
                <a:spcPct val="110000"/>
              </a:lnSpc>
            </a:pPr>
            <a:r>
              <a:rPr lang="en-US" sz="1800" dirty="0"/>
              <a:t>The Site Population text box is the input corresponding to Record Type 3.  </a:t>
            </a:r>
          </a:p>
          <a:p>
            <a:pPr>
              <a:lnSpc>
                <a:spcPct val="110000"/>
              </a:lnSpc>
            </a:pPr>
            <a:r>
              <a:rPr lang="en-US" sz="1800" dirty="0"/>
              <a:t>The Population Fractions frame accommodates inputs for optional Record Type 3a.  To change the default population fractions, click on the </a:t>
            </a:r>
            <a:r>
              <a:rPr lang="en-US" sz="1800" i="1" dirty="0"/>
              <a:t>Yes</a:t>
            </a:r>
            <a:r>
              <a:rPr lang="en-US" sz="1800" dirty="0"/>
              <a:t> option button in the Population Fractions frame and then click on the enabled </a:t>
            </a:r>
            <a:r>
              <a:rPr lang="en-US" sz="1800" i="1" dirty="0"/>
              <a:t>Edit</a:t>
            </a:r>
            <a:r>
              <a:rPr lang="en-US" sz="1800" dirty="0"/>
              <a:t> button.  </a:t>
            </a:r>
          </a:p>
          <a:p>
            <a:pPr>
              <a:lnSpc>
                <a:spcPct val="110000"/>
              </a:lnSpc>
            </a:pPr>
            <a:r>
              <a:rPr lang="en-US" sz="1800" dirty="0"/>
              <a:t>Dialog will be presented for input.  Change the presented default values as desired and press</a:t>
            </a:r>
            <a:r>
              <a:rPr lang="en-US" sz="1800" i="1" dirty="0"/>
              <a:t> Save</a:t>
            </a:r>
            <a:r>
              <a:rPr lang="en-US" sz="1800" dirty="0"/>
              <a:t> to accept the values or </a:t>
            </a:r>
            <a:r>
              <a:rPr lang="en-US" sz="1800" i="1" dirty="0"/>
              <a:t>Cancel</a:t>
            </a:r>
            <a:r>
              <a:rPr lang="en-US" sz="1800" dirty="0"/>
              <a:t> to ignore any changes, and return to the previous dialog.</a:t>
            </a:r>
          </a:p>
        </p:txBody>
      </p:sp>
      <p:pic>
        <p:nvPicPr>
          <p:cNvPr id="115716" name="Picture 4"/>
          <p:cNvPicPr>
            <a:picLocks noGrp="1" noChangeAspect="1" noChangeArrowheads="1"/>
          </p:cNvPicPr>
          <p:nvPr>
            <p:ph sz="quarter" idx="2"/>
          </p:nvPr>
        </p:nvPicPr>
        <p:blipFill>
          <a:blip r:embed="rId3" cstate="print"/>
          <a:srcRect/>
          <a:stretch>
            <a:fillRect/>
          </a:stretch>
        </p:blipFill>
        <p:spPr>
          <a:xfrm>
            <a:off x="5181600" y="2667000"/>
            <a:ext cx="3581400" cy="2081213"/>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13</a:t>
            </a:fld>
            <a:endParaRPr lang="en-US"/>
          </a:p>
        </p:txBody>
      </p:sp>
      <p:sp>
        <p:nvSpPr>
          <p:cNvPr id="7" name="Content Placeholder 6"/>
          <p:cNvSpPr>
            <a:spLocks noGrp="1"/>
          </p:cNvSpPr>
          <p:nvPr>
            <p:ph sz="quarter" idx="3"/>
          </p:nvPr>
        </p:nvSpPr>
        <p:spPr>
          <a:xfrm>
            <a:off x="4800600" y="990600"/>
            <a:ext cx="4038600" cy="2187575"/>
          </a:xfrm>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74638"/>
            <a:ext cx="8229600" cy="715962"/>
          </a:xfrm>
        </p:spPr>
        <p:txBody>
          <a:bodyPr/>
          <a:lstStyle/>
          <a:p>
            <a:pPr>
              <a:lnSpc>
                <a:spcPct val="100000"/>
              </a:lnSpc>
            </a:pPr>
            <a:r>
              <a:rPr lang="en-US" sz="3200"/>
              <a:t>LADTAP – Remaining Records</a:t>
            </a:r>
          </a:p>
        </p:txBody>
      </p:sp>
      <p:sp>
        <p:nvSpPr>
          <p:cNvPr id="118787" name="Rectangle 3"/>
          <p:cNvSpPr>
            <a:spLocks noGrp="1" noChangeArrowheads="1"/>
          </p:cNvSpPr>
          <p:nvPr>
            <p:ph type="body" sz="half" idx="1"/>
          </p:nvPr>
        </p:nvSpPr>
        <p:spPr>
          <a:xfrm>
            <a:off x="457200" y="1143000"/>
            <a:ext cx="4038600" cy="4983163"/>
          </a:xfrm>
        </p:spPr>
        <p:txBody>
          <a:bodyPr>
            <a:normAutofit lnSpcReduction="10000"/>
          </a:bodyPr>
          <a:lstStyle/>
          <a:p>
            <a:pPr>
              <a:lnSpc>
                <a:spcPct val="100000"/>
              </a:lnSpc>
            </a:pPr>
            <a:r>
              <a:rPr lang="en-US" sz="1600" dirty="0"/>
              <a:t>The remaining items are inputs corresponding to Record Type 2.  </a:t>
            </a:r>
          </a:p>
          <a:p>
            <a:pPr>
              <a:lnSpc>
                <a:spcPct val="100000"/>
              </a:lnSpc>
            </a:pPr>
            <a:r>
              <a:rPr lang="en-US" sz="1600" dirty="0"/>
              <a:t>The only Record Type 2 input not presented here is IFLAG, which relates to block data modification and printing.  IFLAG can be modified by accessing </a:t>
            </a:r>
            <a:r>
              <a:rPr lang="en-US" sz="1600" i="1" dirty="0"/>
              <a:t>Block Data</a:t>
            </a:r>
            <a:r>
              <a:rPr lang="en-US" sz="1600" dirty="0"/>
              <a:t> from the </a:t>
            </a:r>
            <a:r>
              <a:rPr lang="en-US" sz="1600" i="1" dirty="0"/>
              <a:t>Variables</a:t>
            </a:r>
            <a:r>
              <a:rPr lang="en-US" sz="1600" dirty="0"/>
              <a:t> drop-down menu (discussed later</a:t>
            </a:r>
            <a:r>
              <a:rPr lang="en-US" sz="1600" dirty="0" smtClean="0"/>
              <a:t>).</a:t>
            </a:r>
            <a:endParaRPr lang="en-US" sz="1600" dirty="0"/>
          </a:p>
          <a:p>
            <a:pPr>
              <a:lnSpc>
                <a:spcPct val="100000"/>
              </a:lnSpc>
            </a:pPr>
            <a:r>
              <a:rPr lang="en-US" sz="1600" dirty="0"/>
              <a:t>Click on the </a:t>
            </a:r>
            <a:r>
              <a:rPr lang="en-US" sz="1600" i="1" dirty="0"/>
              <a:t>Variables</a:t>
            </a:r>
            <a:r>
              <a:rPr lang="en-US" sz="1600" dirty="0"/>
              <a:t> menu option.  This will present the drop-down menu offering "</a:t>
            </a:r>
            <a:r>
              <a:rPr lang="en-US" sz="1600" i="1" dirty="0"/>
              <a:t>Source Term</a:t>
            </a:r>
            <a:r>
              <a:rPr lang="en-US" sz="1600" dirty="0"/>
              <a:t>," "</a:t>
            </a:r>
            <a:r>
              <a:rPr lang="en-US" sz="1600" i="1" dirty="0"/>
              <a:t>ALARA Analysis</a:t>
            </a:r>
            <a:r>
              <a:rPr lang="en-US" sz="1600" dirty="0"/>
              <a:t>," "</a:t>
            </a:r>
            <a:r>
              <a:rPr lang="en-US" sz="1600" i="1" dirty="0"/>
              <a:t>Fish Usage Locations</a:t>
            </a:r>
            <a:r>
              <a:rPr lang="en-US" sz="1600" dirty="0"/>
              <a:t>," "</a:t>
            </a:r>
            <a:r>
              <a:rPr lang="en-US" sz="1600" i="1" dirty="0"/>
              <a:t>Population Usage</a:t>
            </a:r>
            <a:r>
              <a:rPr lang="en-US" sz="1600" dirty="0"/>
              <a:t>," "</a:t>
            </a:r>
            <a:r>
              <a:rPr lang="en-US" sz="1600" i="1" dirty="0"/>
              <a:t>Irrigation Food Data</a:t>
            </a:r>
            <a:r>
              <a:rPr lang="en-US" sz="1600" dirty="0"/>
              <a:t>," "</a:t>
            </a:r>
            <a:r>
              <a:rPr lang="en-US" sz="1600" i="1" dirty="0"/>
              <a:t>Biota Exposures</a:t>
            </a:r>
            <a:r>
              <a:rPr lang="en-US" sz="1600" dirty="0"/>
              <a:t>," "</a:t>
            </a:r>
            <a:r>
              <a:rPr lang="en-US" sz="1600" i="1" dirty="0"/>
              <a:t>Reconcentration Model</a:t>
            </a:r>
            <a:r>
              <a:rPr lang="en-US" sz="1600" dirty="0"/>
              <a:t>," and "</a:t>
            </a:r>
            <a:r>
              <a:rPr lang="en-US" sz="1600" i="1" dirty="0"/>
              <a:t>Block Data</a:t>
            </a:r>
            <a:r>
              <a:rPr lang="en-US" sz="1600" dirty="0"/>
              <a:t>" selections.  The following describes data inputs relative to each of the presented menu items:</a:t>
            </a:r>
          </a:p>
        </p:txBody>
      </p:sp>
      <p:pic>
        <p:nvPicPr>
          <p:cNvPr id="118788" name="Picture 4"/>
          <p:cNvPicPr>
            <a:picLocks noGrp="1" noChangeAspect="1" noChangeArrowheads="1"/>
          </p:cNvPicPr>
          <p:nvPr>
            <p:ph sz="half" idx="2"/>
          </p:nvPr>
        </p:nvPicPr>
        <p:blipFill>
          <a:blip r:embed="rId3" cstate="print"/>
          <a:srcRect/>
          <a:stretch>
            <a:fillRect/>
          </a:stretch>
        </p:blipFill>
        <p:spPr>
          <a:xfrm>
            <a:off x="4419600" y="1752600"/>
            <a:ext cx="4419600" cy="3519488"/>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74638"/>
            <a:ext cx="8229600" cy="944562"/>
          </a:xfrm>
        </p:spPr>
        <p:txBody>
          <a:bodyPr/>
          <a:lstStyle/>
          <a:p>
            <a:pPr>
              <a:lnSpc>
                <a:spcPct val="100000"/>
              </a:lnSpc>
            </a:pPr>
            <a:r>
              <a:rPr lang="en-US" sz="3600"/>
              <a:t>Source Term</a:t>
            </a:r>
          </a:p>
        </p:txBody>
      </p:sp>
      <p:sp>
        <p:nvSpPr>
          <p:cNvPr id="121859" name="Rectangle 3"/>
          <p:cNvSpPr>
            <a:spLocks noGrp="1" noChangeArrowheads="1"/>
          </p:cNvSpPr>
          <p:nvPr>
            <p:ph type="body" sz="half" idx="1"/>
          </p:nvPr>
        </p:nvSpPr>
        <p:spPr>
          <a:xfrm>
            <a:off x="457200" y="1143000"/>
            <a:ext cx="4038600" cy="4876800"/>
          </a:xfrm>
        </p:spPr>
        <p:txBody>
          <a:bodyPr>
            <a:normAutofit fontScale="92500"/>
          </a:bodyPr>
          <a:lstStyle/>
          <a:p>
            <a:pPr>
              <a:lnSpc>
                <a:spcPct val="110000"/>
              </a:lnSpc>
            </a:pPr>
            <a:r>
              <a:rPr lang="en-US" sz="1600" dirty="0"/>
              <a:t>Dialog specifying the source term values corresponding to Record Type 5 of the LADTAP input record.</a:t>
            </a:r>
          </a:p>
          <a:p>
            <a:pPr>
              <a:lnSpc>
                <a:spcPct val="110000"/>
              </a:lnSpc>
            </a:pPr>
            <a:r>
              <a:rPr lang="en-US" sz="1600" dirty="0" smtClean="0"/>
              <a:t>Enter </a:t>
            </a:r>
            <a:r>
              <a:rPr lang="en-US" sz="1600" dirty="0"/>
              <a:t>radionuclide values (Ci) by typing the nuclide name in </a:t>
            </a:r>
            <a:r>
              <a:rPr lang="en-US" sz="1600" dirty="0" smtClean="0"/>
              <a:t>the “Nuclide” field and the quantity (</a:t>
            </a:r>
            <a:r>
              <a:rPr lang="en-US" sz="1600" dirty="0" smtClean="0"/>
              <a:t>in Ci) under the “Quantity” field. </a:t>
            </a:r>
          </a:p>
          <a:p>
            <a:pPr>
              <a:lnSpc>
                <a:spcPct val="110000"/>
              </a:lnSpc>
            </a:pPr>
            <a:r>
              <a:rPr lang="en-US" sz="1600" dirty="0" smtClean="0"/>
              <a:t>The </a:t>
            </a:r>
            <a:r>
              <a:rPr lang="en-US" sz="1600" dirty="0"/>
              <a:t>nuclide </a:t>
            </a:r>
            <a:r>
              <a:rPr lang="en-US" sz="1600" dirty="0" smtClean="0"/>
              <a:t>name format </a:t>
            </a:r>
            <a:r>
              <a:rPr lang="en-US" sz="1600" dirty="0"/>
              <a:t>should be typed in the format "A#M," where A and M represent letters and # represents numbers.  Examples are: "C14," "Ag110m," "zn65," "CO60," etc. </a:t>
            </a:r>
            <a:r>
              <a:rPr lang="en-US" sz="1600" dirty="0" smtClean="0"/>
              <a:t> No </a:t>
            </a:r>
            <a:r>
              <a:rPr lang="en-US" sz="1600" dirty="0"/>
              <a:t>hyphens are allowed.  </a:t>
            </a:r>
            <a:endParaRPr lang="en-US" sz="1600" dirty="0" smtClean="0"/>
          </a:p>
          <a:p>
            <a:pPr>
              <a:lnSpc>
                <a:spcPct val="110000"/>
              </a:lnSpc>
            </a:pPr>
            <a:r>
              <a:rPr lang="en-US" sz="1600" dirty="0" smtClean="0"/>
              <a:t>Quantity </a:t>
            </a:r>
            <a:r>
              <a:rPr lang="en-US" sz="1600" dirty="0"/>
              <a:t>values represent curies per year (or time period of interest) entered as real numbers with decimals or in scientific notation.  </a:t>
            </a:r>
          </a:p>
        </p:txBody>
      </p:sp>
      <p:pic>
        <p:nvPicPr>
          <p:cNvPr id="121860" name="Picture 4"/>
          <p:cNvPicPr>
            <a:picLocks noGrp="1" noChangeAspect="1" noChangeArrowheads="1"/>
          </p:cNvPicPr>
          <p:nvPr>
            <p:ph sz="half" idx="2"/>
          </p:nvPr>
        </p:nvPicPr>
        <p:blipFill>
          <a:blip r:embed="rId3" cstate="print"/>
          <a:srcRect/>
          <a:stretch>
            <a:fillRect/>
          </a:stretch>
        </p:blipFill>
        <p:spPr>
          <a:xfrm>
            <a:off x="4648200" y="1981200"/>
            <a:ext cx="4038600" cy="2503488"/>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5"/>
          <p:cNvSpPr>
            <a:spLocks noGrp="1" noChangeArrowheads="1"/>
          </p:cNvSpPr>
          <p:nvPr>
            <p:ph type="title"/>
          </p:nvPr>
        </p:nvSpPr>
        <p:spPr>
          <a:xfrm>
            <a:off x="457200" y="274638"/>
            <a:ext cx="8229600" cy="868362"/>
          </a:xfrm>
        </p:spPr>
        <p:txBody>
          <a:bodyPr/>
          <a:lstStyle/>
          <a:p>
            <a:pPr>
              <a:lnSpc>
                <a:spcPct val="100000"/>
              </a:lnSpc>
            </a:pPr>
            <a:r>
              <a:rPr lang="en-US" sz="3600"/>
              <a:t>Selecting Radionuclides</a:t>
            </a:r>
          </a:p>
        </p:txBody>
      </p:sp>
      <p:sp>
        <p:nvSpPr>
          <p:cNvPr id="124931" name="Rectangle 3"/>
          <p:cNvSpPr>
            <a:spLocks noGrp="1" noChangeArrowheads="1"/>
          </p:cNvSpPr>
          <p:nvPr>
            <p:ph type="body" sz="half" idx="1"/>
          </p:nvPr>
        </p:nvSpPr>
        <p:spPr>
          <a:xfrm>
            <a:off x="457200" y="1219200"/>
            <a:ext cx="4419600" cy="4906963"/>
          </a:xfrm>
        </p:spPr>
        <p:txBody>
          <a:bodyPr>
            <a:normAutofit fontScale="92500" lnSpcReduction="10000"/>
          </a:bodyPr>
          <a:lstStyle/>
          <a:p>
            <a:pPr>
              <a:lnSpc>
                <a:spcPct val="100000"/>
              </a:lnSpc>
            </a:pPr>
            <a:r>
              <a:rPr lang="en-US" sz="1600" dirty="0"/>
              <a:t>There are several validations, which occur when entering radionuclide and quantity information:</a:t>
            </a:r>
          </a:p>
          <a:p>
            <a:pPr lvl="1">
              <a:lnSpc>
                <a:spcPct val="100000"/>
              </a:lnSpc>
            </a:pPr>
            <a:r>
              <a:rPr lang="en-US" sz="1600" dirty="0"/>
              <a:t>You cannot enter a quantity unless a corresponding radionuclide name has been specified.</a:t>
            </a:r>
          </a:p>
          <a:p>
            <a:pPr lvl="1">
              <a:lnSpc>
                <a:spcPct val="100000"/>
              </a:lnSpc>
            </a:pPr>
            <a:r>
              <a:rPr lang="en-US" sz="1600" dirty="0"/>
              <a:t>You cannot enter duplicate radionuclides.</a:t>
            </a:r>
          </a:p>
          <a:p>
            <a:pPr lvl="1">
              <a:lnSpc>
                <a:spcPct val="100000"/>
              </a:lnSpc>
            </a:pPr>
            <a:r>
              <a:rPr lang="en-US" sz="1600" dirty="0"/>
              <a:t>The radionuclide must exist in an internal file, which contains a listing of acceptable radionuclides (nuclides contained in LADTAP.LIB). </a:t>
            </a:r>
          </a:p>
          <a:p>
            <a:pPr>
              <a:lnSpc>
                <a:spcPct val="100000"/>
              </a:lnSpc>
            </a:pPr>
            <a:r>
              <a:rPr lang="en-US" sz="1600" dirty="0"/>
              <a:t>When first entering nuclide information for a new release, use </a:t>
            </a:r>
            <a:r>
              <a:rPr lang="en-US" sz="1600" i="1" dirty="0"/>
              <a:t>Select</a:t>
            </a:r>
            <a:r>
              <a:rPr lang="en-US" sz="1600" dirty="0"/>
              <a:t> button to display a dialog listing the most common nuclides expected to be present in releases.  Click on the check box for the desired nuclides and then click </a:t>
            </a:r>
            <a:r>
              <a:rPr lang="en-US" sz="1600" i="1" dirty="0"/>
              <a:t>Done, </a:t>
            </a:r>
            <a:r>
              <a:rPr lang="en-US" sz="1600" dirty="0"/>
              <a:t>which will list the selected radionuclides on the previous dialog for entry of their associated release quantity.</a:t>
            </a:r>
          </a:p>
        </p:txBody>
      </p:sp>
      <p:pic>
        <p:nvPicPr>
          <p:cNvPr id="124932" name="Picture 4"/>
          <p:cNvPicPr>
            <a:picLocks noGrp="1" noChangeAspect="1" noChangeArrowheads="1"/>
          </p:cNvPicPr>
          <p:nvPr>
            <p:ph sz="half" idx="2"/>
          </p:nvPr>
        </p:nvPicPr>
        <p:blipFill>
          <a:blip r:embed="rId3" cstate="print"/>
          <a:srcRect/>
          <a:stretch>
            <a:fillRect/>
          </a:stretch>
        </p:blipFill>
        <p:spPr>
          <a:xfrm>
            <a:off x="5029200" y="2209800"/>
            <a:ext cx="3638550" cy="2495550"/>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100000"/>
              </a:lnSpc>
            </a:pPr>
            <a:r>
              <a:rPr lang="en-US" sz="3600" dirty="0" err="1"/>
              <a:t>Reconcentration</a:t>
            </a:r>
            <a:r>
              <a:rPr lang="en-US" sz="3600" dirty="0"/>
              <a:t> Modeling</a:t>
            </a:r>
          </a:p>
        </p:txBody>
      </p:sp>
      <p:sp>
        <p:nvSpPr>
          <p:cNvPr id="126979" name="Rectangle 3"/>
          <p:cNvSpPr>
            <a:spLocks noGrp="1" noChangeArrowheads="1"/>
          </p:cNvSpPr>
          <p:nvPr>
            <p:ph type="body" sz="half" idx="1"/>
          </p:nvPr>
        </p:nvSpPr>
        <p:spPr/>
        <p:txBody>
          <a:bodyPr>
            <a:normAutofit lnSpcReduction="10000"/>
          </a:bodyPr>
          <a:lstStyle/>
          <a:p>
            <a:pPr>
              <a:lnSpc>
                <a:spcPct val="100000"/>
              </a:lnSpc>
            </a:pPr>
            <a:r>
              <a:rPr lang="en-US" sz="2000"/>
              <a:t>The R-Factor on the Source Term input screen may be used for inputting a user-defined reconcentration factor (used when no reconcentration model is selected).  The default value is 1. </a:t>
            </a:r>
          </a:p>
          <a:p>
            <a:pPr>
              <a:lnSpc>
                <a:spcPct val="100000"/>
              </a:lnSpc>
            </a:pPr>
            <a:r>
              <a:rPr lang="en-US" sz="2000"/>
              <a:t>Three RG 1.113 models (simple) for cooling ponds included: </a:t>
            </a:r>
          </a:p>
          <a:p>
            <a:pPr lvl="1">
              <a:lnSpc>
                <a:spcPct val="100000"/>
              </a:lnSpc>
            </a:pPr>
            <a:r>
              <a:rPr lang="en-US" sz="1800"/>
              <a:t>Complete Mixed</a:t>
            </a:r>
          </a:p>
          <a:p>
            <a:pPr lvl="1">
              <a:lnSpc>
                <a:spcPct val="100000"/>
              </a:lnSpc>
            </a:pPr>
            <a:r>
              <a:rPr lang="en-US" sz="1800"/>
              <a:t>Plug-Flow</a:t>
            </a:r>
          </a:p>
          <a:p>
            <a:pPr lvl="1">
              <a:lnSpc>
                <a:spcPct val="100000"/>
              </a:lnSpc>
            </a:pPr>
            <a:r>
              <a:rPr lang="en-US" sz="1800"/>
              <a:t>Partial Mixed  </a:t>
            </a:r>
          </a:p>
          <a:p>
            <a:pPr>
              <a:lnSpc>
                <a:spcPct val="100000"/>
              </a:lnSpc>
            </a:pPr>
            <a:endParaRPr lang="en-US" sz="2000"/>
          </a:p>
        </p:txBody>
      </p:sp>
      <p:pic>
        <p:nvPicPr>
          <p:cNvPr id="126981" name="Picture 5" descr="REcon Screen"/>
          <p:cNvPicPr>
            <a:picLocks noGrp="1" noChangeAspect="1" noChangeArrowheads="1"/>
          </p:cNvPicPr>
          <p:nvPr>
            <p:ph sz="half" idx="2"/>
          </p:nvPr>
        </p:nvPicPr>
        <p:blipFill>
          <a:blip r:embed="rId3" cstate="print"/>
          <a:srcRect/>
          <a:stretch>
            <a:fillRect/>
          </a:stretch>
        </p:blipFill>
        <p:spPr>
          <a:xfrm>
            <a:off x="5334000" y="1600200"/>
            <a:ext cx="2720975" cy="3281363"/>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8" name="Picture 6" descr="aquatic dilution diagram"/>
          <p:cNvPicPr>
            <a:picLocks noGrp="1" noChangeAspect="1" noChangeArrowheads="1"/>
          </p:cNvPicPr>
          <p:nvPr>
            <p:ph idx="1"/>
          </p:nvPr>
        </p:nvPicPr>
        <p:blipFill>
          <a:blip r:embed="rId3" cstate="print"/>
          <a:srcRect/>
          <a:stretch>
            <a:fillRect/>
          </a:stretch>
        </p:blipFill>
        <p:spPr>
          <a:xfrm>
            <a:off x="1371600" y="1447800"/>
            <a:ext cx="6324600" cy="4486275"/>
          </a:xfrm>
          <a:noFill/>
          <a:ln/>
        </p:spPr>
      </p:pic>
      <p:sp>
        <p:nvSpPr>
          <p:cNvPr id="346117" name="Rectangle 5"/>
          <p:cNvSpPr>
            <a:spLocks noGrp="1" noChangeArrowheads="1"/>
          </p:cNvSpPr>
          <p:nvPr>
            <p:ph type="title"/>
          </p:nvPr>
        </p:nvSpPr>
        <p:spPr/>
        <p:txBody>
          <a:bodyPr/>
          <a:lstStyle/>
          <a:p>
            <a:pPr>
              <a:lnSpc>
                <a:spcPct val="100000"/>
              </a:lnSpc>
            </a:pPr>
            <a:r>
              <a:rPr lang="en-US" sz="3200"/>
              <a:t>Reconcentration Modeling</a:t>
            </a:r>
          </a:p>
        </p:txBody>
      </p:sp>
      <p:sp>
        <p:nvSpPr>
          <p:cNvPr id="4" name="Slide Number Placeholder 3"/>
          <p:cNvSpPr>
            <a:spLocks noGrp="1"/>
          </p:cNvSpPr>
          <p:nvPr>
            <p:ph type="sldNum" sz="quarter" idx="12"/>
          </p:nvPr>
        </p:nvSpPr>
        <p:spPr/>
        <p:txBody>
          <a:bodyPr/>
          <a:lstStyle/>
          <a:p>
            <a:fld id="{69A15AB9-4A83-4EA1-B8E6-C95AF14C007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nSpc>
                <a:spcPct val="100000"/>
              </a:lnSpc>
            </a:pPr>
            <a:r>
              <a:rPr lang="en-US" sz="3200"/>
              <a:t>Reconcentration Modeling (con’t)</a:t>
            </a:r>
          </a:p>
        </p:txBody>
      </p:sp>
      <p:sp>
        <p:nvSpPr>
          <p:cNvPr id="129027" name="Rectangle 3"/>
          <p:cNvSpPr>
            <a:spLocks noGrp="1" noChangeArrowheads="1"/>
          </p:cNvSpPr>
          <p:nvPr>
            <p:ph type="body" sz="half" idx="1"/>
          </p:nvPr>
        </p:nvSpPr>
        <p:spPr>
          <a:xfrm>
            <a:off x="457200" y="1600200"/>
            <a:ext cx="3962400" cy="4525963"/>
          </a:xfrm>
        </p:spPr>
        <p:txBody>
          <a:bodyPr>
            <a:normAutofit fontScale="92500"/>
          </a:bodyPr>
          <a:lstStyle/>
          <a:p>
            <a:pPr>
              <a:lnSpc>
                <a:spcPct val="100000"/>
              </a:lnSpc>
            </a:pPr>
            <a:endParaRPr lang="en-US" sz="2000" dirty="0"/>
          </a:p>
          <a:p>
            <a:pPr>
              <a:lnSpc>
                <a:spcPct val="100000"/>
              </a:lnSpc>
            </a:pPr>
            <a:r>
              <a:rPr lang="en-US" sz="2400" dirty="0"/>
              <a:t>Plug-Flow Model</a:t>
            </a:r>
          </a:p>
          <a:p>
            <a:pPr lvl="1">
              <a:lnSpc>
                <a:spcPct val="100000"/>
              </a:lnSpc>
            </a:pPr>
            <a:r>
              <a:rPr lang="en-US" sz="1600" dirty="0"/>
              <a:t>uniform, constant flow through pond; negligible evaporation</a:t>
            </a:r>
            <a:endParaRPr lang="en-US" sz="1800" dirty="0"/>
          </a:p>
          <a:p>
            <a:pPr lvl="1">
              <a:lnSpc>
                <a:spcPct val="100000"/>
              </a:lnSpc>
            </a:pPr>
            <a:endParaRPr lang="en-US" sz="1800" dirty="0"/>
          </a:p>
          <a:p>
            <a:pPr>
              <a:lnSpc>
                <a:spcPct val="100000"/>
              </a:lnSpc>
            </a:pPr>
            <a:r>
              <a:rPr lang="en-US" sz="2400" dirty="0"/>
              <a:t>Partially Mixed Model</a:t>
            </a:r>
          </a:p>
          <a:p>
            <a:pPr lvl="1">
              <a:lnSpc>
                <a:spcPct val="100000"/>
              </a:lnSpc>
            </a:pPr>
            <a:r>
              <a:rPr lang="en-US" sz="1600" dirty="0"/>
              <a:t>Applicable where blowdown</a:t>
            </a:r>
            <a:r>
              <a:rPr lang="en-US" sz="1800" dirty="0"/>
              <a:t> and plant pumping significant</a:t>
            </a:r>
          </a:p>
          <a:p>
            <a:pPr lvl="1">
              <a:lnSpc>
                <a:spcPct val="100000"/>
              </a:lnSpc>
              <a:buFontTx/>
              <a:buNone/>
            </a:pPr>
            <a:endParaRPr lang="en-US" sz="1800" dirty="0"/>
          </a:p>
          <a:p>
            <a:pPr>
              <a:lnSpc>
                <a:spcPct val="100000"/>
              </a:lnSpc>
            </a:pPr>
            <a:r>
              <a:rPr lang="en-US" sz="2400" dirty="0"/>
              <a:t>Completely Mixed Model</a:t>
            </a:r>
          </a:p>
          <a:p>
            <a:pPr lvl="1">
              <a:lnSpc>
                <a:spcPct val="100000"/>
              </a:lnSpc>
            </a:pPr>
            <a:r>
              <a:rPr lang="en-US" sz="1600" dirty="0"/>
              <a:t>Estimates effluent concentration at midpoint of plant </a:t>
            </a:r>
            <a:r>
              <a:rPr lang="en-US" sz="1600" dirty="0" smtClean="0"/>
              <a:t>life</a:t>
            </a:r>
            <a:endParaRPr lang="en-US" sz="1600" dirty="0"/>
          </a:p>
          <a:p>
            <a:pPr lvl="1">
              <a:lnSpc>
                <a:spcPct val="100000"/>
              </a:lnSpc>
            </a:pPr>
            <a:r>
              <a:rPr lang="en-US" sz="1600" dirty="0"/>
              <a:t>Refer to </a:t>
            </a:r>
            <a:r>
              <a:rPr lang="en-US" sz="1600" dirty="0" smtClean="0"/>
              <a:t>NUREG/CR-4013</a:t>
            </a:r>
            <a:r>
              <a:rPr lang="en-US" sz="1600" dirty="0"/>
              <a:t>, Section 3.1.1 for more detail</a:t>
            </a:r>
          </a:p>
        </p:txBody>
      </p:sp>
      <p:graphicFrame>
        <p:nvGraphicFramePr>
          <p:cNvPr id="129028" name="Object 4"/>
          <p:cNvGraphicFramePr>
            <a:graphicFrameLocks noChangeAspect="1"/>
          </p:cNvGraphicFramePr>
          <p:nvPr>
            <p:ph sz="half" idx="2"/>
          </p:nvPr>
        </p:nvGraphicFramePr>
        <p:xfrm>
          <a:off x="4419600" y="2106613"/>
          <a:ext cx="4418013" cy="3254375"/>
        </p:xfrm>
        <a:graphic>
          <a:graphicData uri="http://schemas.openxmlformats.org/presentationml/2006/ole">
            <p:oleObj spid="_x0000_s1026" name="Equation" r:id="rId4" imgW="4241520" imgH="3124080" progId="">
              <p:embed/>
            </p:oleObj>
          </a:graphicData>
        </a:graphic>
      </p:graphicFrame>
      <p:sp>
        <p:nvSpPr>
          <p:cNvPr id="5" name="Slide Number Placeholder 4"/>
          <p:cNvSpPr>
            <a:spLocks noGrp="1"/>
          </p:cNvSpPr>
          <p:nvPr>
            <p:ph type="sldNum" sz="quarter" idx="12"/>
          </p:nvPr>
        </p:nvSpPr>
        <p:spPr/>
        <p:txBody>
          <a:bodyPr/>
          <a:lstStyle/>
          <a:p>
            <a:fld id="{36440276-57CB-41E7-B0D5-09E7AE96655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NRCDose Overview</a:t>
            </a:r>
          </a:p>
          <a:p>
            <a:endParaRPr lang="en-US" dirty="0" smtClean="0"/>
          </a:p>
          <a:p>
            <a:r>
              <a:rPr lang="en-US" dirty="0" smtClean="0"/>
              <a:t>Comparison of Dosimetry and Pathway Modeling – </a:t>
            </a:r>
            <a:r>
              <a:rPr lang="en-US" dirty="0" err="1" smtClean="0"/>
              <a:t>Reg</a:t>
            </a:r>
            <a:r>
              <a:rPr lang="en-US" dirty="0" smtClean="0"/>
              <a:t> Guide 1.109 Dose Factors versus ICRP-72</a:t>
            </a:r>
          </a:p>
          <a:p>
            <a:endParaRPr lang="en-US" dirty="0" smtClean="0"/>
          </a:p>
          <a:p>
            <a:r>
              <a:rPr lang="en-US" dirty="0" smtClean="0"/>
              <a:t>GALE Code (as time permits)</a:t>
            </a:r>
          </a:p>
        </p:txBody>
      </p:sp>
      <p:sp>
        <p:nvSpPr>
          <p:cNvPr id="6" name="Slide Number Placeholder 5"/>
          <p:cNvSpPr>
            <a:spLocks noGrp="1"/>
          </p:cNvSpPr>
          <p:nvPr>
            <p:ph type="sldNum" sz="quarter" idx="12"/>
          </p:nvPr>
        </p:nvSpPr>
        <p:spPr/>
        <p:txBody>
          <a:bodyPr/>
          <a:lstStyle/>
          <a:p>
            <a:fld id="{69A15AB9-4A83-4EA1-B8E6-C95AF14C007A}" type="slidenum">
              <a:rPr lang="en-US" smtClean="0"/>
              <a:pPr/>
              <a:t>2</a:t>
            </a:fld>
            <a:endParaRPr lang="en-US"/>
          </a:p>
        </p:txBody>
      </p:sp>
      <p:sp>
        <p:nvSpPr>
          <p:cNvPr id="2" name="Title 1"/>
          <p:cNvSpPr>
            <a:spLocks noGrp="1"/>
          </p:cNvSpPr>
          <p:nvPr>
            <p:ph type="title"/>
          </p:nvPr>
        </p:nvSpPr>
        <p:spPr/>
        <p:txBody>
          <a:bodyPr/>
          <a:lstStyle/>
          <a:p>
            <a:r>
              <a:rPr lang="en-US" dirty="0" smtClean="0"/>
              <a:t>Topics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3733800" cy="4724400"/>
          </a:xfrm>
        </p:spPr>
        <p:txBody>
          <a:bodyPr>
            <a:normAutofit fontScale="92500" lnSpcReduction="20000"/>
          </a:bodyPr>
          <a:lstStyle/>
          <a:p>
            <a:pPr>
              <a:lnSpc>
                <a:spcPct val="110000"/>
              </a:lnSpc>
            </a:pPr>
            <a:r>
              <a:rPr lang="en-US" sz="1800" dirty="0" smtClean="0"/>
              <a:t>Drop-down menu offering choice of "</a:t>
            </a:r>
            <a:r>
              <a:rPr lang="en-US" sz="1800" i="1" dirty="0" smtClean="0"/>
              <a:t>Max Exposed Individual</a:t>
            </a:r>
            <a:r>
              <a:rPr lang="en-US" sz="1800" dirty="0" smtClean="0"/>
              <a:t>" and "</a:t>
            </a:r>
            <a:r>
              <a:rPr lang="en-US" sz="1800" i="1" dirty="0" smtClean="0"/>
              <a:t>Additional Usage Locations</a:t>
            </a:r>
            <a:r>
              <a:rPr lang="en-US" sz="1800" dirty="0" smtClean="0"/>
              <a:t>" data entry dialogs.  The following describes data inputs relative to the presented menu items:</a:t>
            </a:r>
            <a:endParaRPr lang="en-US" sz="1800" b="1" i="1" dirty="0" smtClean="0"/>
          </a:p>
          <a:p>
            <a:pPr lvl="1">
              <a:lnSpc>
                <a:spcPct val="110000"/>
              </a:lnSpc>
              <a:spcBef>
                <a:spcPts val="600"/>
              </a:spcBef>
            </a:pPr>
            <a:r>
              <a:rPr lang="en-US" sz="1600" b="1" i="1" dirty="0" smtClean="0"/>
              <a:t>Max Exposed Individual...</a:t>
            </a:r>
            <a:r>
              <a:rPr lang="en-US" sz="1600" dirty="0" smtClean="0"/>
              <a:t> - presents the dialog for modification of the variables corresponding to Record Type 7 of the LADTAP input record.  </a:t>
            </a:r>
          </a:p>
          <a:p>
            <a:pPr lvl="1">
              <a:lnSpc>
                <a:spcPct val="110000"/>
              </a:lnSpc>
              <a:spcBef>
                <a:spcPts val="600"/>
              </a:spcBef>
            </a:pPr>
            <a:r>
              <a:rPr lang="en-US" sz="1600" dirty="0" smtClean="0"/>
              <a:t>To change the default usage and consumption data, click on the </a:t>
            </a:r>
            <a:r>
              <a:rPr lang="en-US" sz="1600" i="1" dirty="0" smtClean="0"/>
              <a:t>Yes</a:t>
            </a:r>
            <a:r>
              <a:rPr lang="en-US" sz="1600" dirty="0" smtClean="0"/>
              <a:t> option button in the Population Fractions frame and then click on the enabled </a:t>
            </a:r>
            <a:r>
              <a:rPr lang="en-US" sz="1600" i="1" dirty="0" smtClean="0"/>
              <a:t>Edit</a:t>
            </a:r>
            <a:r>
              <a:rPr lang="en-US" sz="1600" dirty="0" smtClean="0"/>
              <a:t> button.  A dialog will be presented for editing.  </a:t>
            </a:r>
          </a:p>
          <a:p>
            <a:pPr>
              <a:lnSpc>
                <a:spcPct val="110000"/>
              </a:lnSpc>
              <a:buNone/>
            </a:pPr>
            <a:endParaRPr lang="en-US" dirty="0"/>
          </a:p>
        </p:txBody>
      </p:sp>
      <p:sp>
        <p:nvSpPr>
          <p:cNvPr id="5" name="Slide Number Placeholder 4"/>
          <p:cNvSpPr>
            <a:spLocks noGrp="1"/>
          </p:cNvSpPr>
          <p:nvPr>
            <p:ph type="sldNum" sz="quarter" idx="12"/>
          </p:nvPr>
        </p:nvSpPr>
        <p:spPr/>
        <p:txBody>
          <a:bodyPr/>
          <a:lstStyle/>
          <a:p>
            <a:fld id="{69A15AB9-4A83-4EA1-B8E6-C95AF14C007A}" type="slidenum">
              <a:rPr lang="en-US" smtClean="0"/>
              <a:pPr/>
              <a:t>20</a:t>
            </a:fld>
            <a:endParaRPr lang="en-US"/>
          </a:p>
        </p:txBody>
      </p:sp>
      <p:sp>
        <p:nvSpPr>
          <p:cNvPr id="2" name="Title 1"/>
          <p:cNvSpPr>
            <a:spLocks noGrp="1"/>
          </p:cNvSpPr>
          <p:nvPr>
            <p:ph type="title"/>
          </p:nvPr>
        </p:nvSpPr>
        <p:spPr/>
        <p:txBody>
          <a:bodyPr/>
          <a:lstStyle/>
          <a:p>
            <a:pPr>
              <a:lnSpc>
                <a:spcPct val="100000"/>
              </a:lnSpc>
            </a:pPr>
            <a:r>
              <a:rPr lang="en-US" dirty="0" smtClean="0"/>
              <a:t>ALARA Dose Analysis</a:t>
            </a:r>
            <a:endParaRPr lang="en-US" dirty="0"/>
          </a:p>
        </p:txBody>
      </p:sp>
      <p:pic>
        <p:nvPicPr>
          <p:cNvPr id="6" name="Picture 4"/>
          <p:cNvPicPr>
            <a:picLocks noChangeAspect="1" noChangeArrowheads="1"/>
          </p:cNvPicPr>
          <p:nvPr/>
        </p:nvPicPr>
        <p:blipFill>
          <a:blip r:embed="rId3" cstate="print"/>
          <a:srcRect/>
          <a:stretch>
            <a:fillRect/>
          </a:stretch>
        </p:blipFill>
        <p:spPr>
          <a:xfrm>
            <a:off x="4495800" y="2286000"/>
            <a:ext cx="2087563" cy="3200400"/>
          </a:xfrm>
          <a:prstGeom prst="rect">
            <a:avLst/>
          </a:prstGeom>
          <a:noFill/>
          <a:ln/>
        </p:spPr>
      </p:pic>
      <p:pic>
        <p:nvPicPr>
          <p:cNvPr id="7" name="Picture 5"/>
          <p:cNvPicPr>
            <a:picLocks noChangeAspect="1" noChangeArrowheads="1"/>
          </p:cNvPicPr>
          <p:nvPr/>
        </p:nvPicPr>
        <p:blipFill>
          <a:blip r:embed="rId4" cstate="print"/>
          <a:srcRect/>
          <a:stretch>
            <a:fillRect/>
          </a:stretch>
        </p:blipFill>
        <p:spPr>
          <a:xfrm>
            <a:off x="6781800" y="2286000"/>
            <a:ext cx="2085975" cy="3200400"/>
          </a:xfrm>
          <a:prstGeom prst="rect">
            <a:avLst/>
          </a:prstGeo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6" name="Rectangle 8"/>
          <p:cNvSpPr>
            <a:spLocks noGrp="1" noChangeArrowheads="1"/>
          </p:cNvSpPr>
          <p:nvPr>
            <p:ph type="title"/>
          </p:nvPr>
        </p:nvSpPr>
        <p:spPr>
          <a:xfrm>
            <a:off x="457200" y="274638"/>
            <a:ext cx="4191000" cy="1143000"/>
          </a:xfrm>
        </p:spPr>
        <p:txBody>
          <a:bodyPr/>
          <a:lstStyle/>
          <a:p>
            <a:pPr>
              <a:lnSpc>
                <a:spcPct val="100000"/>
              </a:lnSpc>
            </a:pPr>
            <a:r>
              <a:rPr lang="en-US" sz="3200"/>
              <a:t>Additional Locations</a:t>
            </a:r>
          </a:p>
        </p:txBody>
      </p:sp>
      <p:sp>
        <p:nvSpPr>
          <p:cNvPr id="135171" name="Rectangle 3"/>
          <p:cNvSpPr>
            <a:spLocks noGrp="1" noChangeArrowheads="1"/>
          </p:cNvSpPr>
          <p:nvPr>
            <p:ph type="body" sz="half" idx="1"/>
          </p:nvPr>
        </p:nvSpPr>
        <p:spPr>
          <a:xfrm>
            <a:off x="762000" y="1447801"/>
            <a:ext cx="4343400" cy="4572000"/>
          </a:xfrm>
        </p:spPr>
        <p:txBody>
          <a:bodyPr>
            <a:normAutofit/>
          </a:bodyPr>
          <a:lstStyle/>
          <a:p>
            <a:r>
              <a:rPr lang="en-US" sz="1600" dirty="0"/>
              <a:t>Locations for additional dose calculations can be added (Record Types 7a-7d).</a:t>
            </a:r>
          </a:p>
          <a:p>
            <a:r>
              <a:rPr lang="en-US" sz="1600" i="1" dirty="0" smtClean="0"/>
              <a:t>Add</a:t>
            </a:r>
            <a:r>
              <a:rPr lang="en-US" sz="1600" dirty="0" smtClean="0"/>
              <a:t> </a:t>
            </a:r>
            <a:r>
              <a:rPr lang="en-US" sz="1600" dirty="0"/>
              <a:t>- clicking on this button presents an additional location data entry dialog for entry of the variables corresponding to Record Type 8.  A descriptive name for the location can be entered at this time.  The bottom frame accommodates inputs for optional Record Types 8a-8d.  To change the default usage and consumption data, click on the </a:t>
            </a:r>
            <a:r>
              <a:rPr lang="en-US" sz="1600" i="1" dirty="0"/>
              <a:t>Yes</a:t>
            </a:r>
            <a:r>
              <a:rPr lang="en-US" sz="1600" dirty="0"/>
              <a:t> option button in the Population Fractions frame and then click on the enabled </a:t>
            </a:r>
            <a:r>
              <a:rPr lang="en-US" sz="1600" i="1" dirty="0"/>
              <a:t>Edit</a:t>
            </a:r>
            <a:r>
              <a:rPr lang="en-US" sz="1600" dirty="0"/>
              <a:t> button.  A dialog like that shown in Figure 4.7 will be presented for editing.  </a:t>
            </a:r>
            <a:endParaRPr lang="en-US" sz="1600" i="1" dirty="0"/>
          </a:p>
        </p:txBody>
      </p:sp>
      <p:pic>
        <p:nvPicPr>
          <p:cNvPr id="135179" name="Picture 11" descr="Add Location"/>
          <p:cNvPicPr>
            <a:picLocks noGrp="1" noChangeAspect="1" noChangeArrowheads="1"/>
          </p:cNvPicPr>
          <p:nvPr>
            <p:ph sz="quarter" idx="2"/>
          </p:nvPr>
        </p:nvPicPr>
        <p:blipFill>
          <a:blip r:embed="rId3" cstate="print"/>
          <a:srcRect/>
          <a:stretch>
            <a:fillRect/>
          </a:stretch>
        </p:blipFill>
        <p:spPr>
          <a:xfrm>
            <a:off x="5943600" y="304799"/>
            <a:ext cx="2286000" cy="2497061"/>
          </a:xfrm>
          <a:noFill/>
          <a:ln/>
        </p:spPr>
      </p:pic>
      <p:pic>
        <p:nvPicPr>
          <p:cNvPr id="135180" name="Picture 12" descr="Additional Locations"/>
          <p:cNvPicPr>
            <a:picLocks noGrp="1" noChangeAspect="1" noChangeArrowheads="1"/>
          </p:cNvPicPr>
          <p:nvPr>
            <p:ph sz="quarter" idx="3"/>
          </p:nvPr>
        </p:nvPicPr>
        <p:blipFill>
          <a:blip r:embed="rId4" cstate="print"/>
          <a:srcRect/>
          <a:stretch>
            <a:fillRect/>
          </a:stretch>
        </p:blipFill>
        <p:spPr>
          <a:xfrm>
            <a:off x="5867399" y="2971800"/>
            <a:ext cx="2392155" cy="3434252"/>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Grp="1" noChangeArrowheads="1"/>
          </p:cNvSpPr>
          <p:nvPr>
            <p:ph type="title"/>
          </p:nvPr>
        </p:nvSpPr>
        <p:spPr/>
        <p:txBody>
          <a:bodyPr>
            <a:normAutofit fontScale="90000"/>
          </a:bodyPr>
          <a:lstStyle/>
          <a:p>
            <a:pPr>
              <a:lnSpc>
                <a:spcPct val="100000"/>
              </a:lnSpc>
            </a:pPr>
            <a:r>
              <a:rPr lang="en-US" sz="3600"/>
              <a:t>Changing Default Usage and Consumption Data</a:t>
            </a:r>
          </a:p>
        </p:txBody>
      </p:sp>
      <p:sp>
        <p:nvSpPr>
          <p:cNvPr id="140291" name="Rectangle 3"/>
          <p:cNvSpPr>
            <a:spLocks noGrp="1" noChangeArrowheads="1"/>
          </p:cNvSpPr>
          <p:nvPr>
            <p:ph type="body" sz="half" idx="1"/>
          </p:nvPr>
        </p:nvSpPr>
        <p:spPr/>
        <p:txBody>
          <a:bodyPr>
            <a:normAutofit lnSpcReduction="10000"/>
          </a:bodyPr>
          <a:lstStyle/>
          <a:p>
            <a:pPr lvl="1">
              <a:lnSpc>
                <a:spcPct val="100000"/>
              </a:lnSpc>
            </a:pPr>
            <a:r>
              <a:rPr lang="en-US" sz="1800"/>
              <a:t>The bottom frame accommodates inputs for optional Record Types 8a-8d.  </a:t>
            </a:r>
          </a:p>
          <a:p>
            <a:pPr lvl="1">
              <a:lnSpc>
                <a:spcPct val="100000"/>
              </a:lnSpc>
            </a:pPr>
            <a:r>
              <a:rPr lang="en-US" sz="1800"/>
              <a:t>To change the “default usage and consumption data” click on the </a:t>
            </a:r>
            <a:r>
              <a:rPr lang="en-US" sz="1800" i="1"/>
              <a:t>Yes</a:t>
            </a:r>
            <a:r>
              <a:rPr lang="en-US" sz="1800"/>
              <a:t> option button in the Change Default  frame and then click on the enabled </a:t>
            </a:r>
            <a:r>
              <a:rPr lang="en-US" sz="1800" i="1"/>
              <a:t>Edit</a:t>
            </a:r>
            <a:r>
              <a:rPr lang="en-US" sz="1800"/>
              <a:t> button.  </a:t>
            </a:r>
          </a:p>
          <a:p>
            <a:pPr lvl="1">
              <a:lnSpc>
                <a:spcPct val="100000"/>
              </a:lnSpc>
            </a:pPr>
            <a:r>
              <a:rPr lang="en-US" sz="1800"/>
              <a:t>A dialog will be presented for editing.  Click the </a:t>
            </a:r>
            <a:r>
              <a:rPr lang="en-US" sz="1800" i="1"/>
              <a:t>Update</a:t>
            </a:r>
            <a:r>
              <a:rPr lang="en-US" sz="1800"/>
              <a:t> button to accept the changes or the </a:t>
            </a:r>
            <a:r>
              <a:rPr lang="en-US" sz="1800" i="1"/>
              <a:t>Cancel</a:t>
            </a:r>
            <a:r>
              <a:rPr lang="en-US" sz="1800"/>
              <a:t> button to ignore any changes and return to the previous dialog.</a:t>
            </a:r>
            <a:endParaRPr lang="en-US" sz="1800" i="1"/>
          </a:p>
          <a:p>
            <a:pPr>
              <a:lnSpc>
                <a:spcPct val="100000"/>
              </a:lnSpc>
            </a:pPr>
            <a:endParaRPr lang="en-US" sz="2000"/>
          </a:p>
        </p:txBody>
      </p:sp>
      <p:pic>
        <p:nvPicPr>
          <p:cNvPr id="140292" name="Picture 4" descr="modify"/>
          <p:cNvPicPr>
            <a:picLocks noGrp="1" noChangeAspect="1" noChangeArrowheads="1"/>
          </p:cNvPicPr>
          <p:nvPr>
            <p:ph sz="half" idx="2"/>
          </p:nvPr>
        </p:nvPicPr>
        <p:blipFill>
          <a:blip r:embed="rId3" cstate="print"/>
          <a:stretch>
            <a:fillRect/>
          </a:stretch>
        </p:blipFill>
        <p:spPr>
          <a:xfrm>
            <a:off x="5672262" y="2244134"/>
            <a:ext cx="1990476" cy="3238095"/>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100000"/>
              </a:lnSpc>
            </a:pPr>
            <a:r>
              <a:rPr lang="en-US" sz="3600"/>
              <a:t>Fishing Usage – Population Doses</a:t>
            </a:r>
          </a:p>
        </p:txBody>
      </p:sp>
      <p:sp>
        <p:nvSpPr>
          <p:cNvPr id="142339" name="Rectangle 3"/>
          <p:cNvSpPr>
            <a:spLocks noGrp="1" noChangeArrowheads="1"/>
          </p:cNvSpPr>
          <p:nvPr>
            <p:ph type="body" sz="half" idx="1"/>
          </p:nvPr>
        </p:nvSpPr>
        <p:spPr>
          <a:xfrm>
            <a:off x="457200" y="1600200"/>
            <a:ext cx="4648200" cy="4525963"/>
          </a:xfrm>
        </p:spPr>
        <p:txBody>
          <a:bodyPr>
            <a:normAutofit fontScale="92500"/>
          </a:bodyPr>
          <a:lstStyle/>
          <a:p>
            <a:pPr>
              <a:lnSpc>
                <a:spcPct val="100000"/>
              </a:lnSpc>
            </a:pPr>
            <a:r>
              <a:rPr lang="en-US" sz="1600" dirty="0"/>
              <a:t>Drop-down menu offering choice of "</a:t>
            </a:r>
            <a:r>
              <a:rPr lang="en-US" sz="1600" i="1" dirty="0"/>
              <a:t>Sport Fishing</a:t>
            </a:r>
            <a:r>
              <a:rPr lang="en-US" sz="1600" dirty="0"/>
              <a:t>," "</a:t>
            </a:r>
            <a:r>
              <a:rPr lang="en-US" sz="1600" i="1" dirty="0"/>
              <a:t>Commercial Fishing</a:t>
            </a:r>
            <a:r>
              <a:rPr lang="en-US" sz="1600" dirty="0"/>
              <a:t>," "</a:t>
            </a:r>
            <a:r>
              <a:rPr lang="en-US" sz="1600" i="1" dirty="0"/>
              <a:t>Sport Invertebrate Harvest</a:t>
            </a:r>
            <a:r>
              <a:rPr lang="en-US" sz="1600" dirty="0"/>
              <a:t>," and "</a:t>
            </a:r>
            <a:r>
              <a:rPr lang="en-US" sz="1600" i="1" dirty="0"/>
              <a:t>Commercial Invertebrate Harvest</a:t>
            </a:r>
            <a:r>
              <a:rPr lang="en-US" sz="1600" dirty="0"/>
              <a:t>" data entry dialogs. </a:t>
            </a:r>
            <a:endParaRPr lang="en-US" sz="1600" b="1" i="1" dirty="0"/>
          </a:p>
          <a:p>
            <a:pPr lvl="1">
              <a:lnSpc>
                <a:spcPct val="100000"/>
              </a:lnSpc>
            </a:pPr>
            <a:r>
              <a:rPr lang="en-US" sz="1400" b="1" i="1" dirty="0"/>
              <a:t>Sport Fishing...</a:t>
            </a:r>
            <a:r>
              <a:rPr lang="en-US" sz="1400" dirty="0"/>
              <a:t> - presents the dialog like that shown in Figure 4.8 for selection of the usage/harvest locations to be edited.  The functions presented by the command buttons are similar to those described above under </a:t>
            </a:r>
            <a:r>
              <a:rPr lang="en-US" sz="1400" i="1" dirty="0"/>
              <a:t>ALARA Analysis</a:t>
            </a:r>
            <a:r>
              <a:rPr lang="en-US" sz="1400" dirty="0"/>
              <a:t> - </a:t>
            </a:r>
            <a:r>
              <a:rPr lang="en-US" sz="1400" i="1" dirty="0"/>
              <a:t>Additional Usage Locations</a:t>
            </a:r>
            <a:r>
              <a:rPr lang="en-US" sz="1400" dirty="0"/>
              <a:t>.  The data entry dialog permits entry and modification of variables, which correspond to the Record Type 9 inputs.</a:t>
            </a:r>
            <a:endParaRPr lang="en-US" sz="1400" b="1" i="1" dirty="0"/>
          </a:p>
          <a:p>
            <a:pPr lvl="1">
              <a:lnSpc>
                <a:spcPct val="100000"/>
              </a:lnSpc>
            </a:pPr>
            <a:r>
              <a:rPr lang="en-US" sz="1400" b="1" i="1" dirty="0"/>
              <a:t>Commercial Fishing...</a:t>
            </a:r>
            <a:r>
              <a:rPr lang="en-US" sz="1400" dirty="0"/>
              <a:t> - same as </a:t>
            </a:r>
            <a:r>
              <a:rPr lang="en-US" sz="1400" i="1" dirty="0"/>
              <a:t>Sport Fishing</a:t>
            </a:r>
            <a:r>
              <a:rPr lang="en-US" sz="1400" dirty="0"/>
              <a:t> above, for Record Type 10 inputs.</a:t>
            </a:r>
            <a:endParaRPr lang="en-US" sz="1400" b="1" i="1" dirty="0"/>
          </a:p>
          <a:p>
            <a:pPr lvl="1">
              <a:lnSpc>
                <a:spcPct val="100000"/>
              </a:lnSpc>
            </a:pPr>
            <a:r>
              <a:rPr lang="en-US" sz="1400" b="1" i="1" dirty="0"/>
              <a:t>Sport Invertebrate Harvest...</a:t>
            </a:r>
            <a:r>
              <a:rPr lang="en-US" sz="1400" dirty="0"/>
              <a:t> - same as </a:t>
            </a:r>
            <a:r>
              <a:rPr lang="en-US" sz="1400" i="1" dirty="0"/>
              <a:t>Sport Fishing</a:t>
            </a:r>
            <a:r>
              <a:rPr lang="en-US" sz="1400" dirty="0"/>
              <a:t> above, for Record Type 11 inputs.</a:t>
            </a:r>
            <a:endParaRPr lang="en-US" sz="1400" b="1" i="1" dirty="0"/>
          </a:p>
          <a:p>
            <a:pPr lvl="1">
              <a:lnSpc>
                <a:spcPct val="100000"/>
              </a:lnSpc>
            </a:pPr>
            <a:r>
              <a:rPr lang="en-US" sz="1400" b="1" i="1" dirty="0"/>
              <a:t>Commercial Invertebrate Harvest...</a:t>
            </a:r>
            <a:r>
              <a:rPr lang="en-US" sz="1400" dirty="0"/>
              <a:t> - same as </a:t>
            </a:r>
            <a:r>
              <a:rPr lang="en-US" sz="1400" i="1" dirty="0"/>
              <a:t>Sport Fishing</a:t>
            </a:r>
            <a:r>
              <a:rPr lang="en-US" sz="1400" dirty="0"/>
              <a:t> above, for Record Type 12 inputs.</a:t>
            </a:r>
          </a:p>
        </p:txBody>
      </p:sp>
      <p:pic>
        <p:nvPicPr>
          <p:cNvPr id="142343" name="Picture 7" descr="h locations"/>
          <p:cNvPicPr>
            <a:picLocks noGrp="1" noChangeAspect="1" noChangeArrowheads="1"/>
          </p:cNvPicPr>
          <p:nvPr>
            <p:ph sz="half" idx="2"/>
          </p:nvPr>
        </p:nvPicPr>
        <p:blipFill>
          <a:blip r:embed="rId3" cstate="print"/>
          <a:srcRect/>
          <a:stretch>
            <a:fillRect/>
          </a:stretch>
        </p:blipFill>
        <p:spPr>
          <a:xfrm>
            <a:off x="5181600" y="1752600"/>
            <a:ext cx="3657600" cy="2786063"/>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4638"/>
            <a:ext cx="8229600" cy="792162"/>
          </a:xfrm>
        </p:spPr>
        <p:txBody>
          <a:bodyPr>
            <a:normAutofit fontScale="90000"/>
          </a:bodyPr>
          <a:lstStyle/>
          <a:p>
            <a:pPr>
              <a:lnSpc>
                <a:spcPct val="100000"/>
              </a:lnSpc>
            </a:pPr>
            <a:r>
              <a:rPr lang="en-US" sz="2400" b="1" i="1" dirty="0"/>
              <a:t>Population Usage – Drinking Water, Shoreline, Swimming, and Boating</a:t>
            </a:r>
          </a:p>
        </p:txBody>
      </p:sp>
      <p:sp>
        <p:nvSpPr>
          <p:cNvPr id="144387" name="Rectangle 3"/>
          <p:cNvSpPr>
            <a:spLocks noGrp="1" noChangeArrowheads="1"/>
          </p:cNvSpPr>
          <p:nvPr>
            <p:ph type="body" sz="half" idx="1"/>
          </p:nvPr>
        </p:nvSpPr>
        <p:spPr>
          <a:xfrm>
            <a:off x="457200" y="1371600"/>
            <a:ext cx="5105400" cy="3962400"/>
          </a:xfrm>
        </p:spPr>
        <p:txBody>
          <a:bodyPr>
            <a:normAutofit/>
          </a:bodyPr>
          <a:lstStyle/>
          <a:p>
            <a:pPr>
              <a:lnSpc>
                <a:spcPct val="100000"/>
              </a:lnSpc>
            </a:pPr>
            <a:r>
              <a:rPr lang="en-US" sz="1600" dirty="0"/>
              <a:t>Drop-down menu offering choice of "</a:t>
            </a:r>
            <a:r>
              <a:rPr lang="en-US" sz="1600" i="1" dirty="0"/>
              <a:t>Drinking Water</a:t>
            </a:r>
            <a:r>
              <a:rPr lang="en-US" sz="1600" dirty="0"/>
              <a:t>," "</a:t>
            </a:r>
            <a:r>
              <a:rPr lang="en-US" sz="1600" i="1" dirty="0"/>
              <a:t>Shoreline</a:t>
            </a:r>
            <a:r>
              <a:rPr lang="en-US" sz="1600" dirty="0"/>
              <a:t>," "</a:t>
            </a:r>
            <a:r>
              <a:rPr lang="en-US" sz="1600" i="1" dirty="0"/>
              <a:t>Swimming</a:t>
            </a:r>
            <a:r>
              <a:rPr lang="en-US" sz="1600" dirty="0"/>
              <a:t>," and "</a:t>
            </a:r>
            <a:r>
              <a:rPr lang="en-US" sz="1600" i="1" dirty="0"/>
              <a:t>Boating.</a:t>
            </a:r>
            <a:r>
              <a:rPr lang="en-US" sz="1600" dirty="0"/>
              <a:t>"  </a:t>
            </a:r>
            <a:endParaRPr lang="en-US" sz="1600" b="1" i="1" dirty="0"/>
          </a:p>
          <a:p>
            <a:pPr lvl="1">
              <a:lnSpc>
                <a:spcPct val="100000"/>
              </a:lnSpc>
            </a:pPr>
            <a:r>
              <a:rPr lang="en-US" sz="1400" b="1" i="1" dirty="0"/>
              <a:t>Drinking Water... </a:t>
            </a:r>
            <a:r>
              <a:rPr lang="en-US" sz="1400" dirty="0"/>
              <a:t>selection of the drinking water locations to be edited.  Permits entry and modification of variables, which correspond to the Record Type 13 inputs.</a:t>
            </a:r>
            <a:endParaRPr lang="en-US" sz="1400" b="1" i="1" dirty="0"/>
          </a:p>
          <a:p>
            <a:pPr lvl="1">
              <a:lnSpc>
                <a:spcPct val="100000"/>
              </a:lnSpc>
            </a:pPr>
            <a:r>
              <a:rPr lang="en-US" sz="1400" b="1" i="1" dirty="0"/>
              <a:t>Shoreline...</a:t>
            </a:r>
            <a:r>
              <a:rPr lang="en-US" sz="1400" dirty="0"/>
              <a:t> - same as </a:t>
            </a:r>
            <a:r>
              <a:rPr lang="en-US" sz="1400" i="1" dirty="0"/>
              <a:t>Drinking Water</a:t>
            </a:r>
            <a:r>
              <a:rPr lang="en-US" sz="1400" dirty="0"/>
              <a:t> above, for Record Type 14 inputs.</a:t>
            </a:r>
            <a:endParaRPr lang="en-US" sz="1400" b="1" i="1" dirty="0"/>
          </a:p>
          <a:p>
            <a:pPr lvl="1">
              <a:lnSpc>
                <a:spcPct val="100000"/>
              </a:lnSpc>
            </a:pPr>
            <a:r>
              <a:rPr lang="en-US" sz="1400" b="1" i="1" dirty="0"/>
              <a:t>Swimming...</a:t>
            </a:r>
            <a:r>
              <a:rPr lang="en-US" sz="1400" dirty="0"/>
              <a:t> - same as </a:t>
            </a:r>
            <a:r>
              <a:rPr lang="en-US" sz="1400" i="1" dirty="0"/>
              <a:t>Drinking Water</a:t>
            </a:r>
            <a:r>
              <a:rPr lang="en-US" sz="1400" dirty="0"/>
              <a:t> above, for Record Type 15 inputs.</a:t>
            </a:r>
            <a:endParaRPr lang="en-US" sz="1400" b="1" i="1" dirty="0"/>
          </a:p>
          <a:p>
            <a:pPr lvl="1">
              <a:lnSpc>
                <a:spcPct val="100000"/>
              </a:lnSpc>
            </a:pPr>
            <a:r>
              <a:rPr lang="en-US" sz="1400" b="1" i="1" dirty="0"/>
              <a:t>Boating...</a:t>
            </a:r>
            <a:r>
              <a:rPr lang="en-US" sz="1400" dirty="0"/>
              <a:t> - same as </a:t>
            </a:r>
            <a:r>
              <a:rPr lang="en-US" sz="1400" i="1" dirty="0"/>
              <a:t>Drinking Water</a:t>
            </a:r>
            <a:r>
              <a:rPr lang="en-US" sz="1400" dirty="0"/>
              <a:t> above, for Record Type 16 inputs.</a:t>
            </a:r>
          </a:p>
          <a:p>
            <a:pPr lvl="1">
              <a:lnSpc>
                <a:spcPct val="100000"/>
              </a:lnSpc>
            </a:pPr>
            <a:endParaRPr lang="en-US" sz="1400" dirty="0"/>
          </a:p>
        </p:txBody>
      </p:sp>
      <p:pic>
        <p:nvPicPr>
          <p:cNvPr id="144390" name="Picture 6" descr="drinking water 2"/>
          <p:cNvPicPr>
            <a:picLocks noGrp="1" noChangeAspect="1" noChangeArrowheads="1"/>
          </p:cNvPicPr>
          <p:nvPr>
            <p:ph sz="quarter" idx="3"/>
          </p:nvPr>
        </p:nvPicPr>
        <p:blipFill>
          <a:blip r:embed="rId3" cstate="print"/>
          <a:srcRect/>
          <a:stretch>
            <a:fillRect/>
          </a:stretch>
        </p:blipFill>
        <p:spPr>
          <a:xfrm>
            <a:off x="6096000" y="1143000"/>
            <a:ext cx="2590800" cy="2468563"/>
          </a:xfrm>
          <a:noFill/>
          <a:ln/>
        </p:spPr>
      </p:pic>
      <p:pic>
        <p:nvPicPr>
          <p:cNvPr id="144392" name="Picture 8" descr="drinking water 3"/>
          <p:cNvPicPr>
            <a:picLocks noChangeAspect="1" noChangeArrowheads="1"/>
          </p:cNvPicPr>
          <p:nvPr/>
        </p:nvPicPr>
        <p:blipFill>
          <a:blip r:embed="rId4" cstate="print"/>
          <a:srcRect/>
          <a:stretch>
            <a:fillRect/>
          </a:stretch>
        </p:blipFill>
        <p:spPr bwMode="auto">
          <a:xfrm>
            <a:off x="6096000" y="3810000"/>
            <a:ext cx="2590800" cy="2470150"/>
          </a:xfrm>
          <a:prstGeom prst="rect">
            <a:avLst/>
          </a:prstGeom>
          <a:noFill/>
        </p:spPr>
      </p:pic>
      <p:sp>
        <p:nvSpPr>
          <p:cNvPr id="7" name="Slide Number Placeholder 6"/>
          <p:cNvSpPr>
            <a:spLocks noGrp="1"/>
          </p:cNvSpPr>
          <p:nvPr>
            <p:ph type="sldNum" sz="quarter" idx="12"/>
          </p:nvPr>
        </p:nvSpPr>
        <p:spPr/>
        <p:txBody>
          <a:bodyPr/>
          <a:lstStyle/>
          <a:p>
            <a:fld id="{D1A7A0F1-5CC0-4D6E-A2AA-C314207BD1E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74638"/>
            <a:ext cx="4267200" cy="1143000"/>
          </a:xfrm>
        </p:spPr>
        <p:txBody>
          <a:bodyPr/>
          <a:lstStyle/>
          <a:p>
            <a:pPr>
              <a:lnSpc>
                <a:spcPct val="100000"/>
              </a:lnSpc>
            </a:pPr>
            <a:r>
              <a:rPr lang="en-US" sz="3200" b="1"/>
              <a:t>Irrigation Food Data</a:t>
            </a:r>
          </a:p>
        </p:txBody>
      </p:sp>
      <p:sp>
        <p:nvSpPr>
          <p:cNvPr id="151555" name="Rectangle 3"/>
          <p:cNvSpPr>
            <a:spLocks noGrp="1" noChangeArrowheads="1"/>
          </p:cNvSpPr>
          <p:nvPr>
            <p:ph type="body" sz="half" idx="1"/>
          </p:nvPr>
        </p:nvSpPr>
        <p:spPr/>
        <p:txBody>
          <a:bodyPr>
            <a:normAutofit lnSpcReduction="10000"/>
          </a:bodyPr>
          <a:lstStyle/>
          <a:p>
            <a:pPr>
              <a:lnSpc>
                <a:spcPct val="100000"/>
              </a:lnSpc>
            </a:pPr>
            <a:r>
              <a:rPr lang="en-US" sz="1400" dirty="0"/>
              <a:t>Drop-down menu offering choice of "</a:t>
            </a:r>
            <a:r>
              <a:rPr lang="en-US" sz="1400" i="1" dirty="0"/>
              <a:t>Pathway</a:t>
            </a:r>
            <a:r>
              <a:rPr lang="en-US" sz="1400" dirty="0"/>
              <a:t>" and "</a:t>
            </a:r>
            <a:r>
              <a:rPr lang="en-US" sz="1400" i="1" dirty="0"/>
              <a:t>Water Usage Locations</a:t>
            </a:r>
            <a:r>
              <a:rPr lang="en-US" sz="1400" dirty="0"/>
              <a:t>" data entry dialogs.  These inputs represent Records 17 and 18, which are treated as a data set</a:t>
            </a:r>
            <a:endParaRPr lang="en-US" sz="1400" b="1" i="1" dirty="0"/>
          </a:p>
          <a:p>
            <a:pPr lvl="1">
              <a:lnSpc>
                <a:spcPct val="100000"/>
              </a:lnSpc>
            </a:pPr>
            <a:r>
              <a:rPr lang="en-US" sz="1400" b="1" i="1" dirty="0"/>
              <a:t>Pathway...</a:t>
            </a:r>
            <a:r>
              <a:rPr lang="en-US" sz="1400" dirty="0"/>
              <a:t> selection of the food pathways to be edited. The data entry dialog permits entry modification of variables, which correspond to the Record Type 17 inputs.  The bottom frame accommodates inputs for optional Record Types 17a.  </a:t>
            </a:r>
            <a:endParaRPr lang="en-US" sz="1400" b="1" i="1" dirty="0"/>
          </a:p>
          <a:p>
            <a:pPr lvl="1">
              <a:lnSpc>
                <a:spcPct val="100000"/>
              </a:lnSpc>
            </a:pPr>
            <a:r>
              <a:rPr lang="en-US" sz="1400" b="1" i="1" dirty="0"/>
              <a:t>Water Usage Locations...</a:t>
            </a:r>
            <a:r>
              <a:rPr lang="en-US" sz="1400" dirty="0"/>
              <a:t> selection of the food pathways to be edited.  Drop-down list box for selecting the food type.  The data entry dialog presented permits entry modification of variables, which correspond to the Record Type 18 inputs.</a:t>
            </a:r>
            <a:endParaRPr lang="en-US" sz="1400" b="1" i="1" dirty="0"/>
          </a:p>
          <a:p>
            <a:pPr>
              <a:lnSpc>
                <a:spcPct val="100000"/>
              </a:lnSpc>
            </a:pPr>
            <a:endParaRPr lang="en-US" sz="1400" b="1" i="1" dirty="0"/>
          </a:p>
        </p:txBody>
      </p:sp>
      <p:pic>
        <p:nvPicPr>
          <p:cNvPr id="151561" name="Picture 9" descr="milk input"/>
          <p:cNvPicPr>
            <a:picLocks noGrp="1" noChangeAspect="1" noChangeArrowheads="1"/>
          </p:cNvPicPr>
          <p:nvPr>
            <p:ph sz="quarter" idx="2"/>
          </p:nvPr>
        </p:nvPicPr>
        <p:blipFill>
          <a:blip r:embed="rId3" cstate="print"/>
          <a:srcRect/>
          <a:stretch>
            <a:fillRect/>
          </a:stretch>
        </p:blipFill>
        <p:spPr>
          <a:xfrm>
            <a:off x="5105400" y="228600"/>
            <a:ext cx="2790825" cy="3581400"/>
          </a:xfrm>
          <a:noFill/>
          <a:ln/>
        </p:spPr>
      </p:pic>
      <p:pic>
        <p:nvPicPr>
          <p:cNvPr id="151563" name="Picture 11" descr="milk input"/>
          <p:cNvPicPr>
            <a:picLocks noGrp="1" noChangeAspect="1" noChangeArrowheads="1"/>
          </p:cNvPicPr>
          <p:nvPr>
            <p:ph sz="quarter" idx="3"/>
          </p:nvPr>
        </p:nvPicPr>
        <p:blipFill>
          <a:blip r:embed="rId4" cstate="print"/>
          <a:srcRect/>
          <a:stretch>
            <a:fillRect/>
          </a:stretch>
        </p:blipFill>
        <p:spPr>
          <a:xfrm>
            <a:off x="5105400" y="3962400"/>
            <a:ext cx="2971800" cy="2401888"/>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100000"/>
              </a:lnSpc>
            </a:pPr>
            <a:r>
              <a:rPr lang="en-US" sz="3600" b="1"/>
              <a:t>Biota Exposures</a:t>
            </a:r>
          </a:p>
        </p:txBody>
      </p:sp>
      <p:sp>
        <p:nvSpPr>
          <p:cNvPr id="159747" name="Rectangle 3"/>
          <p:cNvSpPr>
            <a:spLocks noGrp="1" noChangeArrowheads="1"/>
          </p:cNvSpPr>
          <p:nvPr>
            <p:ph type="body" sz="half" idx="1"/>
          </p:nvPr>
        </p:nvSpPr>
        <p:spPr/>
        <p:txBody>
          <a:bodyPr>
            <a:normAutofit fontScale="92500"/>
          </a:bodyPr>
          <a:lstStyle/>
          <a:p>
            <a:pPr>
              <a:lnSpc>
                <a:spcPct val="110000"/>
              </a:lnSpc>
            </a:pPr>
            <a:r>
              <a:rPr lang="en-US" sz="2000" dirty="0"/>
              <a:t>Dialog for selection of the biota locations to be edited.  Doses calculated using simplistic modeling from BNWL-1754</a:t>
            </a:r>
          </a:p>
          <a:p>
            <a:pPr lvl="1">
              <a:lnSpc>
                <a:spcPct val="110000"/>
              </a:lnSpc>
            </a:pPr>
            <a:r>
              <a:rPr lang="en-US" sz="1800" dirty="0"/>
              <a:t>Data entry dialog permits entry modification of variables, corresponding to the Record Type 19 inputs.  </a:t>
            </a:r>
          </a:p>
          <a:p>
            <a:pPr lvl="1">
              <a:lnSpc>
                <a:spcPct val="110000"/>
              </a:lnSpc>
            </a:pPr>
            <a:r>
              <a:rPr lang="en-US" sz="1800" dirty="0" smtClean="0"/>
              <a:t>Doses </a:t>
            </a:r>
            <a:r>
              <a:rPr lang="en-US" sz="1800" dirty="0"/>
              <a:t>to fish, invert., algae, muskrat, raccoon, heron, duck.</a:t>
            </a:r>
          </a:p>
          <a:p>
            <a:pPr lvl="1">
              <a:lnSpc>
                <a:spcPct val="110000"/>
              </a:lnSpc>
            </a:pPr>
            <a:r>
              <a:rPr lang="en-US" sz="1800" dirty="0"/>
              <a:t>Better modeling available – DOE Guidance, RESRAD Biota. </a:t>
            </a:r>
          </a:p>
        </p:txBody>
      </p:sp>
      <p:pic>
        <p:nvPicPr>
          <p:cNvPr id="159748" name="Picture 4" descr="wilflife"/>
          <p:cNvPicPr>
            <a:picLocks noGrp="1" noChangeAspect="1" noChangeArrowheads="1"/>
          </p:cNvPicPr>
          <p:nvPr>
            <p:ph sz="half" idx="2"/>
          </p:nvPr>
        </p:nvPicPr>
        <p:blipFill>
          <a:blip r:embed="rId3" cstate="print"/>
          <a:srcRect/>
          <a:stretch>
            <a:fillRect/>
          </a:stretch>
        </p:blipFill>
        <p:spPr>
          <a:xfrm>
            <a:off x="4953000" y="1981200"/>
            <a:ext cx="3505200" cy="2474913"/>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274638"/>
            <a:ext cx="5105400" cy="1143000"/>
          </a:xfrm>
        </p:spPr>
        <p:txBody>
          <a:bodyPr>
            <a:normAutofit fontScale="90000"/>
          </a:bodyPr>
          <a:lstStyle/>
          <a:p>
            <a:pPr>
              <a:lnSpc>
                <a:spcPct val="100000"/>
              </a:lnSpc>
            </a:pPr>
            <a:r>
              <a:rPr lang="en-US" sz="2800" b="1"/>
              <a:t>Block Data – Changing Standard Dose Factors and Bioaccumulation Factors</a:t>
            </a:r>
          </a:p>
        </p:txBody>
      </p:sp>
      <p:sp>
        <p:nvSpPr>
          <p:cNvPr id="157699" name="Rectangle 3"/>
          <p:cNvSpPr>
            <a:spLocks noGrp="1" noChangeArrowheads="1"/>
          </p:cNvSpPr>
          <p:nvPr>
            <p:ph type="body" sz="half" idx="1"/>
          </p:nvPr>
        </p:nvSpPr>
        <p:spPr/>
        <p:txBody>
          <a:bodyPr>
            <a:normAutofit lnSpcReduction="10000"/>
          </a:bodyPr>
          <a:lstStyle/>
          <a:p>
            <a:pPr>
              <a:lnSpc>
                <a:spcPct val="100000"/>
              </a:lnSpc>
            </a:pPr>
            <a:r>
              <a:rPr lang="en-US" sz="2000"/>
              <a:t>Dialog for modification of the variables corresponding to the IFLAG parameter for Record Type 2. </a:t>
            </a:r>
          </a:p>
          <a:p>
            <a:pPr lvl="1">
              <a:lnSpc>
                <a:spcPct val="100000"/>
              </a:lnSpc>
            </a:pPr>
            <a:r>
              <a:rPr lang="en-US" sz="1800"/>
              <a:t>To change block data, click on the </a:t>
            </a:r>
            <a:r>
              <a:rPr lang="en-US" sz="1800" i="1"/>
              <a:t>Yes</a:t>
            </a:r>
            <a:r>
              <a:rPr lang="en-US" sz="1800"/>
              <a:t> option button in the upper frame and then click on the enabled </a:t>
            </a:r>
            <a:r>
              <a:rPr lang="en-US" sz="1800" i="1"/>
              <a:t>Edit</a:t>
            </a:r>
            <a:r>
              <a:rPr lang="en-US" sz="1800"/>
              <a:t> button.  </a:t>
            </a:r>
          </a:p>
          <a:p>
            <a:pPr lvl="1">
              <a:lnSpc>
                <a:spcPct val="100000"/>
              </a:lnSpc>
            </a:pPr>
            <a:r>
              <a:rPr lang="en-US" sz="1800"/>
              <a:t>A dialog for selection of the block data strings to be edited will be presented. The data entry dialog permits entry/modification of the block data strings.  Refer to LADTAP User’s Manual.</a:t>
            </a:r>
          </a:p>
        </p:txBody>
      </p:sp>
      <p:pic>
        <p:nvPicPr>
          <p:cNvPr id="157700" name="Picture 4" descr="Block Data"/>
          <p:cNvPicPr>
            <a:picLocks noGrp="1" noChangeAspect="1" noChangeArrowheads="1"/>
          </p:cNvPicPr>
          <p:nvPr>
            <p:ph sz="quarter" idx="2"/>
          </p:nvPr>
        </p:nvPicPr>
        <p:blipFill>
          <a:blip r:embed="rId3" cstate="print"/>
          <a:srcRect/>
          <a:stretch>
            <a:fillRect/>
          </a:stretch>
        </p:blipFill>
        <p:spPr>
          <a:xfrm>
            <a:off x="5715000" y="381000"/>
            <a:ext cx="2743200" cy="2525713"/>
          </a:xfrm>
          <a:noFill/>
          <a:ln/>
        </p:spPr>
      </p:pic>
      <p:pic>
        <p:nvPicPr>
          <p:cNvPr id="157702" name="Picture 6" descr="Blaoc Data String"/>
          <p:cNvPicPr>
            <a:picLocks noGrp="1" noChangeAspect="1" noChangeArrowheads="1"/>
          </p:cNvPicPr>
          <p:nvPr>
            <p:ph sz="quarter" idx="3"/>
          </p:nvPr>
        </p:nvPicPr>
        <p:blipFill>
          <a:blip r:embed="rId4" cstate="print"/>
          <a:srcRect/>
          <a:stretch>
            <a:fillRect/>
          </a:stretch>
        </p:blipFill>
        <p:spPr>
          <a:xfrm>
            <a:off x="5791200" y="3200400"/>
            <a:ext cx="2376488" cy="3124200"/>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a:xfrm>
            <a:off x="457200" y="1295400"/>
            <a:ext cx="8229600" cy="4830763"/>
          </a:xfrm>
        </p:spPr>
        <p:txBody>
          <a:bodyPr>
            <a:normAutofit/>
          </a:bodyPr>
          <a:lstStyle/>
          <a:p>
            <a:pPr>
              <a:lnSpc>
                <a:spcPct val="110000"/>
              </a:lnSpc>
            </a:pPr>
            <a:r>
              <a:rPr lang="en-US" sz="1800" i="1" dirty="0"/>
              <a:t>Create Input File</a:t>
            </a:r>
            <a:r>
              <a:rPr lang="en-US" sz="1800" dirty="0"/>
              <a:t> button will prepare an input record (</a:t>
            </a:r>
            <a:r>
              <a:rPr lang="en-US" sz="1800" i="1" dirty="0"/>
              <a:t>LAD_INP.DAT</a:t>
            </a:r>
            <a:r>
              <a:rPr lang="en-US" sz="1800" dirty="0"/>
              <a:t>) for use by LADTAP</a:t>
            </a:r>
          </a:p>
          <a:p>
            <a:pPr>
              <a:lnSpc>
                <a:spcPct val="110000"/>
              </a:lnSpc>
            </a:pPr>
            <a:r>
              <a:rPr lang="en-US" sz="1800" i="1" dirty="0"/>
              <a:t>Run LADTAP</a:t>
            </a:r>
            <a:r>
              <a:rPr lang="en-US" sz="1800" dirty="0"/>
              <a:t> button will execute LADTAP using this input record.  </a:t>
            </a:r>
          </a:p>
          <a:p>
            <a:pPr lvl="1">
              <a:lnSpc>
                <a:spcPct val="110000"/>
              </a:lnSpc>
            </a:pPr>
            <a:r>
              <a:rPr lang="en-US" sz="1600" dirty="0"/>
              <a:t>Since </a:t>
            </a:r>
            <a:r>
              <a:rPr lang="en-US" sz="1600" i="1" dirty="0"/>
              <a:t>LAD_INP.DAT</a:t>
            </a:r>
            <a:r>
              <a:rPr lang="en-US" sz="1600" dirty="0"/>
              <a:t> is an ASCII text file it can be edited externally using an ASCII text </a:t>
            </a:r>
            <a:r>
              <a:rPr lang="en-US" sz="1600" dirty="0" smtClean="0"/>
              <a:t>editor.  Using </a:t>
            </a:r>
            <a:r>
              <a:rPr lang="en-US" sz="1600" dirty="0"/>
              <a:t>the guidance of the LADTAP II technical reference the user can edit the input record manually and still run it under this interface.  For that matter an entire input record can be created externally and renamed to </a:t>
            </a:r>
            <a:r>
              <a:rPr lang="en-US" sz="1600" i="1" dirty="0"/>
              <a:t>LAD_INP.DAT</a:t>
            </a:r>
            <a:r>
              <a:rPr lang="en-US" sz="1600" dirty="0"/>
              <a:t>, copied to the NRCDose directory, and executed under this Windows program. </a:t>
            </a:r>
          </a:p>
          <a:p>
            <a:pPr>
              <a:lnSpc>
                <a:spcPct val="110000"/>
              </a:lnSpc>
            </a:pPr>
            <a:r>
              <a:rPr lang="en-US" sz="1800" dirty="0"/>
              <a:t>Typically, after entering all of the needed data for the type of output desired or opening a previously prepared file, the user would click on </a:t>
            </a:r>
            <a:r>
              <a:rPr lang="en-US" sz="1800" i="1" dirty="0"/>
              <a:t>Create Input File</a:t>
            </a:r>
            <a:r>
              <a:rPr lang="en-US" sz="1800" dirty="0"/>
              <a:t> to generate the </a:t>
            </a:r>
            <a:r>
              <a:rPr lang="en-US" sz="1800" i="1" dirty="0"/>
              <a:t>LAD_INP.DAT</a:t>
            </a:r>
            <a:r>
              <a:rPr lang="en-US" sz="1800" dirty="0"/>
              <a:t> file</a:t>
            </a:r>
            <a:r>
              <a:rPr lang="en-US" sz="1800" dirty="0" smtClean="0"/>
              <a:t>.  </a:t>
            </a:r>
            <a:r>
              <a:rPr lang="en-US" sz="1800" dirty="0"/>
              <a:t>Then click on the </a:t>
            </a:r>
            <a:r>
              <a:rPr lang="en-US" sz="1800" i="1" dirty="0"/>
              <a:t>Run LADTAP</a:t>
            </a:r>
            <a:r>
              <a:rPr lang="en-US" sz="1800" dirty="0"/>
              <a:t> button.  </a:t>
            </a:r>
          </a:p>
          <a:p>
            <a:pPr>
              <a:lnSpc>
                <a:spcPct val="110000"/>
              </a:lnSpc>
            </a:pPr>
            <a:r>
              <a:rPr lang="en-US" sz="1800" dirty="0"/>
              <a:t>After the data has been processed, a viewer similar to that seen in the </a:t>
            </a:r>
            <a:r>
              <a:rPr lang="en-US" sz="1800" i="1" dirty="0"/>
              <a:t>View Input</a:t>
            </a:r>
            <a:r>
              <a:rPr lang="en-US" sz="1800" dirty="0"/>
              <a:t> window will appear. </a:t>
            </a:r>
          </a:p>
        </p:txBody>
      </p:sp>
      <p:sp>
        <p:nvSpPr>
          <p:cNvPr id="166914" name="Rectangle 2"/>
          <p:cNvSpPr>
            <a:spLocks noGrp="1" noChangeArrowheads="1"/>
          </p:cNvSpPr>
          <p:nvPr>
            <p:ph type="title"/>
          </p:nvPr>
        </p:nvSpPr>
        <p:spPr>
          <a:xfrm>
            <a:off x="457200" y="274638"/>
            <a:ext cx="8229600" cy="792162"/>
          </a:xfrm>
        </p:spPr>
        <p:txBody>
          <a:bodyPr/>
          <a:lstStyle/>
          <a:p>
            <a:pPr>
              <a:lnSpc>
                <a:spcPct val="100000"/>
              </a:lnSpc>
            </a:pPr>
            <a:r>
              <a:rPr lang="en-US" sz="3600"/>
              <a:t>Running LADTAP</a:t>
            </a:r>
          </a:p>
        </p:txBody>
      </p:sp>
      <p:sp>
        <p:nvSpPr>
          <p:cNvPr id="4" name="Slide Number Placeholder 3"/>
          <p:cNvSpPr>
            <a:spLocks noGrp="1"/>
          </p:cNvSpPr>
          <p:nvPr>
            <p:ph type="sldNum" sz="quarter" idx="12"/>
          </p:nvPr>
        </p:nvSpPr>
        <p:spPr/>
        <p:txBody>
          <a:bodyPr/>
          <a:lstStyle/>
          <a:p>
            <a:fld id="{69A15AB9-4A83-4EA1-B8E6-C95AF14C007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idx="1"/>
          </p:nvPr>
        </p:nvSpPr>
        <p:spPr/>
        <p:txBody>
          <a:bodyPr>
            <a:normAutofit fontScale="92500"/>
          </a:bodyPr>
          <a:lstStyle/>
          <a:p>
            <a:pPr>
              <a:lnSpc>
                <a:spcPct val="100000"/>
              </a:lnSpc>
            </a:pPr>
            <a:r>
              <a:rPr lang="en-US" sz="2800" dirty="0"/>
              <a:t>The output for LADTAP is sent to a file titled </a:t>
            </a:r>
            <a:r>
              <a:rPr lang="en-US" sz="2800" i="1" dirty="0"/>
              <a:t>LAD_OUT.DAT</a:t>
            </a:r>
            <a:r>
              <a:rPr lang="en-US" sz="2800" dirty="0"/>
              <a:t>.  </a:t>
            </a:r>
          </a:p>
          <a:p>
            <a:pPr lvl="1">
              <a:lnSpc>
                <a:spcPct val="100000"/>
              </a:lnSpc>
            </a:pPr>
            <a:r>
              <a:rPr lang="en-US" sz="2400" dirty="0"/>
              <a:t>To view this output externally, open the file with a word processing </a:t>
            </a:r>
            <a:r>
              <a:rPr lang="en-US" sz="2400" dirty="0" smtClean="0"/>
              <a:t>program</a:t>
            </a:r>
            <a:endParaRPr lang="en-US" sz="2400" dirty="0"/>
          </a:p>
          <a:p>
            <a:pPr lvl="1">
              <a:lnSpc>
                <a:spcPct val="100000"/>
              </a:lnSpc>
            </a:pPr>
            <a:r>
              <a:rPr lang="en-US" sz="2400" dirty="0"/>
              <a:t>The output of the data may then be formatted (the output should be formatted in landscape mode rather than portrait) and saved to the user’s specifications. </a:t>
            </a:r>
          </a:p>
          <a:p>
            <a:pPr>
              <a:lnSpc>
                <a:spcPct val="100000"/>
              </a:lnSpc>
            </a:pPr>
            <a:r>
              <a:rPr lang="en-US" sz="2800" dirty="0"/>
              <a:t>The edited file should be saved under a new name, since any subsequent entries in LADTAP will replace existing data in the </a:t>
            </a:r>
            <a:r>
              <a:rPr lang="en-US" sz="2800" i="1" dirty="0"/>
              <a:t>LAD_OUT.DAT</a:t>
            </a:r>
            <a:r>
              <a:rPr lang="en-US" sz="2800" dirty="0"/>
              <a:t> file. </a:t>
            </a:r>
          </a:p>
        </p:txBody>
      </p:sp>
      <p:sp>
        <p:nvSpPr>
          <p:cNvPr id="167938" name="Rectangle 2"/>
          <p:cNvSpPr>
            <a:spLocks noGrp="1" noChangeArrowheads="1"/>
          </p:cNvSpPr>
          <p:nvPr>
            <p:ph type="title"/>
          </p:nvPr>
        </p:nvSpPr>
        <p:spPr/>
        <p:txBody>
          <a:bodyPr/>
          <a:lstStyle/>
          <a:p>
            <a:pPr>
              <a:lnSpc>
                <a:spcPct val="100000"/>
              </a:lnSpc>
            </a:pPr>
            <a:r>
              <a:rPr lang="en-US" sz="3600"/>
              <a:t>LADTAP Output</a:t>
            </a:r>
          </a:p>
        </p:txBody>
      </p:sp>
      <p:sp>
        <p:nvSpPr>
          <p:cNvPr id="4" name="Slide Number Placeholder 3"/>
          <p:cNvSpPr>
            <a:spLocks noGrp="1"/>
          </p:cNvSpPr>
          <p:nvPr>
            <p:ph type="sldNum" sz="quarter" idx="12"/>
          </p:nvPr>
        </p:nvSpPr>
        <p:spPr/>
        <p:txBody>
          <a:bodyPr/>
          <a:lstStyle/>
          <a:p>
            <a:fld id="{69A15AB9-4A83-4EA1-B8E6-C95AF14C007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762000"/>
            <a:ext cx="7772400" cy="1143000"/>
          </a:xfrm>
        </p:spPr>
        <p:txBody>
          <a:bodyPr/>
          <a:lstStyle/>
          <a:p>
            <a:r>
              <a:rPr dirty="0" smtClean="0"/>
              <a:t>NRCDose</a:t>
            </a:r>
            <a:endParaRPr lang="en-US" dirty="0"/>
          </a:p>
        </p:txBody>
      </p:sp>
      <p:sp>
        <p:nvSpPr>
          <p:cNvPr id="3" name="Text Placeholder 2"/>
          <p:cNvSpPr>
            <a:spLocks noGrp="1"/>
          </p:cNvSpPr>
          <p:nvPr>
            <p:ph type="body" idx="1"/>
          </p:nvPr>
        </p:nvSpPr>
        <p:spPr/>
        <p:txBody>
          <a:bodyPr/>
          <a:lstStyle/>
          <a:p>
            <a:pPr algn="ctr"/>
            <a:endParaRPr lang="en-US" dirty="0"/>
          </a:p>
        </p:txBody>
      </p:sp>
      <p:sp>
        <p:nvSpPr>
          <p:cNvPr id="6" name="Slide Number Placeholder 5"/>
          <p:cNvSpPr>
            <a:spLocks noGrp="1"/>
          </p:cNvSpPr>
          <p:nvPr>
            <p:ph type="sldNum" sz="quarter" idx="12"/>
          </p:nvPr>
        </p:nvSpPr>
        <p:spPr/>
        <p:txBody>
          <a:bodyPr/>
          <a:lstStyle/>
          <a:p>
            <a:fld id="{69A15AB9-4A83-4EA1-B8E6-C95AF14C007A}" type="slidenum">
              <a:rPr lang="en-US" smtClean="0"/>
              <a:pPr/>
              <a:t>3</a:t>
            </a:fld>
            <a:endParaRPr lang="en-US"/>
          </a:p>
        </p:txBody>
      </p:sp>
      <p:pic>
        <p:nvPicPr>
          <p:cNvPr id="7" name="Picture 4"/>
          <p:cNvPicPr>
            <a:picLocks noGrp="1" noChangeAspect="1" noChangeArrowheads="1"/>
          </p:cNvPicPr>
          <p:nvPr>
            <p:ph sz="half" idx="4294967295"/>
          </p:nvPr>
        </p:nvPicPr>
        <p:blipFill>
          <a:blip r:embed="rId3" cstate="print"/>
          <a:srcRect/>
          <a:stretch>
            <a:fillRect/>
          </a:stretch>
        </p:blipFill>
        <p:spPr>
          <a:xfrm>
            <a:off x="3200400" y="2236688"/>
            <a:ext cx="2895600" cy="3335438"/>
          </a:xfrm>
          <a:noFill/>
          <a:ln/>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7772400" cy="1143000"/>
          </a:xfrm>
        </p:spPr>
        <p:txBody>
          <a:bodyPr/>
          <a:lstStyle/>
          <a:p>
            <a:r>
              <a:rPr lang="en-US" dirty="0" smtClean="0"/>
              <a:t>GASPAR</a:t>
            </a:r>
            <a:endParaRPr lang="en-US" dirty="0"/>
          </a:p>
        </p:txBody>
      </p:sp>
      <p:sp>
        <p:nvSpPr>
          <p:cNvPr id="6" name="Slide Number Placeholder 5"/>
          <p:cNvSpPr>
            <a:spLocks noGrp="1"/>
          </p:cNvSpPr>
          <p:nvPr>
            <p:ph type="sldNum" sz="quarter" idx="12"/>
          </p:nvPr>
        </p:nvSpPr>
        <p:spPr/>
        <p:txBody>
          <a:bodyPr/>
          <a:lstStyle/>
          <a:p>
            <a:fld id="{69A15AB9-4A83-4EA1-B8E6-C95AF14C007A}" type="slidenum">
              <a:rPr lang="en-US" smtClean="0"/>
              <a:pPr/>
              <a:t>30</a:t>
            </a:fld>
            <a:endParaRPr lang="en-US"/>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Grp="1" noChangeArrowheads="1"/>
          </p:cNvSpPr>
          <p:nvPr>
            <p:ph idx="1"/>
          </p:nvPr>
        </p:nvSpPr>
        <p:spPr>
          <a:xfrm>
            <a:off x="457200" y="1219200"/>
            <a:ext cx="8229600" cy="4906963"/>
          </a:xfrm>
        </p:spPr>
        <p:txBody>
          <a:bodyPr>
            <a:normAutofit fontScale="92500"/>
          </a:bodyPr>
          <a:lstStyle/>
          <a:p>
            <a:pPr>
              <a:lnSpc>
                <a:spcPct val="110000"/>
              </a:lnSpc>
            </a:pPr>
            <a:r>
              <a:rPr lang="en-US" sz="1600" dirty="0"/>
              <a:t>GASPAR implements the methodologies of Regulatory Guide 1.109, Rev. 1</a:t>
            </a:r>
            <a:r>
              <a:rPr lang="en-US" sz="1600" dirty="0" smtClean="0"/>
              <a:t>.</a:t>
            </a:r>
            <a:endParaRPr lang="en-US" sz="1600" dirty="0"/>
          </a:p>
          <a:p>
            <a:pPr>
              <a:lnSpc>
                <a:spcPct val="110000"/>
              </a:lnSpc>
            </a:pPr>
            <a:r>
              <a:rPr lang="en-US" sz="1600" dirty="0"/>
              <a:t>Output from </a:t>
            </a:r>
            <a:r>
              <a:rPr lang="en-US" sz="1600" dirty="0" smtClean="0"/>
              <a:t>XOQDOQ (discussed later) </a:t>
            </a:r>
            <a:r>
              <a:rPr lang="en-US" sz="1600" dirty="0"/>
              <a:t>is used as meteorological data input to GASPAR</a:t>
            </a:r>
            <a:r>
              <a:rPr lang="en-US" sz="1600" dirty="0" smtClean="0"/>
              <a:t>.</a:t>
            </a:r>
            <a:endParaRPr lang="en-US" sz="1600" dirty="0"/>
          </a:p>
          <a:p>
            <a:pPr>
              <a:lnSpc>
                <a:spcPct val="110000"/>
              </a:lnSpc>
            </a:pPr>
            <a:r>
              <a:rPr lang="en-US" sz="1600" dirty="0"/>
              <a:t>The special locations are used for evaluating maximum-exposed individual doses and standard radial distances and segments are used for population doses.  </a:t>
            </a:r>
          </a:p>
          <a:p>
            <a:pPr>
              <a:lnSpc>
                <a:spcPct val="110000"/>
              </a:lnSpc>
            </a:pPr>
            <a:r>
              <a:rPr lang="en-US" sz="1600" dirty="0"/>
              <a:t>Seven exposure pathways are included within GASPAR - plume immersion, </a:t>
            </a:r>
            <a:r>
              <a:rPr lang="en-US" sz="1600" dirty="0" err="1"/>
              <a:t>groundplane</a:t>
            </a:r>
            <a:r>
              <a:rPr lang="en-US" sz="1600" dirty="0"/>
              <a:t> exposure, inhalation, vegetation, </a:t>
            </a:r>
            <a:r>
              <a:rPr lang="en-US" sz="1600" dirty="0" err="1"/>
              <a:t>cow</a:t>
            </a:r>
            <a:r>
              <a:rPr lang="en-US" sz="1600" dirty="0" err="1">
                <a:sym typeface="WP TypographicSymbols" pitchFamily="2" charset="0"/>
              </a:rPr>
              <a:t></a:t>
            </a:r>
            <a:r>
              <a:rPr lang="en-US" sz="1600" dirty="0" err="1"/>
              <a:t>s</a:t>
            </a:r>
            <a:r>
              <a:rPr lang="en-US" sz="1600" dirty="0"/>
              <a:t> milk, </a:t>
            </a:r>
            <a:r>
              <a:rPr lang="en-US" sz="1600" dirty="0" err="1"/>
              <a:t>goat</a:t>
            </a:r>
            <a:r>
              <a:rPr lang="en-US" sz="1600" dirty="0" err="1">
                <a:sym typeface="WP TypographicSymbols" pitchFamily="2" charset="0"/>
              </a:rPr>
              <a:t></a:t>
            </a:r>
            <a:r>
              <a:rPr lang="en-US" sz="1600" dirty="0" err="1"/>
              <a:t>s</a:t>
            </a:r>
            <a:r>
              <a:rPr lang="en-US" sz="1600" dirty="0"/>
              <a:t> milk, and meat. </a:t>
            </a:r>
          </a:p>
          <a:p>
            <a:pPr>
              <a:lnSpc>
                <a:spcPct val="110000"/>
              </a:lnSpc>
            </a:pPr>
            <a:r>
              <a:rPr lang="en-US" sz="1600" dirty="0"/>
              <a:t>External exposure doses to the total body and skin are calculated for releases of noble gases using semi-infinite plume dose conversion factors coupled.  Iodine and particulate releases are not included in direct exposure dose calculations.  Similarly, </a:t>
            </a:r>
            <a:r>
              <a:rPr lang="en-US" sz="1600" dirty="0" err="1"/>
              <a:t>groundplane</a:t>
            </a:r>
            <a:r>
              <a:rPr lang="en-US" sz="1600" dirty="0"/>
              <a:t>, inhalation, and food pathways only consider radioiodine and particulate effluents. </a:t>
            </a:r>
          </a:p>
          <a:p>
            <a:pPr>
              <a:lnSpc>
                <a:spcPct val="110000"/>
              </a:lnSpc>
            </a:pPr>
            <a:r>
              <a:rPr lang="en-US" sz="1600" dirty="0"/>
              <a:t>GASPAR is configured, with its input and output data and formats, mainly for performing plant design basis evaluations as needed for nuclear power plant licensing.  However, it can be used for evaluating routine effluent releases with the input of source term and, as desired, meteorology specific to the time period of interest. </a:t>
            </a:r>
          </a:p>
        </p:txBody>
      </p:sp>
      <p:sp>
        <p:nvSpPr>
          <p:cNvPr id="293890" name="Rectangle 2"/>
          <p:cNvSpPr>
            <a:spLocks noGrp="1" noChangeArrowheads="1"/>
          </p:cNvSpPr>
          <p:nvPr>
            <p:ph type="title"/>
          </p:nvPr>
        </p:nvSpPr>
        <p:spPr>
          <a:xfrm>
            <a:off x="457200" y="274638"/>
            <a:ext cx="8229600" cy="792162"/>
          </a:xfrm>
        </p:spPr>
        <p:txBody>
          <a:bodyPr/>
          <a:lstStyle/>
          <a:p>
            <a:pPr>
              <a:lnSpc>
                <a:spcPct val="100000"/>
              </a:lnSpc>
            </a:pPr>
            <a:r>
              <a:rPr lang="en-US" sz="3600" b="1"/>
              <a:t>GASPAR</a:t>
            </a:r>
          </a:p>
        </p:txBody>
      </p:sp>
      <p:sp>
        <p:nvSpPr>
          <p:cNvPr id="4" name="Slide Number Placeholder 3"/>
          <p:cNvSpPr>
            <a:spLocks noGrp="1"/>
          </p:cNvSpPr>
          <p:nvPr>
            <p:ph type="sldNum" sz="quarter" idx="12"/>
          </p:nvPr>
        </p:nvSpPr>
        <p:spPr/>
        <p:txBody>
          <a:bodyPr/>
          <a:lstStyle/>
          <a:p>
            <a:fld id="{69A15AB9-4A83-4EA1-B8E6-C95AF14C007A}" type="slidenum">
              <a:rPr lang="en-US" smtClean="0"/>
              <a:pPr/>
              <a:t>31</a:t>
            </a:fld>
            <a:endParaRPr lang="en-US"/>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274638"/>
            <a:ext cx="8229600" cy="792162"/>
          </a:xfrm>
        </p:spPr>
        <p:txBody>
          <a:bodyPr/>
          <a:lstStyle/>
          <a:p>
            <a:pPr>
              <a:lnSpc>
                <a:spcPct val="100000"/>
              </a:lnSpc>
            </a:pPr>
            <a:r>
              <a:rPr lang="en-US" sz="3600" b="1"/>
              <a:t>GASPAR</a:t>
            </a:r>
          </a:p>
        </p:txBody>
      </p:sp>
      <p:sp>
        <p:nvSpPr>
          <p:cNvPr id="164867" name="Rectangle 3"/>
          <p:cNvSpPr>
            <a:spLocks noGrp="1" noChangeArrowheads="1"/>
          </p:cNvSpPr>
          <p:nvPr>
            <p:ph type="body" sz="half" idx="1"/>
          </p:nvPr>
        </p:nvSpPr>
        <p:spPr>
          <a:xfrm>
            <a:off x="457200" y="1219200"/>
            <a:ext cx="8001000" cy="4906963"/>
          </a:xfrm>
        </p:spPr>
        <p:txBody>
          <a:bodyPr/>
          <a:lstStyle/>
          <a:p>
            <a:pPr>
              <a:lnSpc>
                <a:spcPct val="100000"/>
              </a:lnSpc>
            </a:pPr>
            <a:r>
              <a:rPr lang="en-US" sz="1800" dirty="0"/>
              <a:t>To start the program, click on the GASPAR selection button from the NRCDose main menu</a:t>
            </a:r>
            <a:r>
              <a:rPr lang="en-US" sz="1800" dirty="0" smtClean="0"/>
              <a:t>. To </a:t>
            </a:r>
            <a:r>
              <a:rPr lang="en-US" sz="1800" dirty="0"/>
              <a:t>enter data, you must first create a new data input file, or indicate which existing input file you want to modify.  The only available (enabled) dialog options at this time are </a:t>
            </a:r>
            <a:r>
              <a:rPr lang="en-US" sz="1800" i="1" dirty="0"/>
              <a:t>File </a:t>
            </a:r>
            <a:r>
              <a:rPr lang="en-US" sz="1800" dirty="0"/>
              <a:t>and </a:t>
            </a:r>
            <a:r>
              <a:rPr lang="en-US" sz="1800" i="1" dirty="0"/>
              <a:t>Quit</a:t>
            </a:r>
            <a:r>
              <a:rPr lang="en-US" sz="1800" dirty="0" smtClean="0"/>
              <a:t>.</a:t>
            </a:r>
            <a:endParaRPr lang="en-US" sz="1800" dirty="0"/>
          </a:p>
          <a:p>
            <a:pPr>
              <a:lnSpc>
                <a:spcPct val="100000"/>
              </a:lnSpc>
              <a:buFontTx/>
              <a:buNone/>
            </a:pPr>
            <a:r>
              <a:rPr lang="en-US" sz="2800" dirty="0"/>
              <a:t> </a:t>
            </a:r>
          </a:p>
        </p:txBody>
      </p:sp>
      <p:pic>
        <p:nvPicPr>
          <p:cNvPr id="164868" name="Picture 4"/>
          <p:cNvPicPr>
            <a:picLocks noGrp="1" noChangeAspect="1" noChangeArrowheads="1"/>
          </p:cNvPicPr>
          <p:nvPr>
            <p:ph sz="half" idx="2"/>
          </p:nvPr>
        </p:nvPicPr>
        <p:blipFill>
          <a:blip r:embed="rId3" cstate="print"/>
          <a:srcRect/>
          <a:stretch>
            <a:fillRect/>
          </a:stretch>
        </p:blipFill>
        <p:spPr>
          <a:xfrm>
            <a:off x="990599" y="3048000"/>
            <a:ext cx="7347595" cy="2057400"/>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p:txBody>
          <a:bodyPr>
            <a:normAutofit fontScale="92500"/>
          </a:bodyPr>
          <a:lstStyle/>
          <a:p>
            <a:pPr>
              <a:lnSpc>
                <a:spcPct val="100000"/>
              </a:lnSpc>
            </a:pPr>
            <a:r>
              <a:rPr lang="en-US" sz="1800" dirty="0"/>
              <a:t>To create a new data input file, click on the </a:t>
            </a:r>
            <a:r>
              <a:rPr lang="en-US" sz="1800" i="1" dirty="0"/>
              <a:t>File</a:t>
            </a:r>
            <a:r>
              <a:rPr lang="en-US" sz="1800" dirty="0"/>
              <a:t> menu option.  A pop-up menu will appear with the following options: </a:t>
            </a:r>
            <a:r>
              <a:rPr lang="en-US" sz="1800" i="1" dirty="0"/>
              <a:t>New</a:t>
            </a:r>
            <a:r>
              <a:rPr lang="en-US" sz="1800" dirty="0"/>
              <a:t>, </a:t>
            </a:r>
            <a:r>
              <a:rPr lang="en-US" sz="1800" i="1" dirty="0"/>
              <a:t>Open GNP</a:t>
            </a:r>
            <a:r>
              <a:rPr lang="en-US" sz="1800" dirty="0"/>
              <a:t>,</a:t>
            </a:r>
            <a:r>
              <a:rPr lang="en-US" sz="1800" i="1" dirty="0"/>
              <a:t> Open DAT , Save</a:t>
            </a:r>
            <a:r>
              <a:rPr lang="en-US" sz="1800" dirty="0"/>
              <a:t>,</a:t>
            </a:r>
            <a:r>
              <a:rPr lang="en-US" sz="1800" i="1" dirty="0"/>
              <a:t> Save as</a:t>
            </a:r>
            <a:r>
              <a:rPr lang="en-US" sz="1800" dirty="0"/>
              <a:t>, and</a:t>
            </a:r>
            <a:r>
              <a:rPr lang="en-US" sz="1800" i="1" dirty="0"/>
              <a:t> Delete</a:t>
            </a:r>
            <a:r>
              <a:rPr lang="en-US" sz="1800" dirty="0"/>
              <a:t>.  Click on the </a:t>
            </a:r>
            <a:r>
              <a:rPr lang="en-US" sz="1800" i="1" dirty="0"/>
              <a:t>New</a:t>
            </a:r>
            <a:r>
              <a:rPr lang="en-US" sz="1800" dirty="0"/>
              <a:t> option.  </a:t>
            </a:r>
          </a:p>
          <a:p>
            <a:pPr lvl="1">
              <a:lnSpc>
                <a:spcPct val="100000"/>
              </a:lnSpc>
            </a:pPr>
            <a:r>
              <a:rPr lang="en-US" sz="1600" dirty="0"/>
              <a:t>The controls associated with a new data input file will change to black (i.e., they will be enabled).  </a:t>
            </a:r>
          </a:p>
          <a:p>
            <a:pPr lvl="1">
              <a:lnSpc>
                <a:spcPct val="100000"/>
              </a:lnSpc>
            </a:pPr>
            <a:r>
              <a:rPr lang="en-US" sz="1600" dirty="0"/>
              <a:t>A default Case Title will be presented in associated text box.  This Case Title is the input corresponding to Record Type 1 of the GASPAR input record</a:t>
            </a:r>
            <a:r>
              <a:rPr lang="en-US" sz="1600" dirty="0" smtClean="0"/>
              <a:t>.</a:t>
            </a:r>
            <a:endParaRPr lang="en-US" sz="1600" dirty="0"/>
          </a:p>
          <a:p>
            <a:pPr>
              <a:lnSpc>
                <a:spcPct val="100000"/>
              </a:lnSpc>
            </a:pPr>
            <a:r>
              <a:rPr lang="en-US" sz="1800" i="1" dirty="0"/>
              <a:t>Create Input File</a:t>
            </a:r>
            <a:r>
              <a:rPr lang="en-US" sz="1800" dirty="0"/>
              <a:t> command button will use whatever values are currently loaded in the program to prepare an input record (</a:t>
            </a:r>
            <a:r>
              <a:rPr lang="en-US" sz="1800" i="1" dirty="0"/>
              <a:t>GAS_INP.DAT</a:t>
            </a:r>
            <a:r>
              <a:rPr lang="en-US" sz="1800" dirty="0"/>
              <a:t>) for GASPAR.  </a:t>
            </a:r>
          </a:p>
          <a:p>
            <a:pPr>
              <a:lnSpc>
                <a:spcPct val="100000"/>
              </a:lnSpc>
            </a:pPr>
            <a:r>
              <a:rPr lang="en-US" sz="1800" i="1" dirty="0"/>
              <a:t>View Input</a:t>
            </a:r>
            <a:r>
              <a:rPr lang="en-US" sz="1800" dirty="0"/>
              <a:t> command button is enabled whenever an input record  (</a:t>
            </a:r>
            <a:r>
              <a:rPr lang="en-US" sz="1800" i="1" dirty="0"/>
              <a:t>GAS_INP.DAT</a:t>
            </a:r>
            <a:r>
              <a:rPr lang="en-US" sz="1800" dirty="0"/>
              <a:t>) exists in the program directory.  Clicking this button will bring up an ASCII file viewer to view the input file. </a:t>
            </a:r>
          </a:p>
          <a:p>
            <a:pPr>
              <a:lnSpc>
                <a:spcPct val="100000"/>
              </a:lnSpc>
            </a:pPr>
            <a:r>
              <a:rPr lang="en-US" sz="1800" i="1" dirty="0"/>
              <a:t>Run GASPAR</a:t>
            </a:r>
            <a:r>
              <a:rPr lang="en-US" sz="1800" dirty="0"/>
              <a:t> command button will execute </a:t>
            </a:r>
            <a:r>
              <a:rPr lang="en-US" sz="1800" dirty="0" smtClean="0"/>
              <a:t>the GASPAR </a:t>
            </a:r>
            <a:r>
              <a:rPr lang="en-US" sz="1800" dirty="0"/>
              <a:t>program using this input record.</a:t>
            </a:r>
          </a:p>
        </p:txBody>
      </p:sp>
      <p:sp>
        <p:nvSpPr>
          <p:cNvPr id="169986" name="Rectangle 2"/>
          <p:cNvSpPr>
            <a:spLocks noGrp="1" noChangeArrowheads="1"/>
          </p:cNvSpPr>
          <p:nvPr>
            <p:ph type="title"/>
          </p:nvPr>
        </p:nvSpPr>
        <p:spPr>
          <a:xfrm>
            <a:off x="457200" y="274638"/>
            <a:ext cx="8229600" cy="868362"/>
          </a:xfrm>
        </p:spPr>
        <p:txBody>
          <a:bodyPr/>
          <a:lstStyle/>
          <a:p>
            <a:pPr>
              <a:lnSpc>
                <a:spcPct val="100000"/>
              </a:lnSpc>
            </a:pPr>
            <a:r>
              <a:rPr lang="en-US" sz="3600" dirty="0"/>
              <a:t>GASPAR -- Creating a New Record</a:t>
            </a:r>
          </a:p>
        </p:txBody>
      </p:sp>
      <p:sp>
        <p:nvSpPr>
          <p:cNvPr id="4" name="Slide Number Placeholder 3"/>
          <p:cNvSpPr>
            <a:spLocks noGrp="1"/>
          </p:cNvSpPr>
          <p:nvPr>
            <p:ph type="sldNum" sz="quarter" idx="12"/>
          </p:nvPr>
        </p:nvSpPr>
        <p:spPr/>
        <p:txBody>
          <a:bodyPr/>
          <a:lstStyle/>
          <a:p>
            <a:fld id="{69A15AB9-4A83-4EA1-B8E6-C95AF14C007A}"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p:txBody>
          <a:bodyPr>
            <a:normAutofit lnSpcReduction="10000"/>
          </a:bodyPr>
          <a:lstStyle/>
          <a:p>
            <a:r>
              <a:rPr lang="en-US" sz="2800" dirty="0" smtClean="0"/>
              <a:t>Job </a:t>
            </a:r>
            <a:r>
              <a:rPr lang="en-US" sz="2800" dirty="0"/>
              <a:t>Control </a:t>
            </a:r>
            <a:r>
              <a:rPr lang="en-US" sz="2800" dirty="0" smtClean="0"/>
              <a:t>Options</a:t>
            </a:r>
            <a:endParaRPr lang="en-US" sz="2800" dirty="0"/>
          </a:p>
          <a:p>
            <a:r>
              <a:rPr lang="en-US" sz="2800" dirty="0" smtClean="0"/>
              <a:t>Site Specifics</a:t>
            </a:r>
            <a:endParaRPr lang="en-US" sz="2800" dirty="0"/>
          </a:p>
          <a:p>
            <a:r>
              <a:rPr lang="en-US" sz="2800" dirty="0"/>
              <a:t>Population </a:t>
            </a:r>
            <a:r>
              <a:rPr lang="en-US" sz="2800" dirty="0" smtClean="0"/>
              <a:t>Data</a:t>
            </a:r>
            <a:endParaRPr lang="en-US" sz="2800" dirty="0"/>
          </a:p>
          <a:p>
            <a:r>
              <a:rPr lang="en-US" sz="2800" dirty="0"/>
              <a:t>Milk Production </a:t>
            </a:r>
            <a:r>
              <a:rPr lang="en-US" sz="2800" dirty="0" smtClean="0"/>
              <a:t>Data</a:t>
            </a:r>
            <a:endParaRPr lang="en-US" sz="2800" dirty="0"/>
          </a:p>
          <a:p>
            <a:r>
              <a:rPr lang="en-US" sz="2800" dirty="0"/>
              <a:t>Meat Production </a:t>
            </a:r>
            <a:r>
              <a:rPr lang="en-US" sz="2800" dirty="0" smtClean="0"/>
              <a:t>Data</a:t>
            </a:r>
            <a:endParaRPr lang="en-US" sz="2800" dirty="0"/>
          </a:p>
          <a:p>
            <a:r>
              <a:rPr lang="en-US" sz="2800" dirty="0"/>
              <a:t>Vegetable Production </a:t>
            </a:r>
            <a:r>
              <a:rPr lang="en-US" sz="2800" dirty="0" smtClean="0"/>
              <a:t>Data</a:t>
            </a:r>
            <a:endParaRPr lang="en-US" sz="2800" dirty="0"/>
          </a:p>
          <a:p>
            <a:r>
              <a:rPr lang="en-US" sz="2800" dirty="0"/>
              <a:t>Source </a:t>
            </a:r>
            <a:r>
              <a:rPr lang="en-US" sz="2800" dirty="0" smtClean="0"/>
              <a:t>Terms</a:t>
            </a:r>
            <a:endParaRPr lang="en-US" sz="2800" dirty="0"/>
          </a:p>
          <a:p>
            <a:r>
              <a:rPr lang="en-US" sz="2800" dirty="0"/>
              <a:t>Meteorological </a:t>
            </a:r>
            <a:r>
              <a:rPr lang="en-US" sz="2800" dirty="0" smtClean="0"/>
              <a:t>Data</a:t>
            </a:r>
            <a:endParaRPr lang="en-US" sz="2800" dirty="0"/>
          </a:p>
          <a:p>
            <a:r>
              <a:rPr lang="en-US" sz="2800" dirty="0"/>
              <a:t>Special Location </a:t>
            </a:r>
            <a:r>
              <a:rPr lang="en-US" sz="2800" dirty="0" smtClean="0"/>
              <a:t>Data</a:t>
            </a:r>
            <a:endParaRPr lang="en-US" sz="2800" dirty="0"/>
          </a:p>
          <a:p>
            <a:pPr>
              <a:lnSpc>
                <a:spcPct val="100000"/>
              </a:lnSpc>
            </a:pPr>
            <a:endParaRPr lang="en-US" sz="2800" dirty="0"/>
          </a:p>
        </p:txBody>
      </p:sp>
      <p:sp>
        <p:nvSpPr>
          <p:cNvPr id="174082" name="Rectangle 2"/>
          <p:cNvSpPr>
            <a:spLocks noGrp="1" noChangeArrowheads="1"/>
          </p:cNvSpPr>
          <p:nvPr>
            <p:ph type="title"/>
          </p:nvPr>
        </p:nvSpPr>
        <p:spPr>
          <a:xfrm>
            <a:off x="457200" y="274638"/>
            <a:ext cx="8229600" cy="868362"/>
          </a:xfrm>
        </p:spPr>
        <p:txBody>
          <a:bodyPr/>
          <a:lstStyle/>
          <a:p>
            <a:pPr>
              <a:lnSpc>
                <a:spcPct val="100000"/>
              </a:lnSpc>
            </a:pPr>
            <a:r>
              <a:rPr lang="en-US" sz="3600" dirty="0" smtClean="0"/>
              <a:t>GASPAR Options</a:t>
            </a:r>
            <a:endParaRPr lang="en-US" sz="3600" dirty="0"/>
          </a:p>
        </p:txBody>
      </p:sp>
      <p:sp>
        <p:nvSpPr>
          <p:cNvPr id="4" name="Slide Number Placeholder 3"/>
          <p:cNvSpPr>
            <a:spLocks noGrp="1"/>
          </p:cNvSpPr>
          <p:nvPr>
            <p:ph type="sldNum" sz="quarter" idx="12"/>
          </p:nvPr>
        </p:nvSpPr>
        <p:spPr/>
        <p:txBody>
          <a:bodyPr/>
          <a:lstStyle/>
          <a:p>
            <a:fld id="{69A15AB9-4A83-4EA1-B8E6-C95AF14C007A}"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3" name="Rectangle 5"/>
          <p:cNvSpPr>
            <a:spLocks noGrp="1" noChangeArrowheads="1"/>
          </p:cNvSpPr>
          <p:nvPr>
            <p:ph type="title"/>
          </p:nvPr>
        </p:nvSpPr>
        <p:spPr>
          <a:xfrm>
            <a:off x="457200" y="274638"/>
            <a:ext cx="8229600" cy="944562"/>
          </a:xfrm>
        </p:spPr>
        <p:txBody>
          <a:bodyPr>
            <a:normAutofit/>
          </a:bodyPr>
          <a:lstStyle/>
          <a:p>
            <a:pPr>
              <a:lnSpc>
                <a:spcPct val="100000"/>
              </a:lnSpc>
            </a:pPr>
            <a:r>
              <a:rPr lang="en-US" sz="3600" dirty="0" smtClean="0"/>
              <a:t>GASPAR – Job Control Options</a:t>
            </a:r>
            <a:endParaRPr lang="en-US" sz="3600" dirty="0"/>
          </a:p>
        </p:txBody>
      </p:sp>
      <p:sp>
        <p:nvSpPr>
          <p:cNvPr id="171011" name="Rectangle 3"/>
          <p:cNvSpPr>
            <a:spLocks noGrp="1" noChangeArrowheads="1"/>
          </p:cNvSpPr>
          <p:nvPr>
            <p:ph type="body" sz="half" idx="1"/>
          </p:nvPr>
        </p:nvSpPr>
        <p:spPr>
          <a:xfrm>
            <a:off x="457200" y="1600200"/>
            <a:ext cx="4648200" cy="4525963"/>
          </a:xfrm>
        </p:spPr>
        <p:txBody>
          <a:bodyPr>
            <a:normAutofit fontScale="92500" lnSpcReduction="10000"/>
          </a:bodyPr>
          <a:lstStyle/>
          <a:p>
            <a:pPr>
              <a:lnSpc>
                <a:spcPct val="110000"/>
              </a:lnSpc>
            </a:pPr>
            <a:r>
              <a:rPr lang="en-US" sz="1600" dirty="0" smtClean="0"/>
              <a:t>Dialog </a:t>
            </a:r>
            <a:r>
              <a:rPr lang="en-US" sz="1600" dirty="0"/>
              <a:t>for modifying the variables corresponding to Record Type 2 of the GASPAR input record.  Change the presented default values as desired and press</a:t>
            </a:r>
            <a:r>
              <a:rPr lang="en-US" sz="1600" i="1" dirty="0"/>
              <a:t> Update</a:t>
            </a:r>
            <a:r>
              <a:rPr lang="en-US" sz="1600" dirty="0"/>
              <a:t> to accept the </a:t>
            </a:r>
            <a:r>
              <a:rPr lang="en-US" sz="1600" dirty="0" smtClean="0"/>
              <a:t>values</a:t>
            </a:r>
            <a:endParaRPr lang="en-US" sz="1600" b="1" u="sng" dirty="0"/>
          </a:p>
          <a:p>
            <a:pPr>
              <a:lnSpc>
                <a:spcPct val="110000"/>
              </a:lnSpc>
            </a:pPr>
            <a:r>
              <a:rPr lang="en-US" sz="1600" b="1" u="sng" dirty="0"/>
              <a:t>NOTE: </a:t>
            </a:r>
            <a:r>
              <a:rPr lang="en-US" sz="1600" dirty="0"/>
              <a:t>If variable JC (7), "Read met data from XOQDOQ-generated file," is checked, a message will appear reminding the user that alternate met data must be prepared prior to completing the GASPAR procedure.  This message will appear after the variable has been selected and each subsequent time the </a:t>
            </a:r>
            <a:r>
              <a:rPr lang="en-US" sz="1600" i="1" dirty="0"/>
              <a:t>Job Controls Option</a:t>
            </a:r>
            <a:r>
              <a:rPr lang="en-US" sz="1600" dirty="0"/>
              <a:t> is accessed. Upon clicking "Run GASPAR" from the main program dialog the program will be looking for a file in the same subdirectory, with a name of GAS_XOQ.DAT.  This file is the alternate met data created by XOQDOQ for GASPAR.</a:t>
            </a:r>
          </a:p>
        </p:txBody>
      </p:sp>
      <p:pic>
        <p:nvPicPr>
          <p:cNvPr id="171012" name="Picture 4"/>
          <p:cNvPicPr>
            <a:picLocks noGrp="1" noChangeAspect="1" noChangeArrowheads="1"/>
          </p:cNvPicPr>
          <p:nvPr>
            <p:ph sz="half" idx="2"/>
          </p:nvPr>
        </p:nvPicPr>
        <p:blipFill>
          <a:blip r:embed="rId3" cstate="print"/>
          <a:srcRect/>
          <a:stretch>
            <a:fillRect/>
          </a:stretch>
        </p:blipFill>
        <p:spPr>
          <a:xfrm>
            <a:off x="5486400" y="1981200"/>
            <a:ext cx="3038475" cy="2362200"/>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nSpc>
                <a:spcPct val="100000"/>
              </a:lnSpc>
            </a:pPr>
            <a:r>
              <a:rPr lang="en-US" sz="3600" b="1" dirty="0"/>
              <a:t>GASPAR </a:t>
            </a:r>
            <a:r>
              <a:rPr lang="en-US" sz="3600" b="1" dirty="0" smtClean="0"/>
              <a:t>- </a:t>
            </a:r>
            <a:r>
              <a:rPr lang="en-US" sz="3600" b="1" dirty="0"/>
              <a:t>Site Specifics</a:t>
            </a:r>
          </a:p>
        </p:txBody>
      </p:sp>
      <p:sp>
        <p:nvSpPr>
          <p:cNvPr id="175107" name="Rectangle 3"/>
          <p:cNvSpPr>
            <a:spLocks noGrp="1" noChangeArrowheads="1"/>
          </p:cNvSpPr>
          <p:nvPr>
            <p:ph type="body" sz="half" idx="1"/>
          </p:nvPr>
        </p:nvSpPr>
        <p:spPr/>
        <p:txBody>
          <a:bodyPr>
            <a:normAutofit lnSpcReduction="10000"/>
          </a:bodyPr>
          <a:lstStyle/>
          <a:p>
            <a:pPr>
              <a:lnSpc>
                <a:spcPct val="100000"/>
              </a:lnSpc>
              <a:buFontTx/>
              <a:buNone/>
            </a:pPr>
            <a:endParaRPr lang="en-US" sz="2000" b="1" dirty="0"/>
          </a:p>
          <a:p>
            <a:pPr>
              <a:lnSpc>
                <a:spcPct val="100000"/>
              </a:lnSpc>
            </a:pPr>
            <a:r>
              <a:rPr lang="en-US" sz="1800" dirty="0"/>
              <a:t>Dialog for modifying the variables corresponding to Record Type 3 of the GASPAR input record.  Change the presented default values as desired and press </a:t>
            </a:r>
            <a:r>
              <a:rPr lang="en-US" sz="1800" i="1" dirty="0"/>
              <a:t>Update</a:t>
            </a:r>
            <a:r>
              <a:rPr lang="en-US" sz="1800" dirty="0"/>
              <a:t> to accept the </a:t>
            </a:r>
            <a:r>
              <a:rPr lang="en-US" sz="1800" dirty="0" smtClean="0"/>
              <a:t>values.</a:t>
            </a:r>
            <a:endParaRPr lang="en-US" sz="1800" dirty="0"/>
          </a:p>
          <a:p>
            <a:pPr>
              <a:lnSpc>
                <a:spcPct val="100000"/>
              </a:lnSpc>
            </a:pPr>
            <a:r>
              <a:rPr lang="en-US" sz="1800" dirty="0"/>
              <a:t>Average absolute humidity is for the growing season.  If blank or zero, default of 8 g/m</a:t>
            </a:r>
            <a:r>
              <a:rPr lang="en-US" sz="1800" baseline="30000" dirty="0"/>
              <a:t>3</a:t>
            </a:r>
            <a:r>
              <a:rPr lang="en-US" sz="1800" dirty="0"/>
              <a:t> is used.  If an average temperature over growing season is input, humidity input should be the relative humidity.</a:t>
            </a:r>
          </a:p>
        </p:txBody>
      </p:sp>
      <p:pic>
        <p:nvPicPr>
          <p:cNvPr id="175108" name="Picture 4"/>
          <p:cNvPicPr>
            <a:picLocks noGrp="1" noChangeAspect="1" noChangeArrowheads="1"/>
          </p:cNvPicPr>
          <p:nvPr>
            <p:ph sz="half" idx="2"/>
          </p:nvPr>
        </p:nvPicPr>
        <p:blipFill>
          <a:blip r:embed="rId3" cstate="print"/>
          <a:stretch>
            <a:fillRect/>
          </a:stretch>
        </p:blipFill>
        <p:spPr>
          <a:xfrm>
            <a:off x="4924642" y="1920324"/>
            <a:ext cx="3485715" cy="3885715"/>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274638"/>
            <a:ext cx="4267200" cy="1143000"/>
          </a:xfrm>
        </p:spPr>
        <p:txBody>
          <a:bodyPr/>
          <a:lstStyle/>
          <a:p>
            <a:pPr>
              <a:lnSpc>
                <a:spcPct val="100000"/>
              </a:lnSpc>
            </a:pPr>
            <a:r>
              <a:rPr lang="en-US" sz="3200" b="1" dirty="0"/>
              <a:t>GASPAR </a:t>
            </a:r>
            <a:r>
              <a:rPr lang="en-US" sz="3200" b="1" dirty="0" smtClean="0"/>
              <a:t>- </a:t>
            </a:r>
            <a:r>
              <a:rPr lang="en-US" sz="3200" b="1" dirty="0"/>
              <a:t>Population Data</a:t>
            </a:r>
          </a:p>
        </p:txBody>
      </p:sp>
      <p:sp>
        <p:nvSpPr>
          <p:cNvPr id="177155" name="Rectangle 3"/>
          <p:cNvSpPr>
            <a:spLocks noGrp="1" noChangeArrowheads="1"/>
          </p:cNvSpPr>
          <p:nvPr>
            <p:ph type="body" sz="half" idx="1"/>
          </p:nvPr>
        </p:nvSpPr>
        <p:spPr>
          <a:xfrm>
            <a:off x="457200" y="1600200"/>
            <a:ext cx="4572000" cy="4191000"/>
          </a:xfrm>
        </p:spPr>
        <p:txBody>
          <a:bodyPr>
            <a:normAutofit lnSpcReduction="10000"/>
          </a:bodyPr>
          <a:lstStyle/>
          <a:p>
            <a:pPr>
              <a:lnSpc>
                <a:spcPct val="110000"/>
              </a:lnSpc>
            </a:pPr>
            <a:r>
              <a:rPr lang="en-US" sz="1600" dirty="0"/>
              <a:t>Dialog for modifying the variables corresponding to Record Types 4 and 4.1 of the GASPAR input record.  </a:t>
            </a:r>
          </a:p>
          <a:p>
            <a:pPr lvl="1">
              <a:lnSpc>
                <a:spcPct val="110000"/>
              </a:lnSpc>
            </a:pPr>
            <a:r>
              <a:rPr lang="en-US" sz="1400" dirty="0"/>
              <a:t>The "Title" is the only input for Record Type 4.  </a:t>
            </a:r>
          </a:p>
          <a:p>
            <a:pPr lvl="1">
              <a:lnSpc>
                <a:spcPct val="110000"/>
              </a:lnSpc>
            </a:pPr>
            <a:r>
              <a:rPr lang="en-US" sz="1400" dirty="0"/>
              <a:t>Variable IDAT is modified from this program.  It is internally defaulted to "0," defining North as the starting compass center. </a:t>
            </a:r>
          </a:p>
          <a:p>
            <a:pPr lvl="1">
              <a:lnSpc>
                <a:spcPct val="110000"/>
              </a:lnSpc>
            </a:pPr>
            <a:r>
              <a:rPr lang="en-US" sz="1400" dirty="0"/>
              <a:t>Click on the Data Entry... button to display either the dialog for entry of variables corresponding to Record Types 4.1.na and 4.1.nb, or that for entry of variables corresponding to Record Type 4.2.  </a:t>
            </a:r>
          </a:p>
          <a:p>
            <a:pPr lvl="1">
              <a:lnSpc>
                <a:spcPct val="110000"/>
              </a:lnSpc>
            </a:pPr>
            <a:r>
              <a:rPr lang="en-US" sz="1400" dirty="0" smtClean="0"/>
              <a:t>Data </a:t>
            </a:r>
            <a:r>
              <a:rPr lang="en-US" sz="1400" dirty="0"/>
              <a:t>input values are the number of people in each sector or total 50-mile population.</a:t>
            </a:r>
          </a:p>
        </p:txBody>
      </p:sp>
      <p:pic>
        <p:nvPicPr>
          <p:cNvPr id="177162" name="Picture 10" descr="compass direction"/>
          <p:cNvPicPr>
            <a:picLocks noGrp="1" noChangeAspect="1" noChangeArrowheads="1"/>
          </p:cNvPicPr>
          <p:nvPr>
            <p:ph sz="quarter" idx="2"/>
          </p:nvPr>
        </p:nvPicPr>
        <p:blipFill>
          <a:blip r:embed="rId3" cstate="print"/>
          <a:srcRect/>
          <a:stretch>
            <a:fillRect/>
          </a:stretch>
        </p:blipFill>
        <p:spPr>
          <a:xfrm>
            <a:off x="5562600" y="304800"/>
            <a:ext cx="2508250" cy="3048000"/>
          </a:xfrm>
          <a:noFill/>
          <a:ln/>
        </p:spPr>
      </p:pic>
      <p:pic>
        <p:nvPicPr>
          <p:cNvPr id="177158" name="Picture 6"/>
          <p:cNvPicPr>
            <a:picLocks noGrp="1" noChangeAspect="1" noChangeArrowheads="1"/>
          </p:cNvPicPr>
          <p:nvPr>
            <p:ph sz="quarter" idx="3"/>
          </p:nvPr>
        </p:nvPicPr>
        <p:blipFill>
          <a:blip r:embed="rId4" cstate="print"/>
          <a:stretch>
            <a:fillRect/>
          </a:stretch>
        </p:blipFill>
        <p:spPr>
          <a:xfrm>
            <a:off x="5720953" y="3938588"/>
            <a:ext cx="1893094" cy="2187575"/>
          </a:xfrm>
          <a:noFill/>
          <a:ln/>
        </p:spPr>
      </p:pic>
      <p:sp>
        <p:nvSpPr>
          <p:cNvPr id="7" name="Slide Number Placeholder 6"/>
          <p:cNvSpPr>
            <a:spLocks noGrp="1"/>
          </p:cNvSpPr>
          <p:nvPr>
            <p:ph type="sldNum" sz="quarter" idx="12"/>
          </p:nvPr>
        </p:nvSpPr>
        <p:spPr/>
        <p:txBody>
          <a:bodyPr/>
          <a:lstStyle/>
          <a:p>
            <a:fld id="{D1A7A0F1-5CC0-4D6E-A2AA-C314207BD1E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274638"/>
            <a:ext cx="8153400" cy="1096962"/>
          </a:xfrm>
        </p:spPr>
        <p:txBody>
          <a:bodyPr>
            <a:normAutofit/>
          </a:bodyPr>
          <a:lstStyle/>
          <a:p>
            <a:pPr>
              <a:lnSpc>
                <a:spcPct val="100000"/>
              </a:lnSpc>
            </a:pPr>
            <a:r>
              <a:rPr lang="en-US" sz="3200" dirty="0" smtClean="0"/>
              <a:t>GASPAR - Milk</a:t>
            </a:r>
            <a:r>
              <a:rPr lang="en-US" sz="3200" dirty="0"/>
              <a:t>, Meat and Vegetable </a:t>
            </a:r>
            <a:r>
              <a:rPr lang="en-US" sz="3200" dirty="0" smtClean="0"/>
              <a:t>Production Data</a:t>
            </a:r>
            <a:endParaRPr lang="en-US" sz="3200" dirty="0"/>
          </a:p>
        </p:txBody>
      </p:sp>
      <p:sp>
        <p:nvSpPr>
          <p:cNvPr id="180227" name="Rectangle 3"/>
          <p:cNvSpPr>
            <a:spLocks noGrp="1" noChangeArrowheads="1"/>
          </p:cNvSpPr>
          <p:nvPr>
            <p:ph type="body" sz="half" idx="1"/>
          </p:nvPr>
        </p:nvSpPr>
        <p:spPr>
          <a:xfrm>
            <a:off x="457200" y="1600200"/>
            <a:ext cx="3886200" cy="3581399"/>
          </a:xfrm>
        </p:spPr>
        <p:txBody>
          <a:bodyPr>
            <a:normAutofit/>
          </a:bodyPr>
          <a:lstStyle/>
          <a:p>
            <a:pPr>
              <a:lnSpc>
                <a:spcPct val="110000"/>
              </a:lnSpc>
            </a:pPr>
            <a:r>
              <a:rPr lang="en-US" sz="1800" dirty="0" smtClean="0"/>
              <a:t>Similar </a:t>
            </a:r>
            <a:r>
              <a:rPr lang="en-US" sz="1800" dirty="0"/>
              <a:t>to </a:t>
            </a:r>
            <a:r>
              <a:rPr lang="en-US" sz="1800" i="1" dirty="0"/>
              <a:t>Population Data</a:t>
            </a:r>
            <a:r>
              <a:rPr lang="en-US" sz="1800" dirty="0"/>
              <a:t> above, but relates to Record </a:t>
            </a:r>
            <a:r>
              <a:rPr lang="en-US" sz="1800" dirty="0" smtClean="0"/>
              <a:t>Types 5, 6 and 7.  </a:t>
            </a:r>
            <a:r>
              <a:rPr lang="en-US" sz="1800" dirty="0"/>
              <a:t>Refer to the </a:t>
            </a:r>
            <a:r>
              <a:rPr lang="en-US" sz="1800" i="1" dirty="0"/>
              <a:t>Population Data</a:t>
            </a:r>
            <a:r>
              <a:rPr lang="en-US" sz="1800" dirty="0"/>
              <a:t> section for description.</a:t>
            </a:r>
            <a:endParaRPr lang="en-US" sz="1800" b="1" i="1" dirty="0"/>
          </a:p>
          <a:p>
            <a:pPr>
              <a:lnSpc>
                <a:spcPct val="110000"/>
              </a:lnSpc>
            </a:pPr>
            <a:r>
              <a:rPr lang="en-US" sz="1800" dirty="0" smtClean="0"/>
              <a:t>Data </a:t>
            </a:r>
            <a:r>
              <a:rPr lang="en-US" sz="1800" dirty="0"/>
              <a:t>input values are in units of L/y (milk) and kg/y (meat and vegetables)</a:t>
            </a:r>
          </a:p>
          <a:p>
            <a:pPr>
              <a:lnSpc>
                <a:spcPct val="110000"/>
              </a:lnSpc>
            </a:pPr>
            <a:endParaRPr lang="en-US" sz="1800" dirty="0"/>
          </a:p>
        </p:txBody>
      </p:sp>
      <p:pic>
        <p:nvPicPr>
          <p:cNvPr id="180228" name="Picture 4" descr="milk gas"/>
          <p:cNvPicPr>
            <a:picLocks noGrp="1" noChangeAspect="1" noChangeArrowheads="1"/>
          </p:cNvPicPr>
          <p:nvPr>
            <p:ph sz="quarter" idx="2"/>
          </p:nvPr>
        </p:nvPicPr>
        <p:blipFill>
          <a:blip r:embed="rId3" cstate="print"/>
          <a:srcRect/>
          <a:stretch>
            <a:fillRect/>
          </a:stretch>
        </p:blipFill>
        <p:spPr>
          <a:xfrm>
            <a:off x="5105400" y="1676400"/>
            <a:ext cx="2895600" cy="3519846"/>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38</a:t>
            </a:fld>
            <a:endParaRPr lang="en-US"/>
          </a:p>
        </p:txBody>
      </p:sp>
      <p:sp>
        <p:nvSpPr>
          <p:cNvPr id="7" name="Content Placeholder 6"/>
          <p:cNvSpPr>
            <a:spLocks noGrp="1"/>
          </p:cNvSpPr>
          <p:nvPr>
            <p:ph sz="quarter" idx="3"/>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274638"/>
            <a:ext cx="8229600" cy="1173162"/>
          </a:xfrm>
        </p:spPr>
        <p:txBody>
          <a:bodyPr>
            <a:normAutofit/>
          </a:bodyPr>
          <a:lstStyle/>
          <a:p>
            <a:pPr>
              <a:lnSpc>
                <a:spcPct val="100000"/>
              </a:lnSpc>
            </a:pPr>
            <a:r>
              <a:rPr lang="en-US" sz="4000" b="1" dirty="0"/>
              <a:t>GASPAR </a:t>
            </a:r>
            <a:r>
              <a:rPr lang="en-US" sz="4000" b="1" dirty="0" smtClean="0"/>
              <a:t>- </a:t>
            </a:r>
            <a:r>
              <a:rPr lang="en-US" sz="4000" b="1" dirty="0"/>
              <a:t>Source Terms</a:t>
            </a:r>
          </a:p>
        </p:txBody>
      </p:sp>
      <p:sp>
        <p:nvSpPr>
          <p:cNvPr id="183299" name="Rectangle 3"/>
          <p:cNvSpPr>
            <a:spLocks noGrp="1" noChangeArrowheads="1"/>
          </p:cNvSpPr>
          <p:nvPr>
            <p:ph type="body" sz="half" idx="1"/>
          </p:nvPr>
        </p:nvSpPr>
        <p:spPr/>
        <p:txBody>
          <a:bodyPr>
            <a:normAutofit lnSpcReduction="10000"/>
          </a:bodyPr>
          <a:lstStyle/>
          <a:p>
            <a:pPr>
              <a:lnSpc>
                <a:spcPct val="110000"/>
              </a:lnSpc>
              <a:buFontTx/>
              <a:buNone/>
            </a:pPr>
            <a:endParaRPr lang="en-US" sz="1600" b="1" i="1" dirty="0"/>
          </a:p>
          <a:p>
            <a:pPr>
              <a:lnSpc>
                <a:spcPct val="110000"/>
              </a:lnSpc>
            </a:pPr>
            <a:r>
              <a:rPr lang="en-US" sz="1600" dirty="0"/>
              <a:t>Multiple source terms can be specified for distinguishing between different release points (and different meteorology).</a:t>
            </a:r>
          </a:p>
          <a:p>
            <a:pPr>
              <a:lnSpc>
                <a:spcPct val="110000"/>
              </a:lnSpc>
            </a:pPr>
            <a:r>
              <a:rPr lang="en-US" sz="1600" dirty="0"/>
              <a:t>Dialog for selection of the source term to be edited.  Click on the desired source term to highlight it for modification of the variables corresponding to Record Types 8 and 8.1 of the GASPAR input record.  The "Title" is the only input for Record Type 8.  </a:t>
            </a:r>
          </a:p>
          <a:p>
            <a:pPr>
              <a:lnSpc>
                <a:spcPct val="110000"/>
              </a:lnSpc>
            </a:pPr>
            <a:r>
              <a:rPr lang="en-US" sz="1600" dirty="0" smtClean="0"/>
              <a:t>This </a:t>
            </a:r>
            <a:r>
              <a:rPr lang="en-US" sz="1600" dirty="0"/>
              <a:t>dialog permits radionuclide information entry for up to 33 nuclides.  </a:t>
            </a:r>
          </a:p>
        </p:txBody>
      </p:sp>
      <p:pic>
        <p:nvPicPr>
          <p:cNvPr id="183300" name="Picture 4"/>
          <p:cNvPicPr>
            <a:picLocks noGrp="1" noChangeAspect="1" noChangeArrowheads="1"/>
          </p:cNvPicPr>
          <p:nvPr>
            <p:ph sz="quarter" idx="2"/>
          </p:nvPr>
        </p:nvPicPr>
        <p:blipFill>
          <a:blip r:embed="rId3" cstate="print"/>
          <a:srcRect/>
          <a:stretch>
            <a:fillRect/>
          </a:stretch>
        </p:blipFill>
        <p:spPr>
          <a:xfrm>
            <a:off x="5257800" y="2590800"/>
            <a:ext cx="3048000" cy="2765425"/>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39</a:t>
            </a:fld>
            <a:endParaRPr lang="en-US"/>
          </a:p>
        </p:txBody>
      </p:sp>
      <p:sp>
        <p:nvSpPr>
          <p:cNvPr id="7" name="Content Placeholder 6"/>
          <p:cNvSpPr>
            <a:spLocks noGrp="1"/>
          </p:cNvSpPr>
          <p:nvPr>
            <p:ph sz="quarter" idx="3"/>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pPr>
            <a:r>
              <a:rPr lang="en-US" sz="1800" dirty="0" smtClean="0"/>
              <a:t>NRCDose is a </a:t>
            </a:r>
            <a:r>
              <a:rPr lang="en-US" sz="1800" dirty="0" err="1" smtClean="0"/>
              <a:t>user‑friendly</a:t>
            </a:r>
            <a:r>
              <a:rPr lang="en-US" sz="1800" dirty="0" smtClean="0"/>
              <a:t> 16-bit PC-based, software interface for the LADTAP II, GASPAR II, and XOQDOQ programs which operates under all Microsoft </a:t>
            </a:r>
            <a:r>
              <a:rPr lang="en-US" sz="1800" dirty="0" smtClean="0"/>
              <a:t>Windows</a:t>
            </a:r>
            <a:r>
              <a:rPr lang="en-US" sz="1800" baseline="30000" dirty="0" smtClean="0"/>
              <a:t>TM</a:t>
            </a:r>
            <a:r>
              <a:rPr lang="en-US" sz="1800" dirty="0" smtClean="0"/>
              <a:t>  </a:t>
            </a:r>
            <a:r>
              <a:rPr lang="en-US" sz="1800" dirty="0" smtClean="0"/>
              <a:t>platforms.  </a:t>
            </a:r>
          </a:p>
          <a:p>
            <a:pPr>
              <a:lnSpc>
                <a:spcPct val="100000"/>
              </a:lnSpc>
            </a:pPr>
            <a:r>
              <a:rPr lang="en-US" sz="1800" dirty="0" smtClean="0"/>
              <a:t>LADTAP II, GASPAR II, and XOQDOQ are programs developed by NRC for implementing Regulatory Guides 1.109 and 1.111, which were originally created for mainframe computers and written using the FORTRAN programming language.</a:t>
            </a:r>
          </a:p>
          <a:p>
            <a:pPr>
              <a:lnSpc>
                <a:spcPct val="100000"/>
              </a:lnSpc>
            </a:pPr>
            <a:r>
              <a:rPr lang="en-US" sz="1800" dirty="0" smtClean="0"/>
              <a:t>These dose modeling codes are currently being used for license renewal evaluations. the NRC’s programs industry standards.</a:t>
            </a:r>
          </a:p>
          <a:p>
            <a:pPr>
              <a:lnSpc>
                <a:spcPct val="100000"/>
              </a:lnSpc>
            </a:pPr>
            <a:r>
              <a:rPr lang="en-US" sz="1800" dirty="0" smtClean="0"/>
              <a:t>While still utilizing the FORTRAN code, NRCDose incorporates a Windows</a:t>
            </a:r>
            <a:r>
              <a:rPr lang="en-US" sz="1800" baseline="30000" dirty="0" smtClean="0"/>
              <a:t>TM</a:t>
            </a:r>
            <a:r>
              <a:rPr lang="en-US" sz="1800" dirty="0" smtClean="0"/>
              <a:t> based interface, which allows the user to enter and retrieve data through a series of windows.  This graphical interface allows the user to create sets of data that can be named and retrieved at a later date for review or modification.</a:t>
            </a:r>
          </a:p>
        </p:txBody>
      </p:sp>
      <p:sp>
        <p:nvSpPr>
          <p:cNvPr id="5" name="Slide Number Placeholder 4"/>
          <p:cNvSpPr>
            <a:spLocks noGrp="1"/>
          </p:cNvSpPr>
          <p:nvPr>
            <p:ph type="sldNum" sz="quarter" idx="12"/>
          </p:nvPr>
        </p:nvSpPr>
        <p:spPr/>
        <p:txBody>
          <a:bodyPr/>
          <a:lstStyle/>
          <a:p>
            <a:fld id="{69A15AB9-4A83-4EA1-B8E6-C95AF14C007A}" type="slidenum">
              <a:rPr lang="en-US" smtClean="0"/>
              <a:pPr/>
              <a:t>4</a:t>
            </a:fld>
            <a:endParaRPr lang="en-US"/>
          </a:p>
        </p:txBody>
      </p:sp>
      <p:sp>
        <p:nvSpPr>
          <p:cNvPr id="2" name="Title 1"/>
          <p:cNvSpPr>
            <a:spLocks noGrp="1"/>
          </p:cNvSpPr>
          <p:nvPr>
            <p:ph type="title"/>
          </p:nvPr>
        </p:nvSpPr>
        <p:spPr/>
        <p:txBody>
          <a:bodyPr/>
          <a:lstStyle/>
          <a:p>
            <a:r>
              <a:rPr lang="en-US" dirty="0" smtClean="0"/>
              <a:t>NRCDose</a:t>
            </a:r>
            <a:endParaRPr lang="en-US"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nSpc>
                <a:spcPct val="100000"/>
              </a:lnSpc>
            </a:pPr>
            <a:r>
              <a:rPr lang="en-US" sz="3600" dirty="0" smtClean="0"/>
              <a:t>GASPAR - Source </a:t>
            </a:r>
            <a:r>
              <a:rPr lang="en-US" sz="3600" dirty="0"/>
              <a:t>Term </a:t>
            </a:r>
            <a:r>
              <a:rPr lang="en-US" sz="3600" dirty="0" smtClean="0"/>
              <a:t>Input</a:t>
            </a:r>
            <a:endParaRPr lang="en-US" sz="3600" dirty="0"/>
          </a:p>
        </p:txBody>
      </p:sp>
      <p:sp>
        <p:nvSpPr>
          <p:cNvPr id="187395" name="Rectangle 3"/>
          <p:cNvSpPr>
            <a:spLocks noGrp="1" noChangeArrowheads="1"/>
          </p:cNvSpPr>
          <p:nvPr>
            <p:ph type="body" sz="half" idx="1"/>
          </p:nvPr>
        </p:nvSpPr>
        <p:spPr/>
        <p:txBody>
          <a:bodyPr>
            <a:normAutofit lnSpcReduction="10000"/>
          </a:bodyPr>
          <a:lstStyle/>
          <a:p>
            <a:pPr>
              <a:lnSpc>
                <a:spcPct val="110000"/>
              </a:lnSpc>
            </a:pPr>
            <a:r>
              <a:rPr lang="en-US" sz="1600" dirty="0"/>
              <a:t>Enter radionuclide values (Ci) by typing the nuclide name in the field under the "Nuclide" label, then move (or tab) to the adjacent field under the "Quantity" label and enter the corresponding value.  </a:t>
            </a:r>
          </a:p>
          <a:p>
            <a:pPr>
              <a:lnSpc>
                <a:spcPct val="110000"/>
              </a:lnSpc>
            </a:pPr>
            <a:r>
              <a:rPr lang="en-US" sz="1600" dirty="0"/>
              <a:t>The nuclide name should be typed in the format "A#M," where A and M represent letters and # represents numbers.  Examples are: "C14," "Ag110m," "zn65," "CO60," etc. </a:t>
            </a:r>
          </a:p>
          <a:p>
            <a:pPr>
              <a:lnSpc>
                <a:spcPct val="110000"/>
              </a:lnSpc>
            </a:pPr>
            <a:r>
              <a:rPr lang="en-US" sz="1600" dirty="0"/>
              <a:t>Note that no hyphens are allowed.  </a:t>
            </a:r>
          </a:p>
          <a:p>
            <a:pPr>
              <a:lnSpc>
                <a:spcPct val="110000"/>
              </a:lnSpc>
            </a:pPr>
            <a:r>
              <a:rPr lang="en-US" sz="1600" dirty="0"/>
              <a:t>Quantity values may be entered as integers, real numbers with decimals and commas, or in exponential or scientific notation.  </a:t>
            </a:r>
          </a:p>
        </p:txBody>
      </p:sp>
      <p:pic>
        <p:nvPicPr>
          <p:cNvPr id="187396" name="Picture 4" descr="Gas Source Term"/>
          <p:cNvPicPr>
            <a:picLocks noGrp="1" noChangeAspect="1" noChangeArrowheads="1"/>
          </p:cNvPicPr>
          <p:nvPr>
            <p:ph sz="quarter" idx="2"/>
          </p:nvPr>
        </p:nvPicPr>
        <p:blipFill>
          <a:blip r:embed="rId3" cstate="print"/>
          <a:srcRect/>
          <a:stretch>
            <a:fillRect/>
          </a:stretch>
        </p:blipFill>
        <p:spPr>
          <a:xfrm>
            <a:off x="4648200" y="1828800"/>
            <a:ext cx="3810000" cy="3016250"/>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40</a:t>
            </a:fld>
            <a:endParaRPr lang="en-US"/>
          </a:p>
        </p:txBody>
      </p:sp>
      <p:sp>
        <p:nvSpPr>
          <p:cNvPr id="7" name="Content Placeholder 6"/>
          <p:cNvSpPr>
            <a:spLocks noGrp="1"/>
          </p:cNvSpPr>
          <p:nvPr>
            <p:ph sz="quarter" idx="3"/>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274638"/>
            <a:ext cx="4114800" cy="868362"/>
          </a:xfrm>
        </p:spPr>
        <p:txBody>
          <a:bodyPr>
            <a:normAutofit fontScale="90000"/>
          </a:bodyPr>
          <a:lstStyle/>
          <a:p>
            <a:pPr>
              <a:lnSpc>
                <a:spcPct val="100000"/>
              </a:lnSpc>
            </a:pPr>
            <a:r>
              <a:rPr lang="en-US" sz="3200" dirty="0" smtClean="0"/>
              <a:t>GASPAR - Meteorological </a:t>
            </a:r>
            <a:r>
              <a:rPr lang="en-US" sz="3200" dirty="0"/>
              <a:t>Data</a:t>
            </a:r>
          </a:p>
        </p:txBody>
      </p:sp>
      <p:sp>
        <p:nvSpPr>
          <p:cNvPr id="191491" name="Rectangle 3"/>
          <p:cNvSpPr>
            <a:spLocks noGrp="1" noChangeArrowheads="1"/>
          </p:cNvSpPr>
          <p:nvPr>
            <p:ph type="body" sz="half" idx="1"/>
          </p:nvPr>
        </p:nvSpPr>
        <p:spPr>
          <a:xfrm>
            <a:off x="457200" y="1219200"/>
            <a:ext cx="4038600" cy="4906963"/>
          </a:xfrm>
        </p:spPr>
        <p:txBody>
          <a:bodyPr>
            <a:normAutofit/>
          </a:bodyPr>
          <a:lstStyle/>
          <a:p>
            <a:pPr>
              <a:lnSpc>
                <a:spcPct val="100000"/>
              </a:lnSpc>
            </a:pPr>
            <a:r>
              <a:rPr lang="en-US" sz="1400" b="1" i="1" dirty="0"/>
              <a:t>Meteorological Data</a:t>
            </a:r>
            <a:r>
              <a:rPr lang="en-US" sz="1400" dirty="0"/>
              <a:t> - presents drop-down menu offering choice of "</a:t>
            </a:r>
            <a:r>
              <a:rPr lang="en-US" sz="1400" i="1" dirty="0" err="1"/>
              <a:t>Undecayed</a:t>
            </a:r>
            <a:r>
              <a:rPr lang="en-US" sz="1400" i="1" dirty="0"/>
              <a:t>, </a:t>
            </a:r>
            <a:r>
              <a:rPr lang="en-US" sz="1400" i="1" dirty="0" err="1"/>
              <a:t>Undepleted</a:t>
            </a:r>
            <a:r>
              <a:rPr lang="en-US" sz="1400" dirty="0"/>
              <a:t>," "</a:t>
            </a:r>
            <a:r>
              <a:rPr lang="en-US" sz="1400" i="1" dirty="0"/>
              <a:t>Decayed, </a:t>
            </a:r>
            <a:r>
              <a:rPr lang="en-US" sz="1400" i="1" dirty="0" err="1"/>
              <a:t>Undepleted</a:t>
            </a:r>
            <a:r>
              <a:rPr lang="en-US" sz="1400" dirty="0"/>
              <a:t>," "</a:t>
            </a:r>
            <a:r>
              <a:rPr lang="en-US" sz="1400" i="1" dirty="0"/>
              <a:t>Decayed, Depleted</a:t>
            </a:r>
            <a:r>
              <a:rPr lang="en-US" sz="1400" dirty="0"/>
              <a:t>," or "</a:t>
            </a:r>
            <a:r>
              <a:rPr lang="en-US" sz="1400" i="1" dirty="0"/>
              <a:t>Ground Deposition</a:t>
            </a:r>
            <a:r>
              <a:rPr lang="en-US" sz="1400" dirty="0"/>
              <a:t>" data entry dialogs.  Need entry for each Source Term.</a:t>
            </a:r>
            <a:endParaRPr lang="en-US" sz="1400" b="1" i="1" dirty="0"/>
          </a:p>
          <a:p>
            <a:pPr lvl="1">
              <a:lnSpc>
                <a:spcPct val="100000"/>
              </a:lnSpc>
            </a:pPr>
            <a:r>
              <a:rPr lang="en-US" sz="1400" b="1" i="1" dirty="0" smtClean="0"/>
              <a:t>“</a:t>
            </a:r>
            <a:r>
              <a:rPr lang="en-US" sz="1400" b="1" i="1" dirty="0" err="1" smtClean="0"/>
              <a:t>Undecayed</a:t>
            </a:r>
            <a:r>
              <a:rPr lang="en-US" sz="1400" b="1" i="1" dirty="0"/>
              <a:t>, </a:t>
            </a:r>
            <a:r>
              <a:rPr lang="en-US" sz="1400" b="1" i="1" dirty="0" err="1" smtClean="0"/>
              <a:t>Undepleted</a:t>
            </a:r>
            <a:r>
              <a:rPr lang="en-US" sz="1400" b="1" i="1" dirty="0" smtClean="0"/>
              <a:t>”, “Decayed, </a:t>
            </a:r>
            <a:r>
              <a:rPr lang="en-US" sz="1400" b="1" i="1" dirty="0" err="1" smtClean="0"/>
              <a:t>undepleted</a:t>
            </a:r>
            <a:r>
              <a:rPr lang="en-US" sz="1400" b="1" i="1" dirty="0" smtClean="0"/>
              <a:t>”, and Decayed Depleted”</a:t>
            </a:r>
            <a:r>
              <a:rPr lang="en-US" sz="1400" b="1" i="1" dirty="0" smtClean="0"/>
              <a:t>..</a:t>
            </a:r>
            <a:r>
              <a:rPr lang="en-US" sz="1400" dirty="0" smtClean="0"/>
              <a:t> </a:t>
            </a:r>
            <a:r>
              <a:rPr lang="en-US" sz="1400" dirty="0"/>
              <a:t>- dialog for modifying the variables corresponding to Record Types </a:t>
            </a:r>
            <a:r>
              <a:rPr lang="en-US" sz="1400" dirty="0" smtClean="0"/>
              <a:t>9, 10 and 11 GASPAR </a:t>
            </a:r>
            <a:r>
              <a:rPr lang="en-US" sz="1400" dirty="0"/>
              <a:t>input record</a:t>
            </a:r>
            <a:r>
              <a:rPr lang="en-US" sz="1400" dirty="0" smtClean="0"/>
              <a:t>.. </a:t>
            </a:r>
            <a:r>
              <a:rPr lang="en-US" sz="1400" dirty="0"/>
              <a:t>Data input units are sec per m</a:t>
            </a:r>
            <a:r>
              <a:rPr lang="en-US" sz="1400" baseline="30000" dirty="0"/>
              <a:t>3</a:t>
            </a:r>
            <a:r>
              <a:rPr lang="en-US" sz="1400" dirty="0"/>
              <a:t>.</a:t>
            </a:r>
          </a:p>
          <a:p>
            <a:pPr lvl="1">
              <a:lnSpc>
                <a:spcPct val="100000"/>
              </a:lnSpc>
            </a:pPr>
            <a:r>
              <a:rPr lang="en-US" sz="1400" b="1" i="1" dirty="0" smtClean="0"/>
              <a:t>Ground </a:t>
            </a:r>
            <a:r>
              <a:rPr lang="en-US" sz="1400" b="1" i="1" dirty="0"/>
              <a:t>Deposition...</a:t>
            </a:r>
            <a:r>
              <a:rPr lang="en-US" sz="1400" dirty="0"/>
              <a:t> - similar to </a:t>
            </a:r>
            <a:r>
              <a:rPr lang="en-US" sz="1400" i="1" dirty="0" err="1"/>
              <a:t>Undecayed</a:t>
            </a:r>
            <a:r>
              <a:rPr lang="en-US" sz="1400" i="1" dirty="0"/>
              <a:t>, </a:t>
            </a:r>
            <a:r>
              <a:rPr lang="en-US" sz="1400" i="1" dirty="0" err="1"/>
              <a:t>Undepleted</a:t>
            </a:r>
            <a:r>
              <a:rPr lang="en-US" sz="1400" dirty="0"/>
              <a:t> above, but relates to Record Type 12.  Units are m</a:t>
            </a:r>
            <a:r>
              <a:rPr lang="en-US" sz="1400" baseline="30000" dirty="0"/>
              <a:t>-2</a:t>
            </a:r>
            <a:r>
              <a:rPr lang="en-US" sz="1400" dirty="0"/>
              <a:t>. </a:t>
            </a:r>
          </a:p>
        </p:txBody>
      </p:sp>
      <p:pic>
        <p:nvPicPr>
          <p:cNvPr id="191492" name="Picture 4" descr="met data input"/>
          <p:cNvPicPr>
            <a:picLocks noGrp="1" noChangeAspect="1" noChangeArrowheads="1"/>
          </p:cNvPicPr>
          <p:nvPr>
            <p:ph sz="quarter" idx="2"/>
          </p:nvPr>
        </p:nvPicPr>
        <p:blipFill>
          <a:blip r:embed="rId3" cstate="print"/>
          <a:srcRect/>
          <a:stretch>
            <a:fillRect/>
          </a:stretch>
        </p:blipFill>
        <p:spPr>
          <a:xfrm>
            <a:off x="5486400" y="228600"/>
            <a:ext cx="2570163" cy="3124200"/>
          </a:xfrm>
          <a:noFill/>
          <a:ln/>
        </p:spPr>
      </p:pic>
      <p:pic>
        <p:nvPicPr>
          <p:cNvPr id="191494" name="Picture 6" descr="met data"/>
          <p:cNvPicPr>
            <a:picLocks noGrp="1" noChangeAspect="1" noChangeArrowheads="1"/>
          </p:cNvPicPr>
          <p:nvPr>
            <p:ph sz="quarter" idx="3"/>
          </p:nvPr>
        </p:nvPicPr>
        <p:blipFill>
          <a:blip r:embed="rId4" cstate="print"/>
          <a:srcRect/>
          <a:stretch>
            <a:fillRect/>
          </a:stretch>
        </p:blipFill>
        <p:spPr>
          <a:xfrm>
            <a:off x="5486400" y="3429000"/>
            <a:ext cx="2579688" cy="3048000"/>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idx="1"/>
          </p:nvPr>
        </p:nvSpPr>
        <p:spPr/>
        <p:txBody>
          <a:bodyPr>
            <a:normAutofit fontScale="77500" lnSpcReduction="20000"/>
          </a:bodyPr>
          <a:lstStyle/>
          <a:p>
            <a:pPr lvl="1">
              <a:lnSpc>
                <a:spcPct val="120000"/>
              </a:lnSpc>
            </a:pPr>
            <a:r>
              <a:rPr lang="en-US" b="1" i="1" dirty="0" err="1"/>
              <a:t>Undecayed</a:t>
            </a:r>
            <a:r>
              <a:rPr lang="en-US" b="1" i="1" dirty="0"/>
              <a:t>, </a:t>
            </a:r>
            <a:r>
              <a:rPr lang="en-US" b="1" i="1" dirty="0" err="1"/>
              <a:t>Undepleted</a:t>
            </a:r>
            <a:r>
              <a:rPr lang="en-US" b="1" i="1" dirty="0"/>
              <a:t>:  </a:t>
            </a:r>
            <a:r>
              <a:rPr lang="en-US" dirty="0"/>
              <a:t>Units are second per m</a:t>
            </a:r>
            <a:r>
              <a:rPr lang="en-US" baseline="30000" dirty="0"/>
              <a:t>3</a:t>
            </a:r>
            <a:r>
              <a:rPr lang="en-US" dirty="0"/>
              <a:t>.  No decay during transit; no depletion of plume. </a:t>
            </a:r>
            <a:r>
              <a:rPr lang="en-US" dirty="0" smtClean="0"/>
              <a:t> This value used for tritium and C-14 calculations. </a:t>
            </a:r>
            <a:endParaRPr lang="en-US" b="1" dirty="0"/>
          </a:p>
          <a:p>
            <a:pPr lvl="1">
              <a:lnSpc>
                <a:spcPct val="120000"/>
              </a:lnSpc>
            </a:pPr>
            <a:r>
              <a:rPr lang="en-US" b="1" i="1" dirty="0"/>
              <a:t>Decayed, </a:t>
            </a:r>
            <a:r>
              <a:rPr lang="en-US" b="1" i="1" dirty="0" err="1"/>
              <a:t>Undepleted</a:t>
            </a:r>
            <a:r>
              <a:rPr lang="en-US" b="1" i="1" dirty="0"/>
              <a:t>:  </a:t>
            </a:r>
            <a:r>
              <a:rPr lang="en-US" dirty="0"/>
              <a:t>Units are seconds per m</a:t>
            </a:r>
            <a:r>
              <a:rPr lang="en-US" baseline="30000" dirty="0"/>
              <a:t>3</a:t>
            </a:r>
            <a:r>
              <a:rPr lang="en-US" dirty="0" smtClean="0"/>
              <a:t>. Dispersion parameter includes a 2.26 day half-life for decay, which is used to evaluate transport time and a corresponding decay for other noble gases</a:t>
            </a:r>
            <a:r>
              <a:rPr lang="en-US" dirty="0" smtClean="0"/>
              <a:t>.</a:t>
            </a:r>
            <a:endParaRPr lang="en-US" b="1" i="1" dirty="0"/>
          </a:p>
          <a:p>
            <a:pPr lvl="1">
              <a:lnSpc>
                <a:spcPct val="120000"/>
              </a:lnSpc>
            </a:pPr>
            <a:r>
              <a:rPr lang="en-US" b="1" i="1" dirty="0"/>
              <a:t>Decayed, Depleted: </a:t>
            </a:r>
            <a:r>
              <a:rPr lang="en-US" dirty="0"/>
              <a:t> Units are seconds per </a:t>
            </a:r>
            <a:r>
              <a:rPr lang="en-US" dirty="0" smtClean="0"/>
              <a:t>m</a:t>
            </a:r>
            <a:r>
              <a:rPr lang="en-US" baseline="30000" dirty="0" smtClean="0"/>
              <a:t>3</a:t>
            </a:r>
            <a:r>
              <a:rPr lang="en-US" dirty="0" smtClean="0"/>
              <a:t>.  Includes an 8 day half-life and plume depletion for inhalation dose calculations for </a:t>
            </a:r>
            <a:r>
              <a:rPr lang="en-US" dirty="0" err="1" smtClean="0"/>
              <a:t>radioiodines</a:t>
            </a:r>
            <a:r>
              <a:rPr lang="en-US" dirty="0" smtClean="0"/>
              <a:t> and particulates (correcting for decay and depletion</a:t>
            </a:r>
            <a:r>
              <a:rPr lang="en-US" dirty="0" smtClean="0"/>
              <a:t>).</a:t>
            </a:r>
            <a:endParaRPr lang="en-US" b="1" i="1" dirty="0"/>
          </a:p>
          <a:p>
            <a:pPr lvl="1">
              <a:lnSpc>
                <a:spcPct val="120000"/>
              </a:lnSpc>
            </a:pPr>
            <a:r>
              <a:rPr lang="en-US" b="1" i="1" dirty="0"/>
              <a:t>Ground Deposition: </a:t>
            </a:r>
            <a:r>
              <a:rPr lang="en-US" dirty="0"/>
              <a:t> Units are m</a:t>
            </a:r>
            <a:r>
              <a:rPr lang="en-US" baseline="30000" dirty="0"/>
              <a:t>-2</a:t>
            </a:r>
            <a:r>
              <a:rPr lang="en-US" dirty="0"/>
              <a:t>. </a:t>
            </a:r>
            <a:r>
              <a:rPr lang="en-US" dirty="0" smtClean="0"/>
              <a:t> No decay.  Used for all nuclides except tritium, C-14, and noble gases for pathways involving ground deposition (e.g., food pathways and </a:t>
            </a:r>
            <a:r>
              <a:rPr lang="en-US" dirty="0" err="1" smtClean="0"/>
              <a:t>groundplane</a:t>
            </a:r>
            <a:r>
              <a:rPr lang="en-US" dirty="0" smtClean="0"/>
              <a:t>).  </a:t>
            </a:r>
            <a:endParaRPr lang="en-US" dirty="0"/>
          </a:p>
          <a:p>
            <a:pPr>
              <a:lnSpc>
                <a:spcPct val="120000"/>
              </a:lnSpc>
            </a:pPr>
            <a:endParaRPr lang="en-US" sz="2400" dirty="0"/>
          </a:p>
        </p:txBody>
      </p:sp>
      <p:sp>
        <p:nvSpPr>
          <p:cNvPr id="194562" name="Rectangle 2"/>
          <p:cNvSpPr>
            <a:spLocks noGrp="1" noChangeArrowheads="1"/>
          </p:cNvSpPr>
          <p:nvPr>
            <p:ph type="title"/>
          </p:nvPr>
        </p:nvSpPr>
        <p:spPr>
          <a:xfrm>
            <a:off x="457200" y="274638"/>
            <a:ext cx="8229600" cy="1020762"/>
          </a:xfrm>
        </p:spPr>
        <p:txBody>
          <a:bodyPr>
            <a:normAutofit fontScale="90000"/>
          </a:bodyPr>
          <a:lstStyle/>
          <a:p>
            <a:pPr>
              <a:lnSpc>
                <a:spcPct val="100000"/>
              </a:lnSpc>
            </a:pPr>
            <a:r>
              <a:rPr lang="en-US" sz="3600"/>
              <a:t>Meteorological Dispersion Parameters – Definitions and Use</a:t>
            </a:r>
          </a:p>
        </p:txBody>
      </p:sp>
      <p:sp>
        <p:nvSpPr>
          <p:cNvPr id="4" name="Slide Number Placeholder 3"/>
          <p:cNvSpPr>
            <a:spLocks noGrp="1"/>
          </p:cNvSpPr>
          <p:nvPr>
            <p:ph type="sldNum" sz="quarter" idx="12"/>
          </p:nvPr>
        </p:nvSpPr>
        <p:spPr/>
        <p:txBody>
          <a:bodyPr/>
          <a:lstStyle/>
          <a:p>
            <a:fld id="{69A15AB9-4A83-4EA1-B8E6-C95AF14C007A}"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274638"/>
            <a:ext cx="8001000" cy="1096962"/>
          </a:xfrm>
        </p:spPr>
        <p:txBody>
          <a:bodyPr>
            <a:normAutofit/>
          </a:bodyPr>
          <a:lstStyle/>
          <a:p>
            <a:pPr>
              <a:lnSpc>
                <a:spcPct val="100000"/>
              </a:lnSpc>
            </a:pPr>
            <a:r>
              <a:rPr lang="en-US" sz="2800" dirty="0" smtClean="0"/>
              <a:t>GASPAR – Special Locations</a:t>
            </a:r>
            <a:endParaRPr lang="en-US" sz="2800" dirty="0"/>
          </a:p>
        </p:txBody>
      </p:sp>
      <p:sp>
        <p:nvSpPr>
          <p:cNvPr id="195587" name="Rectangle 3"/>
          <p:cNvSpPr>
            <a:spLocks noGrp="1" noChangeArrowheads="1"/>
          </p:cNvSpPr>
          <p:nvPr>
            <p:ph type="body" sz="half" idx="1"/>
          </p:nvPr>
        </p:nvSpPr>
        <p:spPr>
          <a:xfrm>
            <a:off x="381000" y="1600200"/>
            <a:ext cx="3581400" cy="4191000"/>
          </a:xfrm>
        </p:spPr>
        <p:txBody>
          <a:bodyPr>
            <a:normAutofit/>
          </a:bodyPr>
          <a:lstStyle/>
          <a:p>
            <a:pPr>
              <a:lnSpc>
                <a:spcPct val="100000"/>
              </a:lnSpc>
            </a:pPr>
            <a:r>
              <a:rPr lang="en-US" sz="1400" b="1" i="1" dirty="0"/>
              <a:t>Special Location Data...</a:t>
            </a:r>
            <a:r>
              <a:rPr lang="en-US" sz="1400" dirty="0"/>
              <a:t> - presents dialog for selecting special locations for dose calculations. </a:t>
            </a:r>
            <a:endParaRPr lang="en-US" sz="1400" i="1" dirty="0"/>
          </a:p>
          <a:p>
            <a:pPr lvl="1">
              <a:lnSpc>
                <a:spcPct val="100000"/>
              </a:lnSpc>
            </a:pPr>
            <a:r>
              <a:rPr lang="en-US" sz="1400" i="1" dirty="0"/>
              <a:t>Add</a:t>
            </a:r>
            <a:r>
              <a:rPr lang="en-US" sz="1400" dirty="0"/>
              <a:t> - clicking on this button presents a special location data entry dialog for </a:t>
            </a:r>
            <a:r>
              <a:rPr lang="en-US" sz="1400" u="sng" dirty="0"/>
              <a:t>entry</a:t>
            </a:r>
            <a:r>
              <a:rPr lang="en-US" sz="1400" dirty="0"/>
              <a:t> of the variables corresponding to Record Type 13.  A descriptive name for the location can be entered at this time.  Only values corresponding to Source Term 1 can be entered at this time.  </a:t>
            </a:r>
            <a:endParaRPr lang="en-US" sz="1400" b="1" i="1" dirty="0"/>
          </a:p>
          <a:p>
            <a:pPr lvl="1">
              <a:lnSpc>
                <a:spcPct val="100000"/>
              </a:lnSpc>
            </a:pPr>
            <a:r>
              <a:rPr lang="en-US" sz="1400" i="1" dirty="0"/>
              <a:t>Modify</a:t>
            </a:r>
            <a:r>
              <a:rPr lang="en-US" sz="1400" dirty="0"/>
              <a:t> – use for </a:t>
            </a:r>
            <a:r>
              <a:rPr lang="en-US" sz="1400" u="sng" dirty="0"/>
              <a:t>modifying</a:t>
            </a:r>
            <a:r>
              <a:rPr lang="en-US" sz="1400" dirty="0"/>
              <a:t> the variables </a:t>
            </a:r>
            <a:r>
              <a:rPr lang="en-US" sz="1400" dirty="0" smtClean="0"/>
              <a:t>Clicking </a:t>
            </a:r>
            <a:r>
              <a:rPr lang="en-US" sz="1400" dirty="0"/>
              <a:t>on the Source list box will permit changing and editing of the source terms to be used. </a:t>
            </a:r>
          </a:p>
        </p:txBody>
      </p:sp>
      <p:pic>
        <p:nvPicPr>
          <p:cNvPr id="195595" name="Picture 11" descr="add gas"/>
          <p:cNvPicPr>
            <a:picLocks noGrp="1" noChangeAspect="1" noChangeArrowheads="1"/>
          </p:cNvPicPr>
          <p:nvPr>
            <p:ph sz="quarter" idx="2"/>
          </p:nvPr>
        </p:nvPicPr>
        <p:blipFill>
          <a:blip r:embed="rId3" cstate="print"/>
          <a:srcRect/>
          <a:stretch>
            <a:fillRect/>
          </a:stretch>
        </p:blipFill>
        <p:spPr>
          <a:xfrm>
            <a:off x="5867400" y="381000"/>
            <a:ext cx="2214563" cy="2438400"/>
          </a:xfrm>
          <a:noFill/>
          <a:ln/>
        </p:spPr>
      </p:pic>
      <p:pic>
        <p:nvPicPr>
          <p:cNvPr id="195593" name="Picture 9" descr="gaspar dose"/>
          <p:cNvPicPr>
            <a:picLocks noGrp="1" noChangeAspect="1" noChangeArrowheads="1"/>
          </p:cNvPicPr>
          <p:nvPr>
            <p:ph sz="quarter" idx="3"/>
          </p:nvPr>
        </p:nvPicPr>
        <p:blipFill>
          <a:blip r:embed="rId4" cstate="print"/>
          <a:srcRect/>
          <a:stretch>
            <a:fillRect/>
          </a:stretch>
        </p:blipFill>
        <p:spPr>
          <a:xfrm>
            <a:off x="4724400" y="2895600"/>
            <a:ext cx="3962400" cy="3286125"/>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idx="1"/>
          </p:nvPr>
        </p:nvSpPr>
        <p:spPr>
          <a:xfrm>
            <a:off x="457200" y="1143000"/>
            <a:ext cx="8229600" cy="4983163"/>
          </a:xfrm>
        </p:spPr>
        <p:txBody>
          <a:bodyPr>
            <a:normAutofit/>
          </a:bodyPr>
          <a:lstStyle/>
          <a:p>
            <a:pPr>
              <a:lnSpc>
                <a:spcPct val="100000"/>
              </a:lnSpc>
            </a:pPr>
            <a:r>
              <a:rPr lang="en-US" sz="1800" dirty="0"/>
              <a:t>Open </a:t>
            </a:r>
            <a:r>
              <a:rPr lang="en-US" sz="1800" dirty="0" smtClean="0"/>
              <a:t>.GNP or .DAT  data file</a:t>
            </a:r>
            <a:endParaRPr lang="en-US" sz="1800" dirty="0"/>
          </a:p>
          <a:p>
            <a:pPr>
              <a:lnSpc>
                <a:spcPct val="100000"/>
              </a:lnSpc>
            </a:pPr>
            <a:r>
              <a:rPr lang="en-US" sz="1800" i="1" dirty="0"/>
              <a:t>Create Input File</a:t>
            </a:r>
            <a:r>
              <a:rPr lang="en-US" sz="1800" dirty="0"/>
              <a:t> button will prepare an input record (</a:t>
            </a:r>
            <a:r>
              <a:rPr lang="en-US" sz="1800" i="1" dirty="0"/>
              <a:t>GAS_INP.DAT</a:t>
            </a:r>
            <a:r>
              <a:rPr lang="en-US" sz="1800" dirty="0"/>
              <a:t>) for use by GASPAR</a:t>
            </a:r>
            <a:r>
              <a:rPr lang="en-US" sz="1800" dirty="0" smtClean="0"/>
              <a:t>.</a:t>
            </a:r>
            <a:endParaRPr lang="en-US" sz="1800" dirty="0"/>
          </a:p>
          <a:p>
            <a:pPr>
              <a:lnSpc>
                <a:spcPct val="100000"/>
              </a:lnSpc>
            </a:pPr>
            <a:r>
              <a:rPr lang="en-US" sz="1800" i="1" dirty="0"/>
              <a:t>Run GASPAR</a:t>
            </a:r>
            <a:r>
              <a:rPr lang="en-US" sz="1800" dirty="0"/>
              <a:t> button will execute GASPAR using the input record.  Since </a:t>
            </a:r>
            <a:r>
              <a:rPr lang="en-US" sz="1800" i="1" dirty="0"/>
              <a:t>GAS_INP.DAT</a:t>
            </a:r>
            <a:r>
              <a:rPr lang="en-US" sz="1800" dirty="0"/>
              <a:t> is an ASCII text file it can be edited externally using an ASCII text </a:t>
            </a:r>
            <a:r>
              <a:rPr lang="en-US" sz="1800" dirty="0" smtClean="0"/>
              <a:t>editor.  </a:t>
            </a:r>
            <a:r>
              <a:rPr lang="en-US" sz="1800" dirty="0"/>
              <a:t>An entire input record can be created externally and renamed to </a:t>
            </a:r>
            <a:r>
              <a:rPr lang="en-US" sz="1800" i="1" dirty="0"/>
              <a:t>GAS_INP.DAT</a:t>
            </a:r>
            <a:r>
              <a:rPr lang="en-US" sz="1800" dirty="0"/>
              <a:t>, copied to the NRCDose directory, and </a:t>
            </a:r>
            <a:r>
              <a:rPr lang="en-US" sz="1800" dirty="0" smtClean="0"/>
              <a:t>executed. </a:t>
            </a:r>
            <a:endParaRPr lang="en-US" sz="1800" dirty="0"/>
          </a:p>
          <a:p>
            <a:pPr>
              <a:lnSpc>
                <a:spcPct val="100000"/>
              </a:lnSpc>
            </a:pPr>
            <a:r>
              <a:rPr lang="en-US" sz="1800" i="1" dirty="0"/>
              <a:t>Run GASPAR</a:t>
            </a:r>
            <a:r>
              <a:rPr lang="en-US" sz="1800" dirty="0"/>
              <a:t> button will </a:t>
            </a:r>
            <a:r>
              <a:rPr lang="en-US" sz="1800" dirty="0" err="1"/>
              <a:t>excute</a:t>
            </a:r>
            <a:r>
              <a:rPr lang="en-US" sz="1800" dirty="0"/>
              <a:t> the program.  After the data has been processed, a viewer similar to that seen in the </a:t>
            </a:r>
            <a:r>
              <a:rPr lang="en-US" sz="1800" i="1" dirty="0"/>
              <a:t>View Input</a:t>
            </a:r>
            <a:r>
              <a:rPr lang="en-US" sz="1800" dirty="0"/>
              <a:t> window will appear.  </a:t>
            </a:r>
          </a:p>
        </p:txBody>
      </p:sp>
      <p:sp>
        <p:nvSpPr>
          <p:cNvPr id="201730" name="Rectangle 2"/>
          <p:cNvSpPr>
            <a:spLocks noGrp="1" noChangeArrowheads="1"/>
          </p:cNvSpPr>
          <p:nvPr>
            <p:ph type="title"/>
          </p:nvPr>
        </p:nvSpPr>
        <p:spPr>
          <a:xfrm>
            <a:off x="457200" y="274638"/>
            <a:ext cx="8229600" cy="792162"/>
          </a:xfrm>
        </p:spPr>
        <p:txBody>
          <a:bodyPr/>
          <a:lstStyle/>
          <a:p>
            <a:pPr>
              <a:lnSpc>
                <a:spcPct val="100000"/>
              </a:lnSpc>
            </a:pPr>
            <a:r>
              <a:rPr lang="en-US" sz="3200"/>
              <a:t>GASPAR File Options and Execution</a:t>
            </a:r>
          </a:p>
        </p:txBody>
      </p:sp>
      <p:sp>
        <p:nvSpPr>
          <p:cNvPr id="4" name="Slide Number Placeholder 3"/>
          <p:cNvSpPr>
            <a:spLocks noGrp="1"/>
          </p:cNvSpPr>
          <p:nvPr>
            <p:ph type="sldNum" sz="quarter" idx="12"/>
          </p:nvPr>
        </p:nvSpPr>
        <p:spPr/>
        <p:txBody>
          <a:bodyPr/>
          <a:lstStyle/>
          <a:p>
            <a:fld id="{69A15AB9-4A83-4EA1-B8E6-C95AF14C007A}"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Grp="1" noChangeArrowheads="1"/>
          </p:cNvSpPr>
          <p:nvPr>
            <p:ph idx="1"/>
          </p:nvPr>
        </p:nvSpPr>
        <p:spPr/>
        <p:txBody>
          <a:bodyPr>
            <a:normAutofit/>
          </a:bodyPr>
          <a:lstStyle/>
          <a:p>
            <a:pPr>
              <a:lnSpc>
                <a:spcPct val="110000"/>
              </a:lnSpc>
            </a:pPr>
            <a:r>
              <a:rPr lang="en-US" sz="2000" dirty="0"/>
              <a:t>The output for GASPAR is sent to a file titled </a:t>
            </a:r>
            <a:r>
              <a:rPr lang="en-US" sz="2000" i="1" dirty="0"/>
              <a:t>GAS_OUT.DAT</a:t>
            </a:r>
            <a:r>
              <a:rPr lang="en-US" sz="2000" dirty="0"/>
              <a:t>.  To view this output externally, open the file with a word processing </a:t>
            </a:r>
            <a:r>
              <a:rPr lang="en-US" sz="2000" dirty="0" smtClean="0"/>
              <a:t>program.  </a:t>
            </a:r>
            <a:r>
              <a:rPr lang="en-US" sz="2000" dirty="0"/>
              <a:t>The output of the data may then be </a:t>
            </a:r>
            <a:r>
              <a:rPr lang="en-US" sz="2000" dirty="0" smtClean="0"/>
              <a:t>formatted) </a:t>
            </a:r>
            <a:r>
              <a:rPr lang="en-US" sz="2000" dirty="0"/>
              <a:t>and saved to the user’s specifications.  The edited file should be saved under a new name, since any subsequent entries in GASPAR will replace existing data in the </a:t>
            </a:r>
            <a:r>
              <a:rPr lang="en-US" sz="2000" i="1" dirty="0"/>
              <a:t>GAS_OUT.DAT</a:t>
            </a:r>
            <a:r>
              <a:rPr lang="en-US" sz="2000" dirty="0"/>
              <a:t> file.</a:t>
            </a:r>
          </a:p>
        </p:txBody>
      </p:sp>
      <p:sp>
        <p:nvSpPr>
          <p:cNvPr id="202754" name="Rectangle 2"/>
          <p:cNvSpPr>
            <a:spLocks noGrp="1" noChangeArrowheads="1"/>
          </p:cNvSpPr>
          <p:nvPr>
            <p:ph type="title"/>
          </p:nvPr>
        </p:nvSpPr>
        <p:spPr>
          <a:xfrm>
            <a:off x="457200" y="274638"/>
            <a:ext cx="8229600" cy="868362"/>
          </a:xfrm>
        </p:spPr>
        <p:txBody>
          <a:bodyPr/>
          <a:lstStyle/>
          <a:p>
            <a:pPr>
              <a:lnSpc>
                <a:spcPct val="100000"/>
              </a:lnSpc>
            </a:pPr>
            <a:r>
              <a:rPr lang="en-US" sz="3600" i="1"/>
              <a:t>GASPAR Output File</a:t>
            </a:r>
          </a:p>
        </p:txBody>
      </p:sp>
      <p:sp>
        <p:nvSpPr>
          <p:cNvPr id="4" name="Slide Number Placeholder 3"/>
          <p:cNvSpPr>
            <a:spLocks noGrp="1"/>
          </p:cNvSpPr>
          <p:nvPr>
            <p:ph type="sldNum" sz="quarter" idx="12"/>
          </p:nvPr>
        </p:nvSpPr>
        <p:spPr/>
        <p:txBody>
          <a:bodyPr/>
          <a:lstStyle/>
          <a:p>
            <a:fld id="{69A15AB9-4A83-4EA1-B8E6-C95AF14C007A}"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7772400" cy="1143000"/>
          </a:xfrm>
        </p:spPr>
        <p:txBody>
          <a:bodyPr/>
          <a:lstStyle/>
          <a:p>
            <a:r>
              <a:rPr lang="en-US" dirty="0" smtClean="0"/>
              <a:t>XOQDOQ</a:t>
            </a:r>
            <a:endParaRPr lang="en-US" dirty="0"/>
          </a:p>
        </p:txBody>
      </p:sp>
      <p:sp>
        <p:nvSpPr>
          <p:cNvPr id="6" name="Slide Number Placeholder 5"/>
          <p:cNvSpPr>
            <a:spLocks noGrp="1"/>
          </p:cNvSpPr>
          <p:nvPr>
            <p:ph type="sldNum" sz="quarter" idx="12"/>
          </p:nvPr>
        </p:nvSpPr>
        <p:spPr/>
        <p:txBody>
          <a:bodyPr/>
          <a:lstStyle/>
          <a:p>
            <a:fld id="{69A15AB9-4A83-4EA1-B8E6-C95AF14C007A}" type="slidenum">
              <a:rPr lang="en-US" smtClean="0"/>
              <a:pPr/>
              <a:t>46</a:t>
            </a:fld>
            <a:endParaRPr lang="en-US"/>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idx="1"/>
          </p:nvPr>
        </p:nvSpPr>
        <p:spPr/>
        <p:txBody>
          <a:bodyPr>
            <a:normAutofit lnSpcReduction="10000"/>
          </a:bodyPr>
          <a:lstStyle/>
          <a:p>
            <a:pPr>
              <a:lnSpc>
                <a:spcPct val="100000"/>
              </a:lnSpc>
            </a:pPr>
            <a:r>
              <a:rPr lang="en-US" sz="2000" dirty="0"/>
              <a:t>XOQDOQ designed for evaluating routine releases from nuclear power plants.  </a:t>
            </a:r>
          </a:p>
          <a:p>
            <a:pPr>
              <a:lnSpc>
                <a:spcPct val="100000"/>
              </a:lnSpc>
            </a:pPr>
            <a:r>
              <a:rPr lang="en-US" sz="2000" dirty="0"/>
              <a:t>Primarily designed to calculate annual average relative effluent concentrations (X/Q values) and annual average relative depositions (D/Q values) at user specified locations (for maximum exposed individual dose assessment) and at various standard radial distances and segments (for population dose assessment). </a:t>
            </a:r>
          </a:p>
          <a:p>
            <a:pPr>
              <a:lnSpc>
                <a:spcPct val="100000"/>
              </a:lnSpc>
            </a:pPr>
            <a:r>
              <a:rPr lang="en-US" sz="2000" dirty="0"/>
              <a:t>Evaluation of meteorological dispersion for intermittent releases </a:t>
            </a:r>
            <a:r>
              <a:rPr lang="en-US" sz="2000" dirty="0" smtClean="0"/>
              <a:t>may </a:t>
            </a:r>
            <a:r>
              <a:rPr lang="en-US" sz="2000" dirty="0"/>
              <a:t>also be evaluated.  Instead of the annual average, less frequent meteorological condition may be assumed.  An interpolation is performed for correlating less frequent meteorological condition to the annual average conditions.  </a:t>
            </a:r>
          </a:p>
          <a:p>
            <a:pPr>
              <a:lnSpc>
                <a:spcPct val="100000"/>
              </a:lnSpc>
              <a:buFontTx/>
              <a:buNone/>
            </a:pPr>
            <a:endParaRPr lang="en-US" sz="2000" dirty="0"/>
          </a:p>
        </p:txBody>
      </p:sp>
      <p:sp>
        <p:nvSpPr>
          <p:cNvPr id="289794" name="Rectangle 2"/>
          <p:cNvSpPr>
            <a:spLocks noGrp="1" noChangeArrowheads="1"/>
          </p:cNvSpPr>
          <p:nvPr>
            <p:ph type="title"/>
          </p:nvPr>
        </p:nvSpPr>
        <p:spPr/>
        <p:txBody>
          <a:bodyPr/>
          <a:lstStyle/>
          <a:p>
            <a:pPr>
              <a:lnSpc>
                <a:spcPct val="100000"/>
              </a:lnSpc>
            </a:pPr>
            <a:r>
              <a:rPr lang="en-US"/>
              <a:t>XOQDOQ</a:t>
            </a:r>
          </a:p>
        </p:txBody>
      </p:sp>
      <p:sp>
        <p:nvSpPr>
          <p:cNvPr id="4" name="Slide Number Placeholder 3"/>
          <p:cNvSpPr>
            <a:spLocks noGrp="1"/>
          </p:cNvSpPr>
          <p:nvPr>
            <p:ph type="sldNum" sz="quarter" idx="12"/>
          </p:nvPr>
        </p:nvSpPr>
        <p:spPr/>
        <p:txBody>
          <a:bodyPr/>
          <a:lstStyle/>
          <a:p>
            <a:fld id="{69A15AB9-4A83-4EA1-B8E6-C95AF14C007A}" type="slidenum">
              <a:rPr lang="en-US" smtClean="0"/>
              <a:pPr/>
              <a:t>47</a:t>
            </a:fld>
            <a:endParaRPr lang="en-US"/>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3"/>
          <p:cNvSpPr>
            <a:spLocks noGrp="1" noChangeArrowheads="1"/>
          </p:cNvSpPr>
          <p:nvPr>
            <p:ph idx="1"/>
          </p:nvPr>
        </p:nvSpPr>
        <p:spPr/>
        <p:txBody>
          <a:bodyPr>
            <a:normAutofit/>
          </a:bodyPr>
          <a:lstStyle/>
          <a:p>
            <a:pPr>
              <a:lnSpc>
                <a:spcPct val="100000"/>
              </a:lnSpc>
            </a:pPr>
            <a:r>
              <a:rPr lang="en-US" sz="2000" dirty="0"/>
              <a:t>The meteorological modeling includes consideration of building wake effect, plume depletion due to dry deposition and radioactive decay.  </a:t>
            </a:r>
          </a:p>
          <a:p>
            <a:pPr>
              <a:lnSpc>
                <a:spcPct val="100000"/>
              </a:lnSpc>
            </a:pPr>
            <a:r>
              <a:rPr lang="en-US" sz="2000" dirty="0"/>
              <a:t>Up to three separate decay half-lives can be specified</a:t>
            </a:r>
          </a:p>
          <a:p>
            <a:pPr lvl="1">
              <a:lnSpc>
                <a:spcPct val="100000"/>
              </a:lnSpc>
            </a:pPr>
            <a:r>
              <a:rPr lang="en-US" sz="1800" dirty="0"/>
              <a:t>Regulatory Guide 1.111 recommends the use of a 2.26 day half-life for short-lived noble gases and 8 day half-life for </a:t>
            </a:r>
            <a:r>
              <a:rPr lang="en-US" sz="1800" dirty="0" err="1"/>
              <a:t>iodines</a:t>
            </a:r>
            <a:r>
              <a:rPr lang="en-US" sz="1800" dirty="0"/>
              <a:t>. </a:t>
            </a:r>
            <a:r>
              <a:rPr lang="en-US" sz="1800" dirty="0" smtClean="0"/>
              <a:t> </a:t>
            </a:r>
            <a:endParaRPr lang="en-US" sz="1800" dirty="0"/>
          </a:p>
          <a:p>
            <a:pPr>
              <a:lnSpc>
                <a:spcPct val="100000"/>
              </a:lnSpc>
            </a:pPr>
            <a:r>
              <a:rPr lang="en-US" sz="2000" dirty="0"/>
              <a:t>Release height and plume rise can be modeled or the plume may be modeled as a ground level release. </a:t>
            </a:r>
          </a:p>
          <a:p>
            <a:pPr>
              <a:lnSpc>
                <a:spcPct val="100000"/>
              </a:lnSpc>
            </a:pPr>
            <a:r>
              <a:rPr lang="en-US" sz="2000" dirty="0"/>
              <a:t>XOQDOQ can also utilize a so-called “mixed mode” release, where, under certain meteorological conditions, the release is treated as elevated and, under other conditions, as ground level.  The combination of these two conditions produces the annual average conditions. </a:t>
            </a:r>
          </a:p>
        </p:txBody>
      </p:sp>
      <p:sp>
        <p:nvSpPr>
          <p:cNvPr id="290818" name="Rectangle 2"/>
          <p:cNvSpPr>
            <a:spLocks noGrp="1" noChangeArrowheads="1"/>
          </p:cNvSpPr>
          <p:nvPr>
            <p:ph type="title"/>
          </p:nvPr>
        </p:nvSpPr>
        <p:spPr/>
        <p:txBody>
          <a:bodyPr/>
          <a:lstStyle/>
          <a:p>
            <a:pPr>
              <a:lnSpc>
                <a:spcPct val="100000"/>
              </a:lnSpc>
            </a:pPr>
            <a:r>
              <a:rPr lang="en-US" sz="3600" b="1" dirty="0" smtClean="0"/>
              <a:t>XOQDOQ</a:t>
            </a:r>
            <a:endParaRPr lang="en-US" sz="3600" b="1" dirty="0"/>
          </a:p>
        </p:txBody>
      </p:sp>
      <p:sp>
        <p:nvSpPr>
          <p:cNvPr id="4" name="Slide Number Placeholder 3"/>
          <p:cNvSpPr>
            <a:spLocks noGrp="1"/>
          </p:cNvSpPr>
          <p:nvPr>
            <p:ph type="sldNum" sz="quarter" idx="12"/>
          </p:nvPr>
        </p:nvSpPr>
        <p:spPr/>
        <p:txBody>
          <a:bodyPr/>
          <a:lstStyle/>
          <a:p>
            <a:fld id="{69A15AB9-4A83-4EA1-B8E6-C95AF14C007A}"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idx="1"/>
          </p:nvPr>
        </p:nvSpPr>
        <p:spPr>
          <a:xfrm>
            <a:off x="457200" y="1219200"/>
            <a:ext cx="8229600" cy="4906963"/>
          </a:xfrm>
        </p:spPr>
        <p:txBody>
          <a:bodyPr>
            <a:normAutofit/>
          </a:bodyPr>
          <a:lstStyle/>
          <a:p>
            <a:pPr>
              <a:lnSpc>
                <a:spcPct val="100000"/>
              </a:lnSpc>
            </a:pPr>
            <a:r>
              <a:rPr lang="en-US" sz="1600" dirty="0"/>
              <a:t>The release may be treated as always elevated, always ground level, or a mixed mode, which is primarily used in the analysis of vent release points at or above the height of adjacent structures</a:t>
            </a:r>
            <a:r>
              <a:rPr lang="en-US" sz="1600" dirty="0" smtClean="0"/>
              <a:t>.</a:t>
            </a:r>
            <a:endParaRPr lang="en-US" sz="1600" dirty="0"/>
          </a:p>
          <a:p>
            <a:pPr>
              <a:lnSpc>
                <a:spcPct val="100000"/>
              </a:lnSpc>
            </a:pPr>
            <a:r>
              <a:rPr lang="en-US" sz="1600" dirty="0"/>
              <a:t>The effluent plume for elevated releases can undergo plume rise due to momentum and/or buoyancy</a:t>
            </a:r>
            <a:r>
              <a:rPr lang="en-US" sz="1600" dirty="0" smtClean="0"/>
              <a:t>.</a:t>
            </a:r>
            <a:endParaRPr lang="en-US" sz="1600" dirty="0"/>
          </a:p>
          <a:p>
            <a:pPr>
              <a:lnSpc>
                <a:spcPct val="100000"/>
              </a:lnSpc>
            </a:pPr>
            <a:r>
              <a:rPr lang="en-US" sz="1600" dirty="0"/>
              <a:t>Ground-level releases can be affected by additional dispersion due to nearby building wakes</a:t>
            </a:r>
            <a:r>
              <a:rPr lang="en-US" sz="1600" dirty="0" smtClean="0"/>
              <a:t>.</a:t>
            </a:r>
            <a:endParaRPr lang="en-US" sz="1600" dirty="0"/>
          </a:p>
          <a:p>
            <a:pPr>
              <a:lnSpc>
                <a:spcPct val="100000"/>
              </a:lnSpc>
            </a:pPr>
            <a:r>
              <a:rPr lang="en-US" sz="1600" dirty="0"/>
              <a:t>Wind speeds measured at one level may be extrapolated to other elevations for release point evaluation</a:t>
            </a:r>
            <a:r>
              <a:rPr lang="en-US" sz="1600" dirty="0" smtClean="0"/>
              <a:t>.</a:t>
            </a:r>
            <a:endParaRPr lang="en-US" sz="1600" dirty="0"/>
          </a:p>
          <a:p>
            <a:pPr>
              <a:lnSpc>
                <a:spcPct val="100000"/>
              </a:lnSpc>
            </a:pPr>
            <a:r>
              <a:rPr lang="en-US" sz="1600" dirty="0"/>
              <a:t>Plume growth parameters (</a:t>
            </a:r>
            <a:r>
              <a:rPr lang="en-US" sz="1600" dirty="0" err="1"/>
              <a:t>σy</a:t>
            </a:r>
            <a:r>
              <a:rPr lang="en-US" sz="1600" dirty="0"/>
              <a:t> and </a:t>
            </a:r>
            <a:r>
              <a:rPr lang="en-US" sz="1600" dirty="0" err="1"/>
              <a:t>σz</a:t>
            </a:r>
            <a:r>
              <a:rPr lang="en-US" sz="1600" dirty="0"/>
              <a:t>) can be described by </a:t>
            </a:r>
            <a:r>
              <a:rPr lang="en-US" sz="1600" dirty="0" err="1"/>
              <a:t>Pasquill</a:t>
            </a:r>
            <a:r>
              <a:rPr lang="en-US" sz="1600" dirty="0"/>
              <a:t>-Gifford curves or desert curves by </a:t>
            </a:r>
            <a:r>
              <a:rPr lang="en-US" sz="1600" dirty="0" err="1"/>
              <a:t>Markee</a:t>
            </a:r>
            <a:r>
              <a:rPr lang="en-US" sz="1600" dirty="0" smtClean="0"/>
              <a:t>.</a:t>
            </a:r>
            <a:endParaRPr lang="en-US" sz="1600" dirty="0"/>
          </a:p>
          <a:p>
            <a:pPr>
              <a:lnSpc>
                <a:spcPct val="100000"/>
              </a:lnSpc>
            </a:pPr>
            <a:r>
              <a:rPr lang="en-US" sz="1600" dirty="0"/>
              <a:t>For elevated releases, topography can be inputted for use in calculation of the effective plume height</a:t>
            </a:r>
            <a:r>
              <a:rPr lang="en-US" sz="1600" dirty="0" smtClean="0"/>
              <a:t>.</a:t>
            </a:r>
            <a:endParaRPr lang="en-US" sz="1600" dirty="0"/>
          </a:p>
          <a:p>
            <a:pPr>
              <a:lnSpc>
                <a:spcPct val="100000"/>
              </a:lnSpc>
            </a:pPr>
            <a:r>
              <a:rPr lang="en-US" sz="1600" dirty="0"/>
              <a:t>The plume may undergo radioactive decay for varied half-lives.</a:t>
            </a:r>
          </a:p>
          <a:p>
            <a:pPr>
              <a:lnSpc>
                <a:spcPct val="100000"/>
              </a:lnSpc>
            </a:pPr>
            <a:r>
              <a:rPr lang="en-US" sz="1600" dirty="0"/>
              <a:t>The plume may be depleted via dry deposition.</a:t>
            </a:r>
          </a:p>
          <a:p>
            <a:pPr>
              <a:lnSpc>
                <a:spcPct val="100000"/>
              </a:lnSpc>
            </a:pPr>
            <a:endParaRPr lang="en-US" sz="1600" dirty="0"/>
          </a:p>
        </p:txBody>
      </p:sp>
      <p:sp>
        <p:nvSpPr>
          <p:cNvPr id="291842" name="Rectangle 2"/>
          <p:cNvSpPr>
            <a:spLocks noGrp="1" noChangeArrowheads="1"/>
          </p:cNvSpPr>
          <p:nvPr>
            <p:ph type="title"/>
          </p:nvPr>
        </p:nvSpPr>
        <p:spPr>
          <a:xfrm>
            <a:off x="457200" y="274638"/>
            <a:ext cx="8229600" cy="868362"/>
          </a:xfrm>
        </p:spPr>
        <p:txBody>
          <a:bodyPr/>
          <a:lstStyle/>
          <a:p>
            <a:pPr>
              <a:lnSpc>
                <a:spcPct val="100000"/>
              </a:lnSpc>
            </a:pPr>
            <a:r>
              <a:rPr lang="en-US" sz="3600" b="1" dirty="0" smtClean="0"/>
              <a:t>XOQDOQ</a:t>
            </a:r>
            <a:endParaRPr lang="en-US" sz="3600" b="1" dirty="0"/>
          </a:p>
        </p:txBody>
      </p:sp>
      <p:sp>
        <p:nvSpPr>
          <p:cNvPr id="4" name="Slide Number Placeholder 3"/>
          <p:cNvSpPr>
            <a:spLocks noGrp="1"/>
          </p:cNvSpPr>
          <p:nvPr>
            <p:ph type="sldNum" sz="quarter" idx="12"/>
          </p:nvPr>
        </p:nvSpPr>
        <p:spPr/>
        <p:txBody>
          <a:bodyPr/>
          <a:lstStyle/>
          <a:p>
            <a:fld id="{69A15AB9-4A83-4EA1-B8E6-C95AF14C007A}"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7200" y="1219200"/>
            <a:ext cx="8229600" cy="4953000"/>
          </a:xfrm>
        </p:spPr>
        <p:txBody>
          <a:bodyPr>
            <a:normAutofit/>
          </a:bodyPr>
          <a:lstStyle/>
          <a:p>
            <a:pPr>
              <a:lnSpc>
                <a:spcPct val="100000"/>
              </a:lnSpc>
            </a:pPr>
            <a:r>
              <a:rPr lang="en-US" sz="1800" dirty="0"/>
              <a:t>There are several different file extensions that should be noted while using NRCDose.  Files with the .DAT extension are data files that are used by LADTAP and GASPAR in place of manually entered data.  These files will be used when initially testing the two programs.  Files with the .LNP, .GNP, and .XNP extension are files saved from within the LADTAP, GASPAR, and XOQDOQ modules, respectively.  Refer to the comments on saving files later in the manual</a:t>
            </a:r>
            <a:r>
              <a:rPr lang="en-US" sz="1800" dirty="0" smtClean="0"/>
              <a:t>.</a:t>
            </a:r>
            <a:endParaRPr lang="en-US" sz="1800" dirty="0"/>
          </a:p>
          <a:p>
            <a:pPr>
              <a:lnSpc>
                <a:spcPct val="100000"/>
              </a:lnSpc>
            </a:pPr>
            <a:r>
              <a:rPr lang="en-US" sz="1800" dirty="0"/>
              <a:t>The current version of NRCDose contains test cases that can be used to verify the functions of each program.  After installation, a file folder titled “Test” will appear in the NRCDose directory.  Input files created within the individual modules (those with .LNP, .GNP, and .XNP extensions) and created externally (those with .DAT extensions) are available. </a:t>
            </a:r>
          </a:p>
          <a:p>
            <a:pPr>
              <a:lnSpc>
                <a:spcPct val="100000"/>
              </a:lnSpc>
            </a:pPr>
            <a:r>
              <a:rPr lang="en-US" sz="1800" dirty="0"/>
              <a:t>For files created externally (those with .DAT extensions), the </a:t>
            </a:r>
            <a:r>
              <a:rPr lang="en-US" sz="1800" i="1" dirty="0"/>
              <a:t>Variables </a:t>
            </a:r>
            <a:r>
              <a:rPr lang="en-US" sz="1800" dirty="0"/>
              <a:t>menu option and </a:t>
            </a:r>
            <a:r>
              <a:rPr lang="en-US" sz="1800" i="1" dirty="0"/>
              <a:t>Create Input File</a:t>
            </a:r>
            <a:r>
              <a:rPr lang="en-US" sz="1800" dirty="0"/>
              <a:t> button will be disabled.  It is assumed that the input file contains all necessary information prior to being imported into the program. </a:t>
            </a:r>
          </a:p>
        </p:txBody>
      </p:sp>
      <p:sp>
        <p:nvSpPr>
          <p:cNvPr id="107522" name="Rectangle 2"/>
          <p:cNvSpPr>
            <a:spLocks noGrp="1" noChangeArrowheads="1"/>
          </p:cNvSpPr>
          <p:nvPr>
            <p:ph type="title"/>
          </p:nvPr>
        </p:nvSpPr>
        <p:spPr/>
        <p:txBody>
          <a:bodyPr/>
          <a:lstStyle/>
          <a:p>
            <a:pPr>
              <a:lnSpc>
                <a:spcPct val="100000"/>
              </a:lnSpc>
            </a:pPr>
            <a:r>
              <a:rPr lang="en-US" dirty="0"/>
              <a:t>NRCDose File Structure</a:t>
            </a:r>
          </a:p>
        </p:txBody>
      </p:sp>
      <p:sp>
        <p:nvSpPr>
          <p:cNvPr id="4" name="Slide Number Placeholder 3"/>
          <p:cNvSpPr>
            <a:spLocks noGrp="1"/>
          </p:cNvSpPr>
          <p:nvPr>
            <p:ph type="sldNum" sz="quarter" idx="12"/>
          </p:nvPr>
        </p:nvSpPr>
        <p:spPr/>
        <p:txBody>
          <a:bodyPr/>
          <a:lstStyle/>
          <a:p>
            <a:fld id="{69A15AB9-4A83-4EA1-B8E6-C95AF14C007A}"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idx="1"/>
          </p:nvPr>
        </p:nvSpPr>
        <p:spPr/>
        <p:txBody>
          <a:bodyPr>
            <a:normAutofit/>
          </a:bodyPr>
          <a:lstStyle/>
          <a:p>
            <a:pPr>
              <a:lnSpc>
                <a:spcPct val="100000"/>
              </a:lnSpc>
            </a:pPr>
            <a:r>
              <a:rPr lang="en-US" sz="1600" dirty="0"/>
              <a:t>X/Q and D/Q values may be modified by standard or inputted values to account for local air recirculation or air stagnation</a:t>
            </a:r>
            <a:r>
              <a:rPr lang="en-US" sz="1600" dirty="0" smtClean="0"/>
              <a:t>.</a:t>
            </a:r>
            <a:endParaRPr lang="en-US" sz="1600" dirty="0"/>
          </a:p>
          <a:p>
            <a:pPr>
              <a:lnSpc>
                <a:spcPct val="100000"/>
              </a:lnSpc>
            </a:pPr>
            <a:r>
              <a:rPr lang="en-US" sz="1600" dirty="0"/>
              <a:t>X/Q and D/Q values can be evaluated for predetermined distance segments and for specified points of interest</a:t>
            </a:r>
            <a:r>
              <a:rPr lang="en-US" sz="1600" dirty="0" smtClean="0"/>
              <a:t>.</a:t>
            </a:r>
            <a:endParaRPr lang="en-US" sz="1600" dirty="0"/>
          </a:p>
          <a:p>
            <a:pPr>
              <a:lnSpc>
                <a:spcPct val="100000"/>
              </a:lnSpc>
            </a:pPr>
            <a:r>
              <a:rPr lang="en-US" sz="1600" dirty="0"/>
              <a:t>The joint frequency data may be inputted as a percent frequency of occurrence or as a total frequency of occurrence</a:t>
            </a:r>
            <a:r>
              <a:rPr lang="en-US" sz="1600" dirty="0" smtClean="0"/>
              <a:t>.</a:t>
            </a:r>
            <a:endParaRPr lang="en-US" sz="1600" dirty="0"/>
          </a:p>
          <a:p>
            <a:pPr>
              <a:lnSpc>
                <a:spcPct val="100000"/>
              </a:lnSpc>
            </a:pPr>
            <a:r>
              <a:rPr lang="en-US" sz="1600" dirty="0"/>
              <a:t>The wind direction is broken down into the standard sixteen (16) </a:t>
            </a:r>
            <a:r>
              <a:rPr lang="en-US" sz="1600" dirty="0" smtClean="0"/>
              <a:t>22.5º </a:t>
            </a:r>
            <a:r>
              <a:rPr lang="en-US" sz="1600" dirty="0"/>
              <a:t>sectors (e.g., N, NNE, NE, ENE, etc.).  Up to fourteen (14) separate wind speed classes can be modeled and the atmospheric stability is grouped according to seven (7) categories from extremely unstable (A class) to extremely stable (G class</a:t>
            </a:r>
            <a:r>
              <a:rPr lang="en-US" sz="1600" dirty="0" smtClean="0"/>
              <a:t>).</a:t>
            </a:r>
            <a:endParaRPr lang="en-US" sz="1600" dirty="0"/>
          </a:p>
          <a:p>
            <a:pPr>
              <a:lnSpc>
                <a:spcPct val="100000"/>
              </a:lnSpc>
            </a:pPr>
            <a:r>
              <a:rPr lang="en-US" sz="1600" dirty="0"/>
              <a:t>The output from XOQDOQ may be modified, which will allow its direct use as an input meteorological data set for the GASPAR code</a:t>
            </a:r>
            <a:r>
              <a:rPr lang="en-US" sz="1600" dirty="0" smtClean="0"/>
              <a:t>.</a:t>
            </a:r>
            <a:endParaRPr lang="en-US" sz="1600" dirty="0"/>
          </a:p>
        </p:txBody>
      </p:sp>
      <p:sp>
        <p:nvSpPr>
          <p:cNvPr id="292866" name="Rectangle 2"/>
          <p:cNvSpPr>
            <a:spLocks noGrp="1" noChangeArrowheads="1"/>
          </p:cNvSpPr>
          <p:nvPr>
            <p:ph type="title"/>
          </p:nvPr>
        </p:nvSpPr>
        <p:spPr/>
        <p:txBody>
          <a:bodyPr/>
          <a:lstStyle/>
          <a:p>
            <a:pPr>
              <a:lnSpc>
                <a:spcPct val="100000"/>
              </a:lnSpc>
            </a:pPr>
            <a:r>
              <a:rPr lang="en-US" sz="3600" b="1" dirty="0" smtClean="0"/>
              <a:t>XOQDOQ</a:t>
            </a:r>
            <a:endParaRPr lang="en-US" sz="3600" b="1" dirty="0"/>
          </a:p>
        </p:txBody>
      </p:sp>
      <p:sp>
        <p:nvSpPr>
          <p:cNvPr id="4" name="Slide Number Placeholder 3"/>
          <p:cNvSpPr>
            <a:spLocks noGrp="1"/>
          </p:cNvSpPr>
          <p:nvPr>
            <p:ph type="sldNum" sz="quarter" idx="12"/>
          </p:nvPr>
        </p:nvSpPr>
        <p:spPr/>
        <p:txBody>
          <a:bodyPr/>
          <a:lstStyle/>
          <a:p>
            <a:fld id="{69A15AB9-4A83-4EA1-B8E6-C95AF14C007A}"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274638"/>
            <a:ext cx="8229600" cy="868362"/>
          </a:xfrm>
        </p:spPr>
        <p:txBody>
          <a:bodyPr/>
          <a:lstStyle/>
          <a:p>
            <a:pPr>
              <a:lnSpc>
                <a:spcPct val="100000"/>
              </a:lnSpc>
            </a:pPr>
            <a:r>
              <a:rPr lang="en-US" sz="3600"/>
              <a:t>XOQDOQ</a:t>
            </a:r>
          </a:p>
        </p:txBody>
      </p:sp>
      <p:sp>
        <p:nvSpPr>
          <p:cNvPr id="203779" name="Rectangle 3"/>
          <p:cNvSpPr>
            <a:spLocks noGrp="1" noChangeArrowheads="1"/>
          </p:cNvSpPr>
          <p:nvPr>
            <p:ph type="body" sz="half" idx="1"/>
          </p:nvPr>
        </p:nvSpPr>
        <p:spPr>
          <a:xfrm>
            <a:off x="457200" y="1295400"/>
            <a:ext cx="8229600" cy="2490788"/>
          </a:xfrm>
        </p:spPr>
        <p:txBody>
          <a:bodyPr>
            <a:normAutofit/>
          </a:bodyPr>
          <a:lstStyle/>
          <a:p>
            <a:pPr>
              <a:lnSpc>
                <a:spcPct val="100000"/>
              </a:lnSpc>
            </a:pPr>
            <a:r>
              <a:rPr lang="en-US" sz="1800" dirty="0"/>
              <a:t>To start the program, click on the XOQDOQ selection button from the NRCDose main menu.  A dialog will appear. To enter data, you must first create a new data input file, or indicate which existing input file you want to modify. </a:t>
            </a:r>
          </a:p>
          <a:p>
            <a:pPr>
              <a:lnSpc>
                <a:spcPct val="100000"/>
              </a:lnSpc>
            </a:pPr>
            <a:r>
              <a:rPr lang="en-US" sz="1800" i="1" dirty="0"/>
              <a:t>Creating a New Record: </a:t>
            </a:r>
          </a:p>
          <a:p>
            <a:pPr lvl="1">
              <a:lnSpc>
                <a:spcPct val="100000"/>
              </a:lnSpc>
            </a:pPr>
            <a:r>
              <a:rPr lang="en-US" sz="1600" dirty="0"/>
              <a:t>To create a new data input file, click on the </a:t>
            </a:r>
            <a:r>
              <a:rPr lang="en-US" sz="1600" i="1" dirty="0"/>
              <a:t>File</a:t>
            </a:r>
            <a:r>
              <a:rPr lang="en-US" sz="1600" dirty="0"/>
              <a:t> menu option.  A pop-up menu will appear with the following options: </a:t>
            </a:r>
            <a:r>
              <a:rPr lang="en-US" sz="1600" i="1" dirty="0"/>
              <a:t>New</a:t>
            </a:r>
            <a:r>
              <a:rPr lang="en-US" sz="1600" dirty="0"/>
              <a:t>, </a:t>
            </a:r>
            <a:r>
              <a:rPr lang="en-US" sz="1600" i="1" dirty="0"/>
              <a:t>Open XNP</a:t>
            </a:r>
            <a:r>
              <a:rPr lang="en-US" sz="1600" dirty="0"/>
              <a:t>,</a:t>
            </a:r>
            <a:r>
              <a:rPr lang="en-US" sz="1600" i="1" dirty="0"/>
              <a:t> Open DAT</a:t>
            </a:r>
            <a:r>
              <a:rPr lang="en-US" sz="1600" dirty="0"/>
              <a:t>, </a:t>
            </a:r>
            <a:r>
              <a:rPr lang="en-US" sz="1600" i="1" dirty="0"/>
              <a:t>Save</a:t>
            </a:r>
            <a:r>
              <a:rPr lang="en-US" sz="1600" dirty="0"/>
              <a:t>,</a:t>
            </a:r>
            <a:r>
              <a:rPr lang="en-US" sz="1600" i="1" dirty="0"/>
              <a:t> Save as</a:t>
            </a:r>
            <a:r>
              <a:rPr lang="en-US" sz="1600" dirty="0"/>
              <a:t>, and</a:t>
            </a:r>
            <a:r>
              <a:rPr lang="en-US" sz="1600" i="1" dirty="0"/>
              <a:t> Delete</a:t>
            </a:r>
            <a:r>
              <a:rPr lang="en-US" sz="1600" dirty="0"/>
              <a:t>.  Click on the </a:t>
            </a:r>
            <a:r>
              <a:rPr lang="en-US" sz="1600" i="1" dirty="0"/>
              <a:t>New</a:t>
            </a:r>
            <a:r>
              <a:rPr lang="en-US" sz="1600" dirty="0"/>
              <a:t> option</a:t>
            </a:r>
            <a:r>
              <a:rPr lang="en-US" sz="1600" dirty="0" smtClean="0"/>
              <a:t>.</a:t>
            </a:r>
            <a:endParaRPr lang="en-US" sz="1600" dirty="0"/>
          </a:p>
        </p:txBody>
      </p:sp>
      <p:pic>
        <p:nvPicPr>
          <p:cNvPr id="203780" name="Picture 4"/>
          <p:cNvPicPr>
            <a:picLocks noGrp="1" noChangeAspect="1" noChangeArrowheads="1"/>
          </p:cNvPicPr>
          <p:nvPr>
            <p:ph sz="half" idx="2"/>
          </p:nvPr>
        </p:nvPicPr>
        <p:blipFill>
          <a:blip r:embed="rId3" cstate="print"/>
          <a:stretch>
            <a:fillRect/>
          </a:stretch>
        </p:blipFill>
        <p:spPr>
          <a:xfrm>
            <a:off x="2605333" y="3951423"/>
            <a:ext cx="3933334" cy="2161905"/>
          </a:xfrm>
          <a:noFill/>
          <a:ln/>
        </p:spPr>
      </p:pic>
      <p:sp>
        <p:nvSpPr>
          <p:cNvPr id="5" name="Slide Number Placeholder 4"/>
          <p:cNvSpPr>
            <a:spLocks noGrp="1"/>
          </p:cNvSpPr>
          <p:nvPr>
            <p:ph type="sldNum" sz="quarter" idx="12"/>
          </p:nvPr>
        </p:nvSpPr>
        <p:spPr/>
        <p:txBody>
          <a:bodyPr/>
          <a:lstStyle/>
          <a:p>
            <a:fld id="{AD148F8D-13AF-484E-8BD2-85B74ABF9C3C}"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274638"/>
            <a:ext cx="8229600" cy="792162"/>
          </a:xfrm>
        </p:spPr>
        <p:txBody>
          <a:bodyPr/>
          <a:lstStyle/>
          <a:p>
            <a:pPr>
              <a:lnSpc>
                <a:spcPct val="100000"/>
              </a:lnSpc>
            </a:pPr>
            <a:r>
              <a:rPr lang="en-US" sz="3600" dirty="0" smtClean="0"/>
              <a:t>XOQDOQ - Create </a:t>
            </a:r>
            <a:r>
              <a:rPr lang="en-US" sz="3600" dirty="0"/>
              <a:t>Input, and Run</a:t>
            </a:r>
          </a:p>
        </p:txBody>
      </p:sp>
      <p:sp>
        <p:nvSpPr>
          <p:cNvPr id="206851" name="Rectangle 3"/>
          <p:cNvSpPr>
            <a:spLocks noGrp="1" noChangeArrowheads="1"/>
          </p:cNvSpPr>
          <p:nvPr>
            <p:ph type="body" sz="half" idx="1"/>
          </p:nvPr>
        </p:nvSpPr>
        <p:spPr>
          <a:xfrm>
            <a:off x="457200" y="1219200"/>
            <a:ext cx="8229600" cy="2819400"/>
          </a:xfrm>
        </p:spPr>
        <p:txBody>
          <a:bodyPr>
            <a:normAutofit/>
          </a:bodyPr>
          <a:lstStyle/>
          <a:p>
            <a:pPr>
              <a:lnSpc>
                <a:spcPct val="120000"/>
              </a:lnSpc>
            </a:pPr>
            <a:r>
              <a:rPr lang="en-US" sz="1400" dirty="0" smtClean="0"/>
              <a:t>The </a:t>
            </a:r>
            <a:r>
              <a:rPr lang="en-US" sz="1400" i="1" dirty="0"/>
              <a:t>Create Input File</a:t>
            </a:r>
            <a:r>
              <a:rPr lang="en-US" sz="1400" dirty="0"/>
              <a:t> command button will use whatever values are currently loaded in the program to prepare an input record (</a:t>
            </a:r>
            <a:r>
              <a:rPr lang="en-US" sz="1400" i="1" dirty="0"/>
              <a:t>XOQ_INP.DAT</a:t>
            </a:r>
            <a:r>
              <a:rPr lang="en-US" sz="1400" dirty="0"/>
              <a:t>) for XOQDOQ.  The </a:t>
            </a:r>
            <a:r>
              <a:rPr lang="en-US" sz="1400" i="1" dirty="0"/>
              <a:t>View Input</a:t>
            </a:r>
            <a:r>
              <a:rPr lang="en-US" sz="1400" dirty="0"/>
              <a:t> command button is enabled whenever an input record  (</a:t>
            </a:r>
            <a:r>
              <a:rPr lang="en-US" sz="1400" i="1" dirty="0"/>
              <a:t>LAD_INP.DAT</a:t>
            </a:r>
            <a:r>
              <a:rPr lang="en-US" sz="1400" dirty="0"/>
              <a:t>) exists in the program directory.  Clicking this button will bring up an ASCII file viewer to view the input file (similar to Figure 4.3).  Use the scroll bars to move around the viewer.  To print a copy of the input file, click the </a:t>
            </a:r>
            <a:r>
              <a:rPr lang="en-US" sz="1400" i="1" dirty="0"/>
              <a:t>Print</a:t>
            </a:r>
            <a:r>
              <a:rPr lang="en-US" sz="1400" dirty="0"/>
              <a:t> button.  </a:t>
            </a:r>
          </a:p>
          <a:p>
            <a:pPr>
              <a:lnSpc>
                <a:spcPct val="120000"/>
              </a:lnSpc>
            </a:pPr>
            <a:r>
              <a:rPr lang="en-US" sz="1400" dirty="0"/>
              <a:t>The </a:t>
            </a:r>
            <a:r>
              <a:rPr lang="en-US" sz="1400" i="1" dirty="0"/>
              <a:t>Run XOQDOQ</a:t>
            </a:r>
            <a:r>
              <a:rPr lang="en-US" sz="1400" dirty="0"/>
              <a:t> command button will execute the FORTRAN-coded XOQDOQ program using this input record.</a:t>
            </a:r>
          </a:p>
        </p:txBody>
      </p:sp>
      <p:pic>
        <p:nvPicPr>
          <p:cNvPr id="206852" name="Picture 4"/>
          <p:cNvPicPr>
            <a:picLocks noGrp="1" noChangeAspect="1" noChangeArrowheads="1"/>
          </p:cNvPicPr>
          <p:nvPr>
            <p:ph sz="half" idx="2"/>
          </p:nvPr>
        </p:nvPicPr>
        <p:blipFill>
          <a:blip r:embed="rId3" cstate="print"/>
          <a:srcRect/>
          <a:stretch>
            <a:fillRect/>
          </a:stretch>
        </p:blipFill>
        <p:spPr>
          <a:xfrm>
            <a:off x="2514600" y="3581400"/>
            <a:ext cx="3933825" cy="2162175"/>
          </a:xfrm>
          <a:noFill/>
          <a:ln/>
        </p:spPr>
      </p:pic>
      <p:sp>
        <p:nvSpPr>
          <p:cNvPr id="5" name="Slide Number Placeholder 4"/>
          <p:cNvSpPr>
            <a:spLocks noGrp="1"/>
          </p:cNvSpPr>
          <p:nvPr>
            <p:ph type="sldNum" sz="quarter" idx="12"/>
          </p:nvPr>
        </p:nvSpPr>
        <p:spPr/>
        <p:txBody>
          <a:bodyPr/>
          <a:lstStyle/>
          <a:p>
            <a:fld id="{AD148F8D-13AF-484E-8BD2-85B74ABF9C3C}"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nSpc>
                <a:spcPct val="100000"/>
              </a:lnSpc>
            </a:pPr>
            <a:r>
              <a:rPr lang="en-US" sz="3600"/>
              <a:t>XOQDOQ Variables</a:t>
            </a:r>
          </a:p>
        </p:txBody>
      </p:sp>
      <p:sp>
        <p:nvSpPr>
          <p:cNvPr id="210947" name="Rectangle 3"/>
          <p:cNvSpPr>
            <a:spLocks noGrp="1" noChangeArrowheads="1"/>
          </p:cNvSpPr>
          <p:nvPr>
            <p:ph type="body" sz="half" idx="1"/>
          </p:nvPr>
        </p:nvSpPr>
        <p:spPr>
          <a:xfrm>
            <a:off x="457200" y="1371600"/>
            <a:ext cx="4038600" cy="4754563"/>
          </a:xfrm>
        </p:spPr>
        <p:txBody>
          <a:bodyPr>
            <a:normAutofit fontScale="85000" lnSpcReduction="20000"/>
          </a:bodyPr>
          <a:lstStyle/>
          <a:p>
            <a:pPr>
              <a:lnSpc>
                <a:spcPct val="120000"/>
              </a:lnSpc>
            </a:pPr>
            <a:r>
              <a:rPr lang="en-US" sz="1600" i="1" dirty="0"/>
              <a:t>Variables</a:t>
            </a:r>
            <a:r>
              <a:rPr lang="en-US" sz="1600" dirty="0"/>
              <a:t> menu option presents a drop-down menu offering "Options," "Parameters," and "Wind Data" selections. </a:t>
            </a:r>
            <a:endParaRPr lang="en-US" sz="1600" b="1" i="1" dirty="0"/>
          </a:p>
          <a:p>
            <a:pPr>
              <a:lnSpc>
                <a:spcPct val="120000"/>
              </a:lnSpc>
            </a:pPr>
            <a:r>
              <a:rPr lang="en-US" sz="1600" b="1" i="1" dirty="0"/>
              <a:t>Options...</a:t>
            </a:r>
            <a:r>
              <a:rPr lang="en-US" sz="1600" dirty="0"/>
              <a:t> - presents the dialog shown for modifying the variables corresponding to Record Type 1 of the XOQDOQ input record. KOPT(11), which calculated using 30</a:t>
            </a:r>
            <a:r>
              <a:rPr lang="en-US" sz="1600" baseline="30000" dirty="0"/>
              <a:t>o </a:t>
            </a:r>
            <a:r>
              <a:rPr lang="en-US" sz="1600" dirty="0"/>
              <a:t>sectors is not changeable from within this program.  It is defaulted to "0</a:t>
            </a:r>
            <a:r>
              <a:rPr lang="en-US" sz="1600" dirty="0" smtClean="0"/>
              <a:t>."</a:t>
            </a:r>
            <a:endParaRPr lang="en-US" sz="1600" dirty="0"/>
          </a:p>
          <a:p>
            <a:pPr>
              <a:lnSpc>
                <a:spcPct val="120000"/>
              </a:lnSpc>
            </a:pPr>
            <a:r>
              <a:rPr lang="en-US" sz="1600" dirty="0"/>
              <a:t>If first option is checked [KOPT(1) = 1], remember to add 1 to NVEL (number of velocity categories), first input in System Parameters dialog box</a:t>
            </a:r>
            <a:r>
              <a:rPr lang="en-US" sz="1600" dirty="0" smtClean="0"/>
              <a:t>.</a:t>
            </a:r>
            <a:endParaRPr lang="en-US" sz="1600" dirty="0"/>
          </a:p>
          <a:p>
            <a:pPr>
              <a:lnSpc>
                <a:spcPct val="120000"/>
              </a:lnSpc>
            </a:pPr>
            <a:r>
              <a:rPr lang="en-US" sz="1600" dirty="0"/>
              <a:t>Third option [KOPT(3)], option to compute sector spread for comparison to centerline value in purge calculations is not currently operable.</a:t>
            </a:r>
          </a:p>
        </p:txBody>
      </p:sp>
      <p:pic>
        <p:nvPicPr>
          <p:cNvPr id="210948" name="Picture 4"/>
          <p:cNvPicPr>
            <a:picLocks noGrp="1" noChangeAspect="1" noChangeArrowheads="1"/>
          </p:cNvPicPr>
          <p:nvPr>
            <p:ph sz="half" idx="2"/>
          </p:nvPr>
        </p:nvPicPr>
        <p:blipFill>
          <a:blip r:embed="rId3" cstate="print"/>
          <a:srcRect/>
          <a:stretch>
            <a:fillRect/>
          </a:stretch>
        </p:blipFill>
        <p:spPr>
          <a:xfrm>
            <a:off x="4495800" y="1600200"/>
            <a:ext cx="4343400" cy="3641725"/>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74638"/>
            <a:ext cx="8077200" cy="1096962"/>
          </a:xfrm>
        </p:spPr>
        <p:txBody>
          <a:bodyPr/>
          <a:lstStyle/>
          <a:p>
            <a:pPr>
              <a:lnSpc>
                <a:spcPct val="100000"/>
              </a:lnSpc>
            </a:pPr>
            <a:r>
              <a:rPr lang="en-US" sz="3200" dirty="0"/>
              <a:t>XOQDOQ </a:t>
            </a:r>
            <a:r>
              <a:rPr lang="en-US" sz="3200" dirty="0" smtClean="0"/>
              <a:t>- </a:t>
            </a:r>
            <a:r>
              <a:rPr lang="en-US" sz="3200" dirty="0"/>
              <a:t>Parameters</a:t>
            </a:r>
          </a:p>
        </p:txBody>
      </p:sp>
      <p:sp>
        <p:nvSpPr>
          <p:cNvPr id="212995" name="Rectangle 3"/>
          <p:cNvSpPr>
            <a:spLocks noGrp="1" noChangeArrowheads="1"/>
          </p:cNvSpPr>
          <p:nvPr>
            <p:ph type="body" sz="half" idx="1"/>
          </p:nvPr>
        </p:nvSpPr>
        <p:spPr/>
        <p:txBody>
          <a:bodyPr/>
          <a:lstStyle/>
          <a:p>
            <a:pPr>
              <a:lnSpc>
                <a:spcPct val="100000"/>
              </a:lnSpc>
            </a:pPr>
            <a:endParaRPr lang="en-US" sz="2800" dirty="0"/>
          </a:p>
        </p:txBody>
      </p:sp>
      <p:pic>
        <p:nvPicPr>
          <p:cNvPr id="212996" name="Picture 4"/>
          <p:cNvPicPr>
            <a:picLocks noGrp="1" noChangeAspect="1" noChangeArrowheads="1"/>
          </p:cNvPicPr>
          <p:nvPr>
            <p:ph sz="quarter" idx="2"/>
          </p:nvPr>
        </p:nvPicPr>
        <p:blipFill>
          <a:blip r:embed="rId3" cstate="print"/>
          <a:srcRect/>
          <a:stretch>
            <a:fillRect/>
          </a:stretch>
        </p:blipFill>
        <p:spPr>
          <a:xfrm>
            <a:off x="914400" y="2209800"/>
            <a:ext cx="3810000" cy="3131533"/>
          </a:xfrm>
          <a:noFill/>
          <a:ln/>
        </p:spPr>
      </p:pic>
      <p:pic>
        <p:nvPicPr>
          <p:cNvPr id="212998" name="Picture 6"/>
          <p:cNvPicPr>
            <a:picLocks noGrp="1" noChangeAspect="1" noChangeArrowheads="1"/>
          </p:cNvPicPr>
          <p:nvPr>
            <p:ph sz="quarter" idx="3"/>
          </p:nvPr>
        </p:nvPicPr>
        <p:blipFill>
          <a:blip r:embed="rId4" cstate="print"/>
          <a:srcRect/>
          <a:stretch>
            <a:fillRect/>
          </a:stretch>
        </p:blipFill>
        <p:spPr>
          <a:xfrm>
            <a:off x="5257800" y="1676400"/>
            <a:ext cx="3387090" cy="4114800"/>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a:lnSpc>
                <a:spcPct val="100000"/>
              </a:lnSpc>
            </a:pPr>
            <a:r>
              <a:rPr lang="en-US" sz="3600" dirty="0"/>
              <a:t>XOQDOQ – </a:t>
            </a:r>
            <a:r>
              <a:rPr lang="en-US" sz="3600" dirty="0" smtClean="0"/>
              <a:t>Parameters</a:t>
            </a:r>
            <a:endParaRPr lang="en-US" sz="3600" dirty="0"/>
          </a:p>
        </p:txBody>
      </p:sp>
      <p:sp>
        <p:nvSpPr>
          <p:cNvPr id="223235" name="Rectangle 3"/>
          <p:cNvSpPr>
            <a:spLocks noGrp="1" noChangeArrowheads="1"/>
          </p:cNvSpPr>
          <p:nvPr>
            <p:ph type="body" sz="half" idx="1"/>
          </p:nvPr>
        </p:nvSpPr>
        <p:spPr/>
        <p:txBody>
          <a:bodyPr>
            <a:normAutofit fontScale="92500" lnSpcReduction="10000"/>
          </a:bodyPr>
          <a:lstStyle/>
          <a:p>
            <a:pPr>
              <a:lnSpc>
                <a:spcPct val="100000"/>
              </a:lnSpc>
            </a:pPr>
            <a:r>
              <a:rPr lang="en-US" sz="2400" b="1" dirty="0"/>
              <a:t>NDIS</a:t>
            </a:r>
            <a:r>
              <a:rPr lang="en-US" sz="2400" dirty="0"/>
              <a:t> variable (number of distances with terrain data for each sector) if greater than "0" enables the associated </a:t>
            </a:r>
            <a:r>
              <a:rPr lang="en-US" sz="2400" i="1" dirty="0"/>
              <a:t>Heights</a:t>
            </a:r>
            <a:r>
              <a:rPr lang="en-US" sz="2400" dirty="0"/>
              <a:t> button. </a:t>
            </a:r>
          </a:p>
          <a:p>
            <a:pPr>
              <a:lnSpc>
                <a:spcPct val="100000"/>
              </a:lnSpc>
            </a:pPr>
            <a:r>
              <a:rPr lang="en-US" sz="2400" dirty="0"/>
              <a:t> </a:t>
            </a:r>
          </a:p>
          <a:p>
            <a:pPr>
              <a:lnSpc>
                <a:spcPct val="100000"/>
              </a:lnSpc>
            </a:pPr>
            <a:r>
              <a:rPr lang="en-US" sz="2400" dirty="0"/>
              <a:t>Clicking on this </a:t>
            </a:r>
            <a:r>
              <a:rPr lang="en-US" sz="2400" i="1" dirty="0"/>
              <a:t>Heights</a:t>
            </a:r>
            <a:r>
              <a:rPr lang="en-US" sz="2400" dirty="0"/>
              <a:t> button displays the dialog for entry/modification of variables corresponding to Record Types 10 and 11.</a:t>
            </a:r>
          </a:p>
        </p:txBody>
      </p:sp>
      <p:pic>
        <p:nvPicPr>
          <p:cNvPr id="223239" name="Picture 7" descr="exit"/>
          <p:cNvPicPr>
            <a:picLocks noGrp="1" noChangeAspect="1" noChangeArrowheads="1"/>
          </p:cNvPicPr>
          <p:nvPr>
            <p:ph sz="half" idx="2"/>
          </p:nvPr>
        </p:nvPicPr>
        <p:blipFill>
          <a:blip r:embed="rId3" cstate="print"/>
          <a:stretch>
            <a:fillRect/>
          </a:stretch>
        </p:blipFill>
        <p:spPr>
          <a:xfrm>
            <a:off x="5029404" y="1810800"/>
            <a:ext cx="3276191" cy="4104762"/>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274638"/>
            <a:ext cx="8001000" cy="1249362"/>
          </a:xfrm>
        </p:spPr>
        <p:txBody>
          <a:bodyPr/>
          <a:lstStyle/>
          <a:p>
            <a:pPr>
              <a:lnSpc>
                <a:spcPct val="100000"/>
              </a:lnSpc>
            </a:pPr>
            <a:r>
              <a:rPr lang="en-US" sz="3200" dirty="0"/>
              <a:t>XOQDOQ – </a:t>
            </a:r>
            <a:r>
              <a:rPr lang="en-US" sz="3200" dirty="0" smtClean="0"/>
              <a:t>Parameters</a:t>
            </a:r>
            <a:endParaRPr lang="en-US" sz="3200" dirty="0"/>
          </a:p>
        </p:txBody>
      </p:sp>
      <p:sp>
        <p:nvSpPr>
          <p:cNvPr id="220163" name="Rectangle 3"/>
          <p:cNvSpPr>
            <a:spLocks noGrp="1" noChangeArrowheads="1"/>
          </p:cNvSpPr>
          <p:nvPr>
            <p:ph type="body" sz="half" idx="1"/>
          </p:nvPr>
        </p:nvSpPr>
        <p:spPr/>
        <p:txBody>
          <a:bodyPr>
            <a:normAutofit fontScale="92500" lnSpcReduction="10000"/>
          </a:bodyPr>
          <a:lstStyle/>
          <a:p>
            <a:pPr>
              <a:lnSpc>
                <a:spcPct val="110000"/>
              </a:lnSpc>
            </a:pPr>
            <a:r>
              <a:rPr lang="en-US" sz="1800" b="1" dirty="0"/>
              <a:t>NPTYPE</a:t>
            </a:r>
            <a:r>
              <a:rPr lang="en-US" sz="1800" dirty="0"/>
              <a:t> variable (number of titles of receptor types) if greater than "0" enables the associated </a:t>
            </a:r>
            <a:r>
              <a:rPr lang="en-US" sz="1800" i="1" dirty="0"/>
              <a:t>Define</a:t>
            </a:r>
            <a:r>
              <a:rPr lang="en-US" sz="1800" dirty="0"/>
              <a:t> button.  </a:t>
            </a:r>
          </a:p>
          <a:p>
            <a:pPr>
              <a:lnSpc>
                <a:spcPct val="110000"/>
              </a:lnSpc>
            </a:pPr>
            <a:r>
              <a:rPr lang="en-US" sz="1800" dirty="0" smtClean="0"/>
              <a:t>Filling </a:t>
            </a:r>
            <a:r>
              <a:rPr lang="en-US" sz="1800" dirty="0"/>
              <a:t>in a Title enables the adjacent text box for entry of the number of locations (NPOINT), which in turn if greater than "0" enables the associated </a:t>
            </a:r>
            <a:r>
              <a:rPr lang="en-US" sz="1800" i="1" dirty="0"/>
              <a:t>Define</a:t>
            </a:r>
            <a:r>
              <a:rPr lang="en-US" sz="1800" dirty="0"/>
              <a:t> button.  </a:t>
            </a:r>
          </a:p>
          <a:p>
            <a:pPr>
              <a:lnSpc>
                <a:spcPct val="110000"/>
              </a:lnSpc>
            </a:pPr>
            <a:r>
              <a:rPr lang="en-US" sz="1800" dirty="0"/>
              <a:t>Clicking on this </a:t>
            </a:r>
            <a:r>
              <a:rPr lang="en-US" sz="1800" i="1" dirty="0"/>
              <a:t>Define</a:t>
            </a:r>
            <a:r>
              <a:rPr lang="en-US" sz="1800" dirty="0"/>
              <a:t> button displays the dialog for entering or modifying variables corresponding to Record Type 14.</a:t>
            </a:r>
          </a:p>
          <a:p>
            <a:pPr>
              <a:lnSpc>
                <a:spcPct val="110000"/>
              </a:lnSpc>
            </a:pPr>
            <a:endParaRPr lang="en-US" sz="1800" dirty="0"/>
          </a:p>
          <a:p>
            <a:pPr>
              <a:lnSpc>
                <a:spcPct val="110000"/>
              </a:lnSpc>
              <a:buFontTx/>
              <a:buNone/>
            </a:pPr>
            <a:endParaRPr lang="en-US" sz="1800" dirty="0"/>
          </a:p>
          <a:p>
            <a:pPr>
              <a:lnSpc>
                <a:spcPct val="110000"/>
              </a:lnSpc>
            </a:pPr>
            <a:endParaRPr lang="en-US" sz="1800" dirty="0"/>
          </a:p>
        </p:txBody>
      </p:sp>
      <p:pic>
        <p:nvPicPr>
          <p:cNvPr id="220170" name="Picture 10" descr="locations"/>
          <p:cNvPicPr>
            <a:picLocks noGrp="1" noChangeAspect="1" noChangeArrowheads="1"/>
          </p:cNvPicPr>
          <p:nvPr>
            <p:ph sz="quarter" idx="2"/>
          </p:nvPr>
        </p:nvPicPr>
        <p:blipFill>
          <a:blip r:embed="rId3" cstate="print"/>
          <a:srcRect/>
          <a:stretch>
            <a:fillRect/>
          </a:stretch>
        </p:blipFill>
        <p:spPr>
          <a:xfrm>
            <a:off x="5334000" y="228600"/>
            <a:ext cx="3048000" cy="2925763"/>
          </a:xfrm>
          <a:noFill/>
          <a:ln/>
        </p:spPr>
      </p:pic>
      <p:pic>
        <p:nvPicPr>
          <p:cNvPr id="220173" name="Picture 13" descr="locations"/>
          <p:cNvPicPr>
            <a:picLocks noGrp="1" noChangeAspect="1" noChangeArrowheads="1"/>
          </p:cNvPicPr>
          <p:nvPr>
            <p:ph sz="quarter" idx="3"/>
          </p:nvPr>
        </p:nvPicPr>
        <p:blipFill>
          <a:blip r:embed="rId4" cstate="print"/>
          <a:srcRect/>
          <a:stretch>
            <a:fillRect/>
          </a:stretch>
        </p:blipFill>
        <p:spPr>
          <a:xfrm>
            <a:off x="5638800" y="3276600"/>
            <a:ext cx="2208213" cy="3276600"/>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74638"/>
            <a:ext cx="8077200" cy="1020762"/>
          </a:xfrm>
        </p:spPr>
        <p:txBody>
          <a:bodyPr>
            <a:normAutofit/>
          </a:bodyPr>
          <a:lstStyle/>
          <a:p>
            <a:pPr>
              <a:lnSpc>
                <a:spcPct val="100000"/>
              </a:lnSpc>
            </a:pPr>
            <a:r>
              <a:rPr lang="en-US" sz="3200" dirty="0"/>
              <a:t>XOQDOQ – </a:t>
            </a:r>
            <a:r>
              <a:rPr lang="en-US" sz="3200" dirty="0" smtClean="0"/>
              <a:t>Parameters</a:t>
            </a:r>
            <a:endParaRPr lang="en-US" sz="3200" dirty="0"/>
          </a:p>
        </p:txBody>
      </p:sp>
      <p:sp>
        <p:nvSpPr>
          <p:cNvPr id="215043" name="Rectangle 3"/>
          <p:cNvSpPr>
            <a:spLocks noGrp="1" noChangeArrowheads="1"/>
          </p:cNvSpPr>
          <p:nvPr>
            <p:ph type="body" sz="half" idx="1"/>
          </p:nvPr>
        </p:nvSpPr>
        <p:spPr>
          <a:xfrm>
            <a:off x="457200" y="1371600"/>
            <a:ext cx="4038600" cy="3505200"/>
          </a:xfrm>
        </p:spPr>
        <p:txBody>
          <a:bodyPr>
            <a:normAutofit/>
          </a:bodyPr>
          <a:lstStyle/>
          <a:p>
            <a:pPr>
              <a:lnSpc>
                <a:spcPct val="100000"/>
              </a:lnSpc>
            </a:pPr>
            <a:r>
              <a:rPr lang="en-US" sz="1400" b="1" dirty="0"/>
              <a:t>NEXIT</a:t>
            </a:r>
            <a:r>
              <a:rPr lang="en-US" sz="1400" dirty="0"/>
              <a:t> variable (number of release exit points) if greater than "0" enables the associated </a:t>
            </a:r>
            <a:r>
              <a:rPr lang="en-US" sz="1400" i="1" dirty="0"/>
              <a:t>Define</a:t>
            </a:r>
            <a:r>
              <a:rPr lang="en-US" sz="1400" dirty="0"/>
              <a:t> button.  </a:t>
            </a:r>
          </a:p>
          <a:p>
            <a:pPr>
              <a:lnSpc>
                <a:spcPct val="100000"/>
              </a:lnSpc>
            </a:pPr>
            <a:r>
              <a:rPr lang="en-US" sz="1400" dirty="0"/>
              <a:t>Clicking on this </a:t>
            </a:r>
            <a:r>
              <a:rPr lang="en-US" sz="1400" i="1" dirty="0"/>
              <a:t>Define</a:t>
            </a:r>
            <a:r>
              <a:rPr lang="en-US" sz="1400" dirty="0"/>
              <a:t> button displays dialog for editing release point information.  </a:t>
            </a:r>
          </a:p>
          <a:p>
            <a:pPr>
              <a:lnSpc>
                <a:spcPct val="100000"/>
              </a:lnSpc>
            </a:pPr>
            <a:r>
              <a:rPr lang="en-US" sz="1400" b="1" dirty="0" smtClean="0"/>
              <a:t>NCOR</a:t>
            </a:r>
            <a:r>
              <a:rPr lang="en-US" sz="1400" dirty="0" smtClean="0"/>
              <a:t> </a:t>
            </a:r>
            <a:r>
              <a:rPr lang="en-US" sz="1400" dirty="0"/>
              <a:t>variable (number of distances of site specific correction factors for recirculation) if greater than "0" enables the associated </a:t>
            </a:r>
            <a:r>
              <a:rPr lang="en-US" sz="1400" i="1" dirty="0"/>
              <a:t>Corrections</a:t>
            </a:r>
            <a:r>
              <a:rPr lang="en-US" sz="1400" dirty="0"/>
              <a:t> button.  Clicking on this </a:t>
            </a:r>
            <a:r>
              <a:rPr lang="en-US" sz="1400" i="1" dirty="0"/>
              <a:t>Corrections</a:t>
            </a:r>
            <a:r>
              <a:rPr lang="en-US" sz="1400" dirty="0"/>
              <a:t> button displays a dialog for entry/modification of variables corresponding to Record Types 8 and 9.</a:t>
            </a:r>
          </a:p>
        </p:txBody>
      </p:sp>
      <p:pic>
        <p:nvPicPr>
          <p:cNvPr id="215048" name="Picture 8" descr="exit"/>
          <p:cNvPicPr>
            <a:picLocks noGrp="1" noChangeAspect="1" noChangeArrowheads="1"/>
          </p:cNvPicPr>
          <p:nvPr>
            <p:ph sz="quarter" idx="3"/>
          </p:nvPr>
        </p:nvPicPr>
        <p:blipFill>
          <a:blip r:embed="rId3" cstate="print"/>
          <a:srcRect/>
          <a:stretch>
            <a:fillRect/>
          </a:stretch>
        </p:blipFill>
        <p:spPr>
          <a:xfrm>
            <a:off x="5105400" y="1066800"/>
            <a:ext cx="3429000" cy="2843213"/>
          </a:xfrm>
          <a:noFill/>
          <a:ln/>
        </p:spPr>
      </p:pic>
      <p:pic>
        <p:nvPicPr>
          <p:cNvPr id="215050" name="Picture 10" descr="exit"/>
          <p:cNvPicPr>
            <a:picLocks noChangeAspect="1" noChangeArrowheads="1"/>
          </p:cNvPicPr>
          <p:nvPr/>
        </p:nvPicPr>
        <p:blipFill>
          <a:blip r:embed="rId4" cstate="print"/>
          <a:srcRect/>
          <a:stretch>
            <a:fillRect/>
          </a:stretch>
        </p:blipFill>
        <p:spPr bwMode="auto">
          <a:xfrm>
            <a:off x="5486400" y="4038600"/>
            <a:ext cx="2743200" cy="2235200"/>
          </a:xfrm>
          <a:prstGeom prst="rect">
            <a:avLst/>
          </a:prstGeom>
          <a:noFill/>
        </p:spPr>
      </p:pic>
      <p:sp>
        <p:nvSpPr>
          <p:cNvPr id="7" name="Slide Number Placeholder 6"/>
          <p:cNvSpPr>
            <a:spLocks noGrp="1"/>
          </p:cNvSpPr>
          <p:nvPr>
            <p:ph type="sldNum" sz="quarter" idx="12"/>
          </p:nvPr>
        </p:nvSpPr>
        <p:spPr/>
        <p:txBody>
          <a:bodyPr/>
          <a:lstStyle/>
          <a:p>
            <a:fld id="{D1A7A0F1-5CC0-4D6E-A2AA-C314207BD1EF}" type="slidenum">
              <a:rPr lang="en-US" smtClean="0"/>
              <a:pPr/>
              <a:t>57</a:t>
            </a:fld>
            <a:endParaRPr lang="en-US"/>
          </a:p>
        </p:txBody>
      </p:sp>
      <p:sp>
        <p:nvSpPr>
          <p:cNvPr id="8" name="Content Placeholder 7"/>
          <p:cNvSpPr>
            <a:spLocks noGrp="1"/>
          </p:cNvSpPr>
          <p:nvPr>
            <p:ph sz="quarter" idx="2"/>
          </p:nvPr>
        </p:nvSpPr>
        <p:spPr/>
        <p:txBody>
          <a:bodyPr/>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3" name="Rectangle 5"/>
          <p:cNvSpPr>
            <a:spLocks noGrp="1" noChangeArrowheads="1"/>
          </p:cNvSpPr>
          <p:nvPr>
            <p:ph type="title"/>
          </p:nvPr>
        </p:nvSpPr>
        <p:spPr>
          <a:xfrm>
            <a:off x="457200" y="274638"/>
            <a:ext cx="7848600" cy="1096962"/>
          </a:xfrm>
        </p:spPr>
        <p:txBody>
          <a:bodyPr/>
          <a:lstStyle/>
          <a:p>
            <a:pPr>
              <a:lnSpc>
                <a:spcPct val="100000"/>
              </a:lnSpc>
            </a:pPr>
            <a:r>
              <a:rPr lang="en-US" sz="3200" dirty="0"/>
              <a:t>XOQDOQ – </a:t>
            </a:r>
            <a:r>
              <a:rPr lang="en-US" sz="3200" dirty="0" smtClean="0"/>
              <a:t>Parameters</a:t>
            </a:r>
            <a:endParaRPr lang="en-US" sz="3200" dirty="0"/>
          </a:p>
        </p:txBody>
      </p:sp>
      <p:sp>
        <p:nvSpPr>
          <p:cNvPr id="217091" name="Rectangle 3"/>
          <p:cNvSpPr>
            <a:spLocks noGrp="1" noChangeArrowheads="1"/>
          </p:cNvSpPr>
          <p:nvPr>
            <p:ph type="body" sz="half" idx="1"/>
          </p:nvPr>
        </p:nvSpPr>
        <p:spPr/>
        <p:txBody>
          <a:bodyPr>
            <a:normAutofit fontScale="92500" lnSpcReduction="20000"/>
          </a:bodyPr>
          <a:lstStyle/>
          <a:p>
            <a:pPr>
              <a:lnSpc>
                <a:spcPct val="110000"/>
              </a:lnSpc>
            </a:pPr>
            <a:r>
              <a:rPr lang="en-US" sz="1800" b="1" dirty="0"/>
              <a:t>UCOR</a:t>
            </a:r>
            <a:r>
              <a:rPr lang="en-US" sz="1800" dirty="0"/>
              <a:t> (wind speed class correction factor) is part of Record Type 7. </a:t>
            </a:r>
          </a:p>
          <a:p>
            <a:pPr>
              <a:lnSpc>
                <a:spcPct val="110000"/>
              </a:lnSpc>
            </a:pPr>
            <a:r>
              <a:rPr lang="en-US" sz="1800" dirty="0"/>
              <a:t>Clicking on the adjacent </a:t>
            </a:r>
            <a:r>
              <a:rPr lang="en-US" sz="1800" i="1" dirty="0"/>
              <a:t>Speed Limits</a:t>
            </a:r>
            <a:r>
              <a:rPr lang="en-US" sz="1800" dirty="0"/>
              <a:t> button displays for entering or modifying the remaining variables corresponding to Record Type 7. </a:t>
            </a:r>
          </a:p>
          <a:p>
            <a:pPr lvl="1">
              <a:lnSpc>
                <a:spcPct val="110000"/>
              </a:lnSpc>
            </a:pPr>
            <a:r>
              <a:rPr lang="en-US" sz="1600" dirty="0"/>
              <a:t>If  KOPT(1) = 1 (option set) , calms are a distinct wind velocity class and appropriate input is required.</a:t>
            </a:r>
          </a:p>
          <a:p>
            <a:pPr lvl="1">
              <a:lnSpc>
                <a:spcPct val="110000"/>
              </a:lnSpc>
            </a:pPr>
            <a:r>
              <a:rPr lang="en-US" sz="1600" dirty="0"/>
              <a:t>If the wind speed classes are defined in units of miles per hour, the wind speed class correction factor (UCOR) must be a value greater than 100 (use 101) to convert inputs to meters per second.</a:t>
            </a:r>
          </a:p>
          <a:p>
            <a:pPr>
              <a:lnSpc>
                <a:spcPct val="110000"/>
              </a:lnSpc>
            </a:pPr>
            <a:endParaRPr lang="en-US" sz="1800" dirty="0"/>
          </a:p>
          <a:p>
            <a:pPr>
              <a:lnSpc>
                <a:spcPct val="110000"/>
              </a:lnSpc>
            </a:pPr>
            <a:endParaRPr lang="en-US" sz="1800" dirty="0"/>
          </a:p>
        </p:txBody>
      </p:sp>
      <p:pic>
        <p:nvPicPr>
          <p:cNvPr id="217096" name="Picture 8" descr="exit"/>
          <p:cNvPicPr>
            <a:picLocks noGrp="1" noChangeAspect="1" noChangeArrowheads="1"/>
          </p:cNvPicPr>
          <p:nvPr>
            <p:ph sz="quarter" idx="2"/>
          </p:nvPr>
        </p:nvPicPr>
        <p:blipFill>
          <a:blip r:embed="rId3" cstate="print"/>
          <a:stretch>
            <a:fillRect/>
          </a:stretch>
        </p:blipFill>
        <p:spPr>
          <a:xfrm>
            <a:off x="6019800" y="3886200"/>
            <a:ext cx="1832479" cy="2185988"/>
          </a:xfrm>
          <a:noFill/>
          <a:ln/>
        </p:spPr>
      </p:pic>
      <p:pic>
        <p:nvPicPr>
          <p:cNvPr id="217097" name="Picture 9" descr="exit"/>
          <p:cNvPicPr>
            <a:picLocks noGrp="1" noChangeAspect="1" noChangeArrowheads="1"/>
          </p:cNvPicPr>
          <p:nvPr>
            <p:ph sz="quarter" idx="3"/>
          </p:nvPr>
        </p:nvPicPr>
        <p:blipFill>
          <a:blip r:embed="rId4" cstate="print"/>
          <a:srcRect/>
          <a:stretch>
            <a:fillRect/>
          </a:stretch>
        </p:blipFill>
        <p:spPr>
          <a:xfrm>
            <a:off x="5486400" y="1143000"/>
            <a:ext cx="3124200" cy="2619772"/>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74638"/>
            <a:ext cx="7696200" cy="1173162"/>
          </a:xfrm>
        </p:spPr>
        <p:txBody>
          <a:bodyPr/>
          <a:lstStyle/>
          <a:p>
            <a:pPr>
              <a:lnSpc>
                <a:spcPct val="100000"/>
              </a:lnSpc>
            </a:pPr>
            <a:r>
              <a:rPr lang="en-US" sz="3200" b="1" dirty="0"/>
              <a:t>XOQDOQ </a:t>
            </a:r>
            <a:r>
              <a:rPr lang="en-US" sz="3200" b="1" dirty="0" smtClean="0"/>
              <a:t>- </a:t>
            </a:r>
            <a:r>
              <a:rPr lang="en-US" sz="3200" b="1" dirty="0"/>
              <a:t>Wind Data</a:t>
            </a:r>
          </a:p>
        </p:txBody>
      </p:sp>
      <p:sp>
        <p:nvSpPr>
          <p:cNvPr id="228355" name="Rectangle 3"/>
          <p:cNvSpPr>
            <a:spLocks noGrp="1" noChangeArrowheads="1"/>
          </p:cNvSpPr>
          <p:nvPr>
            <p:ph type="body" sz="half" idx="1"/>
          </p:nvPr>
        </p:nvSpPr>
        <p:spPr/>
        <p:txBody>
          <a:bodyPr>
            <a:normAutofit fontScale="92500" lnSpcReduction="10000"/>
          </a:bodyPr>
          <a:lstStyle/>
          <a:p>
            <a:pPr>
              <a:lnSpc>
                <a:spcPct val="100000"/>
              </a:lnSpc>
            </a:pPr>
            <a:r>
              <a:rPr lang="en-US" sz="1800" b="1" i="1"/>
              <a:t>Wind Data… </a:t>
            </a:r>
            <a:r>
              <a:rPr lang="en-US" sz="1800"/>
              <a:t>presents another drop-down menu offering choice of "</a:t>
            </a:r>
            <a:r>
              <a:rPr lang="en-US" sz="1800" i="1"/>
              <a:t>Misc Parameters</a:t>
            </a:r>
            <a:r>
              <a:rPr lang="en-US" sz="1800"/>
              <a:t>," "</a:t>
            </a:r>
            <a:r>
              <a:rPr lang="en-US" sz="1800" i="1"/>
              <a:t>Calms Data</a:t>
            </a:r>
            <a:r>
              <a:rPr lang="en-US" sz="1800"/>
              <a:t>," and "</a:t>
            </a:r>
            <a:r>
              <a:rPr lang="en-US" sz="1800" i="1"/>
              <a:t>Joint Freq Data</a:t>
            </a:r>
            <a:r>
              <a:rPr lang="en-US" sz="1800"/>
              <a:t>" data entry dialogs.  </a:t>
            </a:r>
            <a:endParaRPr lang="en-US" sz="1800" b="1" i="1"/>
          </a:p>
          <a:p>
            <a:pPr lvl="1">
              <a:lnSpc>
                <a:spcPct val="100000"/>
              </a:lnSpc>
            </a:pPr>
            <a:r>
              <a:rPr lang="en-US" sz="1600" b="1" i="1"/>
              <a:t>Misc Parameters...</a:t>
            </a:r>
            <a:r>
              <a:rPr lang="en-US" sz="1600"/>
              <a:t> - presents the dialog for modifying location of the variables corresponding to Record Type 4 of the XOQDOQ input record.</a:t>
            </a:r>
            <a:endParaRPr lang="en-US" sz="1600" b="1" i="1"/>
          </a:p>
          <a:p>
            <a:pPr lvl="1">
              <a:lnSpc>
                <a:spcPct val="100000"/>
              </a:lnSpc>
            </a:pPr>
            <a:r>
              <a:rPr lang="en-US" sz="1600" b="1" i="1"/>
              <a:t>Calms Data...</a:t>
            </a:r>
            <a:r>
              <a:rPr lang="en-US" sz="1600"/>
              <a:t> - presents the dialog for modifying the variables corresponding to Record Type 5 of the XOQDOQ input record.</a:t>
            </a:r>
            <a:endParaRPr lang="en-US" sz="1600" b="1" i="1"/>
          </a:p>
          <a:p>
            <a:pPr lvl="1">
              <a:lnSpc>
                <a:spcPct val="100000"/>
              </a:lnSpc>
            </a:pPr>
            <a:r>
              <a:rPr lang="en-US" sz="1600" b="1" i="1"/>
              <a:t>Joint Freq Data...</a:t>
            </a:r>
            <a:r>
              <a:rPr lang="en-US" sz="1600"/>
              <a:t> - presents the dialog for modifying the variables corresponding to Record Type 6 of the XOQDOQ input record.</a:t>
            </a:r>
          </a:p>
        </p:txBody>
      </p:sp>
      <p:pic>
        <p:nvPicPr>
          <p:cNvPr id="228356" name="Picture 4" descr="exit"/>
          <p:cNvPicPr>
            <a:picLocks noGrp="1" noChangeAspect="1" noChangeArrowheads="1"/>
          </p:cNvPicPr>
          <p:nvPr>
            <p:ph sz="quarter" idx="2"/>
          </p:nvPr>
        </p:nvPicPr>
        <p:blipFill>
          <a:blip r:embed="rId3" cstate="print"/>
          <a:srcRect/>
          <a:stretch>
            <a:fillRect/>
          </a:stretch>
        </p:blipFill>
        <p:spPr>
          <a:xfrm>
            <a:off x="5715000" y="1600200"/>
            <a:ext cx="2628900" cy="2185988"/>
          </a:xfrm>
          <a:noFill/>
          <a:ln/>
        </p:spPr>
      </p:pic>
      <p:pic>
        <p:nvPicPr>
          <p:cNvPr id="228358" name="Picture 6" descr="exit"/>
          <p:cNvPicPr>
            <a:picLocks noGrp="1" noChangeAspect="1" noChangeArrowheads="1"/>
          </p:cNvPicPr>
          <p:nvPr>
            <p:ph sz="quarter" idx="3"/>
          </p:nvPr>
        </p:nvPicPr>
        <p:blipFill>
          <a:blip r:embed="rId4" cstate="print"/>
          <a:srcRect/>
          <a:stretch>
            <a:fillRect/>
          </a:stretch>
        </p:blipFill>
        <p:spPr>
          <a:xfrm>
            <a:off x="5105400" y="4038600"/>
            <a:ext cx="3648075" cy="2028825"/>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normAutofit fontScale="85000" lnSpcReduction="20000"/>
          </a:bodyPr>
          <a:lstStyle/>
          <a:p>
            <a:pPr>
              <a:lnSpc>
                <a:spcPct val="110000"/>
              </a:lnSpc>
            </a:pPr>
            <a:r>
              <a:rPr lang="en-US" sz="2000" dirty="0"/>
              <a:t>Insert the CD into the appropriate disk drive.</a:t>
            </a:r>
          </a:p>
          <a:p>
            <a:pPr>
              <a:lnSpc>
                <a:spcPct val="110000"/>
              </a:lnSpc>
            </a:pPr>
            <a:endParaRPr lang="en-US" sz="2000" dirty="0"/>
          </a:p>
          <a:p>
            <a:pPr>
              <a:lnSpc>
                <a:spcPct val="110000"/>
              </a:lnSpc>
            </a:pPr>
            <a:r>
              <a:rPr lang="en-US" sz="2000" dirty="0"/>
              <a:t>“Open” the contents of the CD-ROM by double clicking on the appropriate drive or icon.  Double click the Setup.exe icon.</a:t>
            </a:r>
          </a:p>
          <a:p>
            <a:pPr>
              <a:lnSpc>
                <a:spcPct val="110000"/>
              </a:lnSpc>
              <a:buFontTx/>
              <a:buNone/>
            </a:pPr>
            <a:r>
              <a:rPr lang="en-US" sz="2000" dirty="0"/>
              <a:t>				-or-</a:t>
            </a:r>
          </a:p>
          <a:p>
            <a:pPr>
              <a:lnSpc>
                <a:spcPct val="110000"/>
              </a:lnSpc>
            </a:pPr>
            <a:r>
              <a:rPr lang="en-US" sz="2000" dirty="0"/>
              <a:t>Choose RUN from the Start Menu.  When the Run dialog appears, type:  </a:t>
            </a:r>
            <a:r>
              <a:rPr lang="en-US" sz="2000" b="1" dirty="0"/>
              <a:t>x:\setup.exe</a:t>
            </a:r>
            <a:r>
              <a:rPr lang="en-US" sz="2000" dirty="0"/>
              <a:t> (x represents the appropriate drive letter.</a:t>
            </a:r>
          </a:p>
          <a:p>
            <a:pPr>
              <a:lnSpc>
                <a:spcPct val="110000"/>
              </a:lnSpc>
            </a:pPr>
            <a:endParaRPr lang="en-US" sz="2000" dirty="0"/>
          </a:p>
          <a:p>
            <a:pPr>
              <a:lnSpc>
                <a:spcPct val="110000"/>
              </a:lnSpc>
            </a:pPr>
            <a:r>
              <a:rPr lang="en-US" sz="2000" dirty="0"/>
              <a:t>You will see the message </a:t>
            </a:r>
            <a:r>
              <a:rPr lang="en-US" sz="2000" i="1" dirty="0"/>
              <a:t>"Initializing setup</a:t>
            </a:r>
            <a:r>
              <a:rPr lang="en-US" sz="2000" dirty="0"/>
              <a:t>."  Initialization may take a few moments.  The Setup program will then ask you to specify a directory on your hard disk for the " NRCDose " files.  You can accept the default directory, </a:t>
            </a:r>
            <a:r>
              <a:rPr lang="en-US" sz="2000" i="1" dirty="0"/>
              <a:t>C:\NDOSE</a:t>
            </a:r>
            <a:r>
              <a:rPr lang="en-US" sz="2000" dirty="0"/>
              <a:t>, or choose another drive and/or directory.</a:t>
            </a:r>
          </a:p>
          <a:p>
            <a:pPr>
              <a:lnSpc>
                <a:spcPct val="110000"/>
              </a:lnSpc>
            </a:pPr>
            <a:endParaRPr lang="en-US" sz="2000" dirty="0"/>
          </a:p>
          <a:p>
            <a:pPr>
              <a:lnSpc>
                <a:spcPct val="110000"/>
              </a:lnSpc>
            </a:pPr>
            <a:r>
              <a:rPr lang="en-US" sz="2000" dirty="0"/>
              <a:t>The Setup program automatically creates a program group in Windows and places the NRCDose icon within it.</a:t>
            </a:r>
          </a:p>
        </p:txBody>
      </p:sp>
      <p:sp>
        <p:nvSpPr>
          <p:cNvPr id="108546" name="Rectangle 2"/>
          <p:cNvSpPr>
            <a:spLocks noGrp="1" noChangeArrowheads="1"/>
          </p:cNvSpPr>
          <p:nvPr>
            <p:ph type="title"/>
          </p:nvPr>
        </p:nvSpPr>
        <p:spPr/>
        <p:txBody>
          <a:bodyPr/>
          <a:lstStyle/>
          <a:p>
            <a:pPr>
              <a:lnSpc>
                <a:spcPct val="100000"/>
              </a:lnSpc>
            </a:pPr>
            <a:r>
              <a:rPr lang="en-US" dirty="0"/>
              <a:t>NRCDose Installation</a:t>
            </a:r>
          </a:p>
        </p:txBody>
      </p:sp>
      <p:sp>
        <p:nvSpPr>
          <p:cNvPr id="4" name="Slide Number Placeholder 3"/>
          <p:cNvSpPr>
            <a:spLocks noGrp="1"/>
          </p:cNvSpPr>
          <p:nvPr>
            <p:ph type="sldNum" sz="quarter" idx="12"/>
          </p:nvPr>
        </p:nvSpPr>
        <p:spPr/>
        <p:txBody>
          <a:bodyPr/>
          <a:lstStyle/>
          <a:p>
            <a:fld id="{69A15AB9-4A83-4EA1-B8E6-C95AF14C007A}"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74638"/>
            <a:ext cx="8153400" cy="1173162"/>
          </a:xfrm>
        </p:spPr>
        <p:txBody>
          <a:bodyPr>
            <a:normAutofit fontScale="90000"/>
          </a:bodyPr>
          <a:lstStyle/>
          <a:p>
            <a:pPr>
              <a:lnSpc>
                <a:spcPct val="100000"/>
              </a:lnSpc>
            </a:pPr>
            <a:r>
              <a:rPr lang="en-US" sz="4000" b="1" dirty="0" smtClean="0"/>
              <a:t>XOQDOQ - Joint </a:t>
            </a:r>
            <a:r>
              <a:rPr lang="en-US" sz="4000" b="1" dirty="0"/>
              <a:t>Freq Data Input</a:t>
            </a:r>
          </a:p>
        </p:txBody>
      </p:sp>
      <p:sp>
        <p:nvSpPr>
          <p:cNvPr id="232451" name="Rectangle 3"/>
          <p:cNvSpPr>
            <a:spLocks noGrp="1" noChangeArrowheads="1"/>
          </p:cNvSpPr>
          <p:nvPr>
            <p:ph type="body" sz="half" idx="1"/>
          </p:nvPr>
        </p:nvSpPr>
        <p:spPr/>
        <p:txBody>
          <a:bodyPr/>
          <a:lstStyle/>
          <a:p>
            <a:pPr>
              <a:lnSpc>
                <a:spcPct val="100000"/>
              </a:lnSpc>
            </a:pPr>
            <a:r>
              <a:rPr lang="en-US" sz="2800" b="1" i="1"/>
              <a:t>Joint Freq Data...</a:t>
            </a:r>
            <a:r>
              <a:rPr lang="en-US" sz="2800"/>
              <a:t> - presents the dialog for modifying the variables corresponding to Record Type 6 of the XOQDOQ input record.</a:t>
            </a:r>
          </a:p>
          <a:p>
            <a:pPr>
              <a:lnSpc>
                <a:spcPct val="100000"/>
              </a:lnSpc>
            </a:pPr>
            <a:endParaRPr lang="en-US" sz="2800"/>
          </a:p>
        </p:txBody>
      </p:sp>
      <p:pic>
        <p:nvPicPr>
          <p:cNvPr id="232452" name="Picture 4" descr="exit"/>
          <p:cNvPicPr>
            <a:picLocks noGrp="1" noChangeAspect="1" noChangeArrowheads="1"/>
          </p:cNvPicPr>
          <p:nvPr>
            <p:ph sz="half" idx="2"/>
          </p:nvPr>
        </p:nvPicPr>
        <p:blipFill>
          <a:blip r:embed="rId3" cstate="print"/>
          <a:srcRect/>
          <a:stretch>
            <a:fillRect/>
          </a:stretch>
        </p:blipFill>
        <p:spPr>
          <a:xfrm>
            <a:off x="5867400" y="1524000"/>
            <a:ext cx="2286000" cy="4551498"/>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p:txBody>
          <a:bodyPr>
            <a:normAutofit/>
          </a:bodyPr>
          <a:lstStyle/>
          <a:p>
            <a:pPr>
              <a:lnSpc>
                <a:spcPct val="110000"/>
              </a:lnSpc>
            </a:pPr>
            <a:r>
              <a:rPr lang="en-US" sz="1800" dirty="0"/>
              <a:t>File menu options include </a:t>
            </a:r>
            <a:r>
              <a:rPr lang="en-US" sz="1800" i="1" dirty="0"/>
              <a:t>Open XNP, Open DAT</a:t>
            </a:r>
            <a:r>
              <a:rPr lang="en-US" sz="1800" dirty="0"/>
              <a:t>,</a:t>
            </a:r>
            <a:r>
              <a:rPr lang="en-US" sz="1800" i="1" dirty="0"/>
              <a:t> Save</a:t>
            </a:r>
            <a:r>
              <a:rPr lang="en-US" sz="1800" dirty="0"/>
              <a:t>,</a:t>
            </a:r>
            <a:r>
              <a:rPr lang="en-US" sz="1800" i="1" dirty="0"/>
              <a:t> Save as</a:t>
            </a:r>
            <a:r>
              <a:rPr lang="en-US" sz="1800" dirty="0"/>
              <a:t>, and</a:t>
            </a:r>
            <a:r>
              <a:rPr lang="en-US" sz="1800" i="1" dirty="0"/>
              <a:t> Delete</a:t>
            </a:r>
            <a:r>
              <a:rPr lang="en-US" sz="1800" dirty="0"/>
              <a:t>.  </a:t>
            </a:r>
          </a:p>
          <a:p>
            <a:pPr>
              <a:lnSpc>
                <a:spcPct val="110000"/>
              </a:lnSpc>
            </a:pPr>
            <a:r>
              <a:rPr lang="en-US" sz="1800" i="1" dirty="0"/>
              <a:t>Open</a:t>
            </a:r>
            <a:r>
              <a:rPr lang="en-US" sz="1800" dirty="0"/>
              <a:t> allows the user to load a previously prepared data input file.  These are files with the .XNP extension that have been saved from within the XOQDOQ module.  </a:t>
            </a:r>
          </a:p>
          <a:p>
            <a:pPr>
              <a:lnSpc>
                <a:spcPct val="110000"/>
              </a:lnSpc>
            </a:pPr>
            <a:r>
              <a:rPr lang="en-US" sz="1800" dirty="0"/>
              <a:t>Files with the .DAT extension were created outside the program.  </a:t>
            </a:r>
          </a:p>
          <a:p>
            <a:pPr>
              <a:lnSpc>
                <a:spcPct val="110000"/>
              </a:lnSpc>
            </a:pPr>
            <a:r>
              <a:rPr lang="en-US" sz="1800" i="1" dirty="0"/>
              <a:t>Open XNP</a:t>
            </a:r>
            <a:r>
              <a:rPr lang="en-US" sz="1800" dirty="0"/>
              <a:t> will display all saved files within the NRCDose directory.  </a:t>
            </a:r>
          </a:p>
          <a:p>
            <a:pPr>
              <a:lnSpc>
                <a:spcPct val="110000"/>
              </a:lnSpc>
            </a:pPr>
            <a:r>
              <a:rPr lang="en-US" sz="1800" i="1" dirty="0"/>
              <a:t>Open DAT</a:t>
            </a:r>
            <a:r>
              <a:rPr lang="en-US" sz="1800" dirty="0"/>
              <a:t> will display only those files with the .DAT extension. </a:t>
            </a:r>
          </a:p>
          <a:p>
            <a:pPr>
              <a:lnSpc>
                <a:spcPct val="110000"/>
              </a:lnSpc>
            </a:pPr>
            <a:r>
              <a:rPr lang="en-US" sz="1800" i="1" dirty="0"/>
              <a:t>Save</a:t>
            </a:r>
            <a:r>
              <a:rPr lang="en-US" sz="1800" dirty="0"/>
              <a:t> allows the user to save currently loaded values to an open data input </a:t>
            </a:r>
            <a:r>
              <a:rPr lang="en-US" sz="1800" dirty="0" smtClean="0"/>
              <a:t>file.  Periodic </a:t>
            </a:r>
            <a:r>
              <a:rPr lang="en-US" sz="1800" dirty="0"/>
              <a:t>manual backup of the data input files (those with </a:t>
            </a:r>
            <a:r>
              <a:rPr lang="en-US" sz="1800" i="1" dirty="0"/>
              <a:t>XNP</a:t>
            </a:r>
            <a:r>
              <a:rPr lang="en-US" sz="1800" dirty="0"/>
              <a:t> extensions) is also recommended.  </a:t>
            </a:r>
          </a:p>
        </p:txBody>
      </p:sp>
      <p:sp>
        <p:nvSpPr>
          <p:cNvPr id="231426" name="Rectangle 2"/>
          <p:cNvSpPr>
            <a:spLocks noGrp="1" noChangeArrowheads="1"/>
          </p:cNvSpPr>
          <p:nvPr>
            <p:ph type="title"/>
          </p:nvPr>
        </p:nvSpPr>
        <p:spPr>
          <a:xfrm>
            <a:off x="457200" y="274638"/>
            <a:ext cx="8229600" cy="792162"/>
          </a:xfrm>
        </p:spPr>
        <p:txBody>
          <a:bodyPr/>
          <a:lstStyle/>
          <a:p>
            <a:pPr>
              <a:lnSpc>
                <a:spcPct val="100000"/>
              </a:lnSpc>
            </a:pPr>
            <a:r>
              <a:rPr lang="en-US" sz="3600"/>
              <a:t>XOQDOQ File Menu &amp; Structure</a:t>
            </a:r>
          </a:p>
        </p:txBody>
      </p:sp>
      <p:sp>
        <p:nvSpPr>
          <p:cNvPr id="4" name="Slide Number Placeholder 3"/>
          <p:cNvSpPr>
            <a:spLocks noGrp="1"/>
          </p:cNvSpPr>
          <p:nvPr>
            <p:ph type="sldNum" sz="quarter" idx="12"/>
          </p:nvPr>
        </p:nvSpPr>
        <p:spPr/>
        <p:txBody>
          <a:bodyPr/>
          <a:lstStyle/>
          <a:p>
            <a:fld id="{69A15AB9-4A83-4EA1-B8E6-C95AF14C007A}"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74638"/>
            <a:ext cx="8153400" cy="1143000"/>
          </a:xfrm>
        </p:spPr>
        <p:txBody>
          <a:bodyPr>
            <a:normAutofit/>
          </a:bodyPr>
          <a:lstStyle/>
          <a:p>
            <a:pPr>
              <a:lnSpc>
                <a:spcPct val="100000"/>
              </a:lnSpc>
            </a:pPr>
            <a:r>
              <a:rPr lang="en-US" sz="2800" b="1" dirty="0" smtClean="0"/>
              <a:t>XOQDOQ - Creating </a:t>
            </a:r>
            <a:r>
              <a:rPr lang="en-US" sz="2800" b="1" dirty="0"/>
              <a:t>Alternate Met Data for GASPAR</a:t>
            </a:r>
          </a:p>
        </p:txBody>
      </p:sp>
      <p:sp>
        <p:nvSpPr>
          <p:cNvPr id="234499" name="Rectangle 3"/>
          <p:cNvSpPr>
            <a:spLocks noGrp="1" noChangeArrowheads="1"/>
          </p:cNvSpPr>
          <p:nvPr>
            <p:ph type="body" sz="half" idx="1"/>
          </p:nvPr>
        </p:nvSpPr>
        <p:spPr/>
        <p:txBody>
          <a:bodyPr>
            <a:normAutofit/>
          </a:bodyPr>
          <a:lstStyle/>
          <a:p>
            <a:pPr>
              <a:lnSpc>
                <a:spcPct val="100000"/>
              </a:lnSpc>
            </a:pPr>
            <a:r>
              <a:rPr lang="en-US" sz="1600" dirty="0"/>
              <a:t>XOQDOQ can be used to create alternate met data for GASPAR.  </a:t>
            </a:r>
          </a:p>
          <a:p>
            <a:pPr>
              <a:lnSpc>
                <a:spcPct val="100000"/>
              </a:lnSpc>
            </a:pPr>
            <a:r>
              <a:rPr lang="en-US" sz="1600" dirty="0"/>
              <a:t>After XOQDOQ has been run, the </a:t>
            </a:r>
            <a:r>
              <a:rPr lang="en-US" sz="1600" i="1" dirty="0"/>
              <a:t>Create Alternate Met Input for GASPAR</a:t>
            </a:r>
            <a:r>
              <a:rPr lang="en-US" sz="1600" dirty="0"/>
              <a:t> command button will become enabled.  </a:t>
            </a:r>
          </a:p>
          <a:p>
            <a:pPr>
              <a:lnSpc>
                <a:spcPct val="100000"/>
              </a:lnSpc>
            </a:pPr>
            <a:r>
              <a:rPr lang="en-US" sz="1600" dirty="0"/>
              <a:t>Select the desired specific points of interest from the list by clicking the line with the </a:t>
            </a:r>
            <a:r>
              <a:rPr lang="en-US" sz="1600" dirty="0" smtClean="0"/>
              <a:t>mouse.</a:t>
            </a:r>
            <a:endParaRPr lang="en-US" sz="1600" dirty="0"/>
          </a:p>
          <a:p>
            <a:pPr>
              <a:lnSpc>
                <a:spcPct val="100000"/>
              </a:lnSpc>
            </a:pPr>
            <a:r>
              <a:rPr lang="en-US" sz="1600" dirty="0"/>
              <a:t>When all points have been selected, press the </a:t>
            </a:r>
            <a:r>
              <a:rPr lang="en-US" sz="1600" i="1" dirty="0"/>
              <a:t>OK</a:t>
            </a:r>
            <a:r>
              <a:rPr lang="en-US" sz="1600" dirty="0"/>
              <a:t> button.  A similar window will appear for every release exit point established in the XOQDOQ parameters.  </a:t>
            </a:r>
          </a:p>
          <a:p>
            <a:pPr>
              <a:lnSpc>
                <a:spcPct val="100000"/>
              </a:lnSpc>
            </a:pPr>
            <a:r>
              <a:rPr lang="en-US" sz="1600" dirty="0"/>
              <a:t>The selected data will be saved to a file titled </a:t>
            </a:r>
            <a:r>
              <a:rPr lang="en-US" sz="1600" i="1" dirty="0"/>
              <a:t>GAS_XOQ.DAT</a:t>
            </a:r>
            <a:r>
              <a:rPr lang="en-US" sz="1600" dirty="0"/>
              <a:t>. </a:t>
            </a:r>
          </a:p>
        </p:txBody>
      </p:sp>
      <p:pic>
        <p:nvPicPr>
          <p:cNvPr id="234505" name="Picture 9" descr="exit"/>
          <p:cNvPicPr>
            <a:picLocks noGrp="1" noChangeAspect="1" noChangeArrowheads="1"/>
          </p:cNvPicPr>
          <p:nvPr>
            <p:ph sz="quarter" idx="2"/>
          </p:nvPr>
        </p:nvPicPr>
        <p:blipFill>
          <a:blip r:embed="rId3" cstate="print"/>
          <a:stretch>
            <a:fillRect/>
          </a:stretch>
        </p:blipFill>
        <p:spPr>
          <a:xfrm>
            <a:off x="5334000" y="3886200"/>
            <a:ext cx="2801989" cy="2185988"/>
          </a:xfrm>
          <a:noFill/>
          <a:ln/>
        </p:spPr>
      </p:pic>
      <p:pic>
        <p:nvPicPr>
          <p:cNvPr id="234502" name="Picture 6" descr="exit"/>
          <p:cNvPicPr>
            <a:picLocks noGrp="1" noChangeAspect="1" noChangeArrowheads="1"/>
          </p:cNvPicPr>
          <p:nvPr>
            <p:ph sz="quarter" idx="3"/>
          </p:nvPr>
        </p:nvPicPr>
        <p:blipFill>
          <a:blip r:embed="rId4" cstate="print"/>
          <a:srcRect/>
          <a:stretch>
            <a:fillRect/>
          </a:stretch>
        </p:blipFill>
        <p:spPr>
          <a:xfrm>
            <a:off x="4876800" y="1447800"/>
            <a:ext cx="3795713" cy="2187575"/>
          </a:xfrm>
          <a:noFill/>
          <a:ln/>
        </p:spPr>
      </p:pic>
      <p:sp>
        <p:nvSpPr>
          <p:cNvPr id="6" name="Slide Number Placeholder 5"/>
          <p:cNvSpPr>
            <a:spLocks noGrp="1"/>
          </p:cNvSpPr>
          <p:nvPr>
            <p:ph type="sldNum" sz="quarter" idx="12"/>
          </p:nvPr>
        </p:nvSpPr>
        <p:spPr/>
        <p:txBody>
          <a:bodyPr/>
          <a:lstStyle/>
          <a:p>
            <a:fld id="{D1A7A0F1-5CC0-4D6E-A2AA-C314207BD1EF}"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7772400" cy="1362456"/>
          </a:xfrm>
        </p:spPr>
        <p:txBody>
          <a:bodyPr>
            <a:normAutofit fontScale="90000"/>
          </a:bodyPr>
          <a:lstStyle/>
          <a:p>
            <a:pPr>
              <a:lnSpc>
                <a:spcPct val="100000"/>
              </a:lnSpc>
            </a:pPr>
            <a:r>
              <a:rPr lang="en-US" dirty="0" err="1" smtClean="0"/>
              <a:t>Dosimetry</a:t>
            </a:r>
            <a:r>
              <a:rPr lang="en-US" dirty="0" smtClean="0"/>
              <a:t> and Pathway Modeling</a:t>
            </a:r>
            <a:endParaRPr lang="en-US" dirty="0"/>
          </a:p>
        </p:txBody>
      </p:sp>
      <p:sp>
        <p:nvSpPr>
          <p:cNvPr id="5" name="Slide Number Placeholder 4"/>
          <p:cNvSpPr>
            <a:spLocks noGrp="1"/>
          </p:cNvSpPr>
          <p:nvPr>
            <p:ph type="sldNum" sz="quarter" idx="12"/>
          </p:nvPr>
        </p:nvSpPr>
        <p:spPr/>
        <p:txBody>
          <a:bodyPr/>
          <a:lstStyle/>
          <a:p>
            <a:fld id="{69A15AB9-4A83-4EA1-B8E6-C95AF14C007A}" type="slidenum">
              <a:rPr lang="en-US" smtClean="0"/>
              <a:pPr/>
              <a:t>63</a:t>
            </a:fld>
            <a:endParaRPr lang="en-US"/>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Grp="1" noChangeArrowheads="1"/>
          </p:cNvSpPr>
          <p:nvPr>
            <p:ph idx="1"/>
          </p:nvPr>
        </p:nvSpPr>
        <p:spPr/>
        <p:txBody>
          <a:bodyPr/>
          <a:lstStyle/>
          <a:p>
            <a:pPr>
              <a:lnSpc>
                <a:spcPct val="100000"/>
              </a:lnSpc>
            </a:pPr>
            <a:r>
              <a:rPr lang="en-US"/>
              <a:t>Site-specific hydrology/atmospheric dispersion</a:t>
            </a:r>
          </a:p>
          <a:p>
            <a:pPr>
              <a:lnSpc>
                <a:spcPct val="100000"/>
              </a:lnSpc>
            </a:pPr>
            <a:r>
              <a:rPr lang="en-US"/>
              <a:t>Other site-specific ecological factors</a:t>
            </a:r>
          </a:p>
          <a:p>
            <a:pPr lvl="1">
              <a:lnSpc>
                <a:spcPct val="100000"/>
              </a:lnSpc>
            </a:pPr>
            <a:r>
              <a:rPr lang="en-US"/>
              <a:t>Unique pathways, bioaccumulation</a:t>
            </a:r>
          </a:p>
          <a:p>
            <a:pPr>
              <a:lnSpc>
                <a:spcPct val="100000"/>
              </a:lnSpc>
            </a:pPr>
            <a:r>
              <a:rPr lang="en-US"/>
              <a:t>Environmental usage </a:t>
            </a:r>
          </a:p>
          <a:p>
            <a:pPr lvl="1">
              <a:lnSpc>
                <a:spcPct val="100000"/>
              </a:lnSpc>
            </a:pPr>
            <a:r>
              <a:rPr lang="en-US"/>
              <a:t>Maximum exposed individual</a:t>
            </a:r>
          </a:p>
          <a:p>
            <a:pPr lvl="1">
              <a:lnSpc>
                <a:spcPct val="100000"/>
              </a:lnSpc>
            </a:pPr>
            <a:r>
              <a:rPr lang="en-US"/>
              <a:t>population dose assessment </a:t>
            </a:r>
          </a:p>
          <a:p>
            <a:pPr>
              <a:lnSpc>
                <a:spcPct val="100000"/>
              </a:lnSpc>
            </a:pPr>
            <a:r>
              <a:rPr lang="en-US"/>
              <a:t>Biota doses</a:t>
            </a:r>
          </a:p>
        </p:txBody>
      </p:sp>
      <p:sp>
        <p:nvSpPr>
          <p:cNvPr id="375810" name="Rectangle 2"/>
          <p:cNvSpPr>
            <a:spLocks noGrp="1" noChangeArrowheads="1"/>
          </p:cNvSpPr>
          <p:nvPr>
            <p:ph type="title"/>
          </p:nvPr>
        </p:nvSpPr>
        <p:spPr/>
        <p:txBody>
          <a:bodyPr/>
          <a:lstStyle/>
          <a:p>
            <a:pPr>
              <a:lnSpc>
                <a:spcPct val="100000"/>
              </a:lnSpc>
            </a:pPr>
            <a:r>
              <a:rPr lang="en-US"/>
              <a:t>Dose Pathway Modeling</a:t>
            </a:r>
          </a:p>
        </p:txBody>
      </p:sp>
      <p:sp>
        <p:nvSpPr>
          <p:cNvPr id="4" name="Slide Number Placeholder 3"/>
          <p:cNvSpPr>
            <a:spLocks noGrp="1"/>
          </p:cNvSpPr>
          <p:nvPr>
            <p:ph type="sldNum" sz="quarter" idx="12"/>
          </p:nvPr>
        </p:nvSpPr>
        <p:spPr/>
        <p:txBody>
          <a:bodyPr/>
          <a:lstStyle/>
          <a:p>
            <a:fld id="{69A15AB9-4A83-4EA1-B8E6-C95AF14C007A}" type="slidenum">
              <a:rPr lang="en-US" smtClean="0"/>
              <a:pPr/>
              <a:t>64</a:t>
            </a:fld>
            <a:endParaRPr lang="en-US"/>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idx="1"/>
          </p:nvPr>
        </p:nvSpPr>
        <p:spPr/>
        <p:txBody>
          <a:bodyPr/>
          <a:lstStyle/>
          <a:p>
            <a:pPr>
              <a:lnSpc>
                <a:spcPct val="100000"/>
              </a:lnSpc>
            </a:pPr>
            <a:r>
              <a:rPr lang="en-US" dirty="0"/>
              <a:t>Dose Modeling</a:t>
            </a:r>
          </a:p>
          <a:p>
            <a:pPr lvl="1">
              <a:lnSpc>
                <a:spcPct val="100000"/>
              </a:lnSpc>
            </a:pPr>
            <a:r>
              <a:rPr lang="en-US" dirty="0"/>
              <a:t>Probabilistic (90% CL) versus Deterministic</a:t>
            </a:r>
          </a:p>
          <a:p>
            <a:pPr lvl="1">
              <a:lnSpc>
                <a:spcPct val="100000"/>
              </a:lnSpc>
            </a:pPr>
            <a:r>
              <a:rPr lang="en-US" dirty="0"/>
              <a:t>Update to ICRP 60/72 dosimetry</a:t>
            </a:r>
          </a:p>
          <a:p>
            <a:pPr lvl="2">
              <a:lnSpc>
                <a:spcPct val="100000"/>
              </a:lnSpc>
            </a:pPr>
            <a:r>
              <a:rPr lang="en-US" dirty="0"/>
              <a:t>Additional age groups</a:t>
            </a:r>
          </a:p>
          <a:p>
            <a:pPr>
              <a:lnSpc>
                <a:spcPct val="100000"/>
              </a:lnSpc>
            </a:pPr>
            <a:r>
              <a:rPr lang="en-US" dirty="0"/>
              <a:t>Environmental pathway modeling </a:t>
            </a:r>
          </a:p>
          <a:p>
            <a:pPr lvl="1">
              <a:lnSpc>
                <a:spcPct val="100000"/>
              </a:lnSpc>
            </a:pPr>
            <a:r>
              <a:rPr lang="en-US" dirty="0"/>
              <a:t>Atmospheric dispersion; aquatic dilution </a:t>
            </a:r>
          </a:p>
          <a:p>
            <a:pPr lvl="1">
              <a:lnSpc>
                <a:spcPct val="100000"/>
              </a:lnSpc>
            </a:pPr>
            <a:r>
              <a:rPr lang="en-US" dirty="0"/>
              <a:t>Transport and biological accumulation factors</a:t>
            </a:r>
          </a:p>
          <a:p>
            <a:pPr>
              <a:lnSpc>
                <a:spcPct val="100000"/>
              </a:lnSpc>
            </a:pPr>
            <a:r>
              <a:rPr lang="en-US" dirty="0"/>
              <a:t>Individual usage factors</a:t>
            </a:r>
          </a:p>
          <a:p>
            <a:pPr lvl="1">
              <a:lnSpc>
                <a:spcPct val="100000"/>
              </a:lnSpc>
            </a:pPr>
            <a:endParaRPr lang="en-US" dirty="0"/>
          </a:p>
        </p:txBody>
      </p:sp>
      <p:sp>
        <p:nvSpPr>
          <p:cNvPr id="376834" name="Rectangle 2"/>
          <p:cNvSpPr>
            <a:spLocks noGrp="1" noChangeArrowheads="1"/>
          </p:cNvSpPr>
          <p:nvPr>
            <p:ph type="title"/>
          </p:nvPr>
        </p:nvSpPr>
        <p:spPr/>
        <p:txBody>
          <a:bodyPr>
            <a:normAutofit fontScale="90000"/>
          </a:bodyPr>
          <a:lstStyle/>
          <a:p>
            <a:pPr>
              <a:lnSpc>
                <a:spcPct val="100000"/>
              </a:lnSpc>
            </a:pPr>
            <a:r>
              <a:rPr lang="en-US" sz="3600" b="1"/>
              <a:t>Updated Dosimetry and </a:t>
            </a:r>
            <a:br>
              <a:rPr lang="en-US" sz="3600" b="1"/>
            </a:br>
            <a:r>
              <a:rPr lang="en-US" sz="3600" b="1"/>
              <a:t>Pathway Modeling</a:t>
            </a:r>
          </a:p>
        </p:txBody>
      </p:sp>
      <p:sp>
        <p:nvSpPr>
          <p:cNvPr id="4" name="Slide Number Placeholder 3"/>
          <p:cNvSpPr>
            <a:spLocks noGrp="1"/>
          </p:cNvSpPr>
          <p:nvPr>
            <p:ph type="sldNum" sz="quarter" idx="12"/>
          </p:nvPr>
        </p:nvSpPr>
        <p:spPr/>
        <p:txBody>
          <a:bodyPr/>
          <a:lstStyle/>
          <a:p>
            <a:fld id="{69A15AB9-4A83-4EA1-B8E6-C95AF14C007A}"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2"/>
          <p:cNvPicPr>
            <a:picLocks noChangeAspect="1" noChangeArrowheads="1"/>
          </p:cNvPicPr>
          <p:nvPr/>
        </p:nvPicPr>
        <p:blipFill>
          <a:blip r:embed="rId3" cstate="print"/>
          <a:srcRect/>
          <a:stretch>
            <a:fillRect/>
          </a:stretch>
        </p:blipFill>
        <p:spPr bwMode="auto">
          <a:xfrm>
            <a:off x="916762" y="838200"/>
            <a:ext cx="8227238" cy="5105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1371600"/>
            <a:ext cx="9144000" cy="38131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9A15AB9-4A83-4EA1-B8E6-C95AF14C007A}"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037" name="Picture 133"/>
          <p:cNvPicPr>
            <a:picLocks noChangeAspect="1" noChangeArrowheads="1"/>
          </p:cNvPicPr>
          <p:nvPr/>
        </p:nvPicPr>
        <p:blipFill>
          <a:blip r:embed="rId3" cstate="print"/>
          <a:srcRect/>
          <a:stretch>
            <a:fillRect/>
          </a:stretch>
        </p:blipFill>
        <p:spPr bwMode="auto">
          <a:xfrm>
            <a:off x="304800" y="1295400"/>
            <a:ext cx="8482013" cy="3835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1" name="Picture 3"/>
          <p:cNvPicPr>
            <a:picLocks noChangeAspect="1" noChangeArrowheads="1"/>
          </p:cNvPicPr>
          <p:nvPr/>
        </p:nvPicPr>
        <p:blipFill>
          <a:blip r:embed="rId3" cstate="print"/>
          <a:srcRect/>
          <a:stretch>
            <a:fillRect/>
          </a:stretch>
        </p:blipFill>
        <p:spPr bwMode="auto">
          <a:xfrm>
            <a:off x="762000" y="685800"/>
            <a:ext cx="7772400" cy="531278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100000"/>
              </a:lnSpc>
            </a:pPr>
            <a:r>
              <a:rPr lang="en-US" dirty="0"/>
              <a:t>Starting NRCDose</a:t>
            </a:r>
          </a:p>
        </p:txBody>
      </p:sp>
      <p:sp>
        <p:nvSpPr>
          <p:cNvPr id="110595" name="Rectangle 3"/>
          <p:cNvSpPr>
            <a:spLocks noGrp="1" noChangeArrowheads="1"/>
          </p:cNvSpPr>
          <p:nvPr>
            <p:ph type="body" sz="half" idx="1"/>
          </p:nvPr>
        </p:nvSpPr>
        <p:spPr/>
        <p:txBody>
          <a:bodyPr/>
          <a:lstStyle/>
          <a:p>
            <a:pPr>
              <a:lnSpc>
                <a:spcPct val="100000"/>
              </a:lnSpc>
            </a:pPr>
            <a:r>
              <a:rPr lang="en-US" sz="2400" dirty="0"/>
              <a:t>To start NRCDose, go to the directory where the program was installed and double click the NDOSE.EXE icon. The screen shown will appear.  Select the desired program by clicking on the bar with the mouse cursor.</a:t>
            </a:r>
            <a:r>
              <a:rPr lang="en-US" sz="2800" dirty="0"/>
              <a:t> </a:t>
            </a:r>
          </a:p>
          <a:p>
            <a:pPr>
              <a:lnSpc>
                <a:spcPct val="100000"/>
              </a:lnSpc>
            </a:pPr>
            <a:endParaRPr lang="en-US" sz="2800" dirty="0"/>
          </a:p>
        </p:txBody>
      </p:sp>
      <p:pic>
        <p:nvPicPr>
          <p:cNvPr id="110596" name="Picture 4"/>
          <p:cNvPicPr>
            <a:picLocks noGrp="1" noChangeAspect="1" noChangeArrowheads="1"/>
          </p:cNvPicPr>
          <p:nvPr>
            <p:ph sz="half" idx="2"/>
          </p:nvPr>
        </p:nvPicPr>
        <p:blipFill>
          <a:blip r:embed="rId3" cstate="print"/>
          <a:srcRect/>
          <a:stretch>
            <a:fillRect/>
          </a:stretch>
        </p:blipFill>
        <p:spPr>
          <a:xfrm>
            <a:off x="5105400" y="1524000"/>
            <a:ext cx="3440113" cy="3962400"/>
          </a:xfrm>
          <a:noFill/>
          <a:ln/>
        </p:spPr>
      </p:pic>
      <p:sp>
        <p:nvSpPr>
          <p:cNvPr id="5" name="Slide Number Placeholder 4"/>
          <p:cNvSpPr>
            <a:spLocks noGrp="1"/>
          </p:cNvSpPr>
          <p:nvPr>
            <p:ph type="sldNum" sz="quarter" idx="12"/>
          </p:nvPr>
        </p:nvSpPr>
        <p:spPr/>
        <p:txBody>
          <a:bodyPr/>
          <a:lstStyle/>
          <a:p>
            <a:fld id="{36440276-57CB-41E7-B0D5-09E7AE966550}"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954" name="Group 2"/>
          <p:cNvGraphicFramePr>
            <a:graphicFrameLocks noGrp="1"/>
          </p:cNvGraphicFramePr>
          <p:nvPr/>
        </p:nvGraphicFramePr>
        <p:xfrm>
          <a:off x="2286000" y="609601"/>
          <a:ext cx="4343400" cy="5486398"/>
        </p:xfrm>
        <a:graphic>
          <a:graphicData uri="http://schemas.openxmlformats.org/drawingml/2006/table">
            <a:tbl>
              <a:tblPr/>
              <a:tblGrid>
                <a:gridCol w="1277382"/>
                <a:gridCol w="1565434"/>
                <a:gridCol w="1500584"/>
              </a:tblGrid>
              <a:tr h="630194">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Liquid Effluent Source Term Used for Evaluating Doses </a:t>
                      </a:r>
                      <a:br>
                        <a:rPr kumimoji="0" lang="en-US" sz="1000" b="1" i="0" u="none" strike="noStrike" cap="none" normalizeH="0" baseline="0" dirty="0" smtClean="0">
                          <a:ln>
                            <a:noFill/>
                          </a:ln>
                          <a:solidFill>
                            <a:schemeClr val="tx1"/>
                          </a:solidFill>
                          <a:effectLst/>
                          <a:latin typeface="Arial" charset="0"/>
                          <a:cs typeface="Arial" charset="0"/>
                        </a:rPr>
                      </a:br>
                      <a:r>
                        <a:rPr kumimoji="0" lang="en-US" sz="1000" b="1" i="0" u="none" strike="noStrike" cap="none" normalizeH="0" baseline="0" dirty="0" smtClean="0">
                          <a:ln>
                            <a:noFill/>
                          </a:ln>
                          <a:solidFill>
                            <a:schemeClr val="tx1"/>
                          </a:solidFill>
                          <a:effectLst/>
                          <a:latin typeface="Arial" charset="0"/>
                          <a:cs typeface="Arial" charset="0"/>
                        </a:rPr>
                        <a:t>Based on ICRP-30/72 and RG 1.109 Dose Factors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82661">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Nuclide</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Typical BWR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Typical PWR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16">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(Ci/yr)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(Ci/yr)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3</a:t>
                      </a:r>
                      <a:r>
                        <a:rPr kumimoji="0" lang="en-US" sz="1000" b="0" i="0" u="none" strike="noStrike" cap="none" normalizeH="0" baseline="0" smtClean="0">
                          <a:ln>
                            <a:noFill/>
                          </a:ln>
                          <a:solidFill>
                            <a:schemeClr val="tx1"/>
                          </a:solidFill>
                          <a:effectLst/>
                          <a:latin typeface="Arial" charset="0"/>
                          <a:cs typeface="Arial" charset="0"/>
                        </a:rPr>
                        <a:t>H</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280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6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24</a:t>
                      </a:r>
                      <a:r>
                        <a:rPr kumimoji="0" lang="en-US" sz="1000" b="0" i="0" u="none" strike="noStrike" cap="none" normalizeH="0" baseline="0" smtClean="0">
                          <a:ln>
                            <a:noFill/>
                          </a:ln>
                          <a:solidFill>
                            <a:schemeClr val="tx1"/>
                          </a:solidFill>
                          <a:effectLst/>
                          <a:latin typeface="Arial" charset="0"/>
                          <a:cs typeface="Arial" charset="0"/>
                        </a:rPr>
                        <a:t>Na</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1.60E-03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1.10E-03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54</a:t>
                      </a:r>
                      <a:r>
                        <a:rPr kumimoji="0" lang="en-US" sz="1000" b="0" i="0" u="none" strike="noStrike" cap="none" normalizeH="0" baseline="0" smtClean="0">
                          <a:ln>
                            <a:noFill/>
                          </a:ln>
                          <a:solidFill>
                            <a:schemeClr val="tx1"/>
                          </a:solidFill>
                          <a:effectLst/>
                          <a:latin typeface="Arial" charset="0"/>
                          <a:cs typeface="Arial" charset="0"/>
                        </a:rPr>
                        <a:t>Mn</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1.20E-03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3.90E-03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55</a:t>
                      </a:r>
                      <a:r>
                        <a:rPr kumimoji="0" lang="en-US" sz="1000" b="0" i="0" u="none" strike="noStrike" cap="none" normalizeH="0" baseline="0" smtClean="0">
                          <a:ln>
                            <a:noFill/>
                          </a:ln>
                          <a:solidFill>
                            <a:schemeClr val="tx1"/>
                          </a:solidFill>
                          <a:effectLst/>
                          <a:latin typeface="Arial" charset="0"/>
                          <a:cs typeface="Arial" charset="0"/>
                        </a:rPr>
                        <a:t>Fe</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2.90E-03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7.30E-03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6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59</a:t>
                      </a:r>
                      <a:r>
                        <a:rPr kumimoji="0" lang="en-US" sz="1000" b="0" i="0" u="none" strike="noStrike" cap="none" normalizeH="0" baseline="0" smtClean="0">
                          <a:ln>
                            <a:noFill/>
                          </a:ln>
                          <a:solidFill>
                            <a:schemeClr val="tx1"/>
                          </a:solidFill>
                          <a:effectLst/>
                          <a:latin typeface="Arial" charset="0"/>
                          <a:cs typeface="Arial" charset="0"/>
                        </a:rPr>
                        <a:t>Fe</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6.00E-05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2.20E-03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58</a:t>
                      </a:r>
                      <a:r>
                        <a:rPr kumimoji="0" lang="en-US" sz="1000" b="0" i="0" u="none" strike="noStrike" cap="none" normalizeH="0" baseline="0" smtClean="0">
                          <a:ln>
                            <a:noFill/>
                          </a:ln>
                          <a:solidFill>
                            <a:schemeClr val="tx1"/>
                          </a:solidFill>
                          <a:effectLst/>
                          <a:latin typeface="Arial" charset="0"/>
                          <a:cs typeface="Arial" charset="0"/>
                        </a:rPr>
                        <a:t>Co</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4.40E-03</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8.30E-03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6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60</a:t>
                      </a:r>
                      <a:r>
                        <a:rPr kumimoji="0" lang="en-US" sz="1000" b="0" i="0" u="none" strike="noStrike" cap="none" normalizeH="0" baseline="0" smtClean="0">
                          <a:ln>
                            <a:noFill/>
                          </a:ln>
                          <a:solidFill>
                            <a:schemeClr val="tx1"/>
                          </a:solidFill>
                          <a:effectLst/>
                          <a:latin typeface="Arial" charset="0"/>
                          <a:cs typeface="Arial" charset="0"/>
                        </a:rPr>
                        <a:t>Co</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9.90E-03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1.40E-02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65</a:t>
                      </a:r>
                      <a:r>
                        <a:rPr kumimoji="0" lang="en-US" sz="1000" b="0" i="0" u="none" strike="noStrike" cap="none" normalizeH="0" baseline="0" smtClean="0">
                          <a:ln>
                            <a:noFill/>
                          </a:ln>
                          <a:solidFill>
                            <a:schemeClr val="tx1"/>
                          </a:solidFill>
                          <a:effectLst/>
                          <a:latin typeface="Arial" charset="0"/>
                          <a:cs typeface="Arial" charset="0"/>
                        </a:rPr>
                        <a:t>Zn</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5.40E-04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4.00E-05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89</a:t>
                      </a:r>
                      <a:r>
                        <a:rPr kumimoji="0" lang="en-US" sz="1000" b="0" i="0" u="none" strike="noStrike" cap="none" normalizeH="0" baseline="0" smtClean="0">
                          <a:ln>
                            <a:noFill/>
                          </a:ln>
                          <a:solidFill>
                            <a:schemeClr val="tx1"/>
                          </a:solidFill>
                          <a:effectLst/>
                          <a:latin typeface="Arial" charset="0"/>
                          <a:cs typeface="Arial" charset="0"/>
                        </a:rPr>
                        <a:t>Sr</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2.00E-04</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1.00E-04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6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90</a:t>
                      </a:r>
                      <a:r>
                        <a:rPr kumimoji="0" lang="en-US" sz="1000" b="0" i="0" u="none" strike="noStrike" cap="none" normalizeH="0" baseline="0" smtClean="0">
                          <a:ln>
                            <a:noFill/>
                          </a:ln>
                          <a:solidFill>
                            <a:schemeClr val="tx1"/>
                          </a:solidFill>
                          <a:effectLst/>
                          <a:latin typeface="Arial" charset="0"/>
                          <a:cs typeface="Arial" charset="0"/>
                        </a:rPr>
                        <a:t>Sr</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2.00E-05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1.00E-05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131</a:t>
                      </a:r>
                      <a:r>
                        <a:rPr kumimoji="0" lang="en-US" sz="1000" b="0" i="0" u="none" strike="noStrike" cap="none" normalizeH="0" baseline="0" smtClean="0">
                          <a:ln>
                            <a:noFill/>
                          </a:ln>
                          <a:solidFill>
                            <a:schemeClr val="tx1"/>
                          </a:solidFill>
                          <a:effectLst/>
                          <a:latin typeface="Arial" charset="0"/>
                          <a:cs typeface="Arial" charset="0"/>
                        </a:rPr>
                        <a:t>I</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8.10E-02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4.60E-02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134</a:t>
                      </a:r>
                      <a:r>
                        <a:rPr kumimoji="0" lang="en-US" sz="1000" b="0" i="0" u="none" strike="noStrike" cap="none" normalizeH="0" baseline="0" smtClean="0">
                          <a:ln>
                            <a:noFill/>
                          </a:ln>
                          <a:solidFill>
                            <a:schemeClr val="tx1"/>
                          </a:solidFill>
                          <a:effectLst/>
                          <a:latin typeface="Arial" charset="0"/>
                          <a:cs typeface="Arial" charset="0"/>
                        </a:rPr>
                        <a:t>Cs</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1.30E-02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2.20E-02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6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137</a:t>
                      </a:r>
                      <a:r>
                        <a:rPr kumimoji="0" lang="en-US" sz="1000" b="0" i="0" u="none" strike="noStrike" cap="none" normalizeH="0" baseline="0" smtClean="0">
                          <a:ln>
                            <a:noFill/>
                          </a:ln>
                          <a:solidFill>
                            <a:schemeClr val="tx1"/>
                          </a:solidFill>
                          <a:effectLst/>
                          <a:latin typeface="Arial" charset="0"/>
                          <a:cs typeface="Arial" charset="0"/>
                        </a:rPr>
                        <a:t>Cs</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2.40E-02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3.00E-02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30194">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Based on generic release data from NUREG-0016 for BWR </a:t>
                      </a:r>
                      <a:br>
                        <a:rPr kumimoji="0" lang="en-US" sz="1000" b="0" i="0" u="none" strike="noStrike" cap="none" normalizeH="0" baseline="0" dirty="0" smtClean="0">
                          <a:ln>
                            <a:noFill/>
                          </a:ln>
                          <a:solidFill>
                            <a:schemeClr val="tx1"/>
                          </a:solidFill>
                          <a:effectLst/>
                          <a:latin typeface="Arial" charset="0"/>
                          <a:cs typeface="Arial" charset="0"/>
                        </a:rPr>
                      </a:br>
                      <a:r>
                        <a:rPr kumimoji="0" lang="en-US" sz="1000" b="0" i="0" u="none" strike="noStrike" cap="none" normalizeH="0" baseline="0" dirty="0" smtClean="0">
                          <a:ln>
                            <a:noFill/>
                          </a:ln>
                          <a:solidFill>
                            <a:schemeClr val="tx1"/>
                          </a:solidFill>
                          <a:effectLst/>
                          <a:latin typeface="Arial" charset="0"/>
                          <a:cs typeface="Arial" charset="0"/>
                        </a:rPr>
                        <a:t>and NUREG-0017 for PWR.</a:t>
                      </a:r>
                      <a:endParaRPr kumimoji="0" lang="en-US"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69A15AB9-4A83-4EA1-B8E6-C95AF14C007A}"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78" name="Picture 2"/>
          <p:cNvPicPr>
            <a:picLocks noChangeAspect="1" noChangeArrowheads="1"/>
          </p:cNvPicPr>
          <p:nvPr/>
        </p:nvPicPr>
        <p:blipFill>
          <a:blip r:embed="rId3" cstate="print"/>
          <a:srcRect/>
          <a:stretch>
            <a:fillRect/>
          </a:stretch>
        </p:blipFill>
        <p:spPr bwMode="auto">
          <a:xfrm>
            <a:off x="762000" y="609600"/>
            <a:ext cx="7935411" cy="5257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p:cNvPicPr>
            <a:picLocks noChangeAspect="1" noChangeArrowheads="1"/>
          </p:cNvPicPr>
          <p:nvPr/>
        </p:nvPicPr>
        <p:blipFill>
          <a:blip r:embed="rId3" cstate="print"/>
          <a:srcRect/>
          <a:stretch>
            <a:fillRect/>
          </a:stretch>
        </p:blipFill>
        <p:spPr bwMode="auto">
          <a:xfrm>
            <a:off x="381000" y="1295400"/>
            <a:ext cx="4269154" cy="3733800"/>
          </a:xfrm>
          <a:prstGeom prst="rect">
            <a:avLst/>
          </a:prstGeom>
          <a:noFill/>
          <a:ln w="9525">
            <a:noFill/>
            <a:miter lim="800000"/>
            <a:headEnd/>
            <a:tailEnd/>
          </a:ln>
          <a:effectLst/>
        </p:spPr>
      </p:pic>
      <p:pic>
        <p:nvPicPr>
          <p:cNvPr id="384003" name="Picture 3"/>
          <p:cNvPicPr>
            <a:picLocks noChangeAspect="1" noChangeArrowheads="1"/>
          </p:cNvPicPr>
          <p:nvPr/>
        </p:nvPicPr>
        <p:blipFill>
          <a:blip r:embed="rId4" cstate="print"/>
          <a:srcRect/>
          <a:stretch>
            <a:fillRect/>
          </a:stretch>
        </p:blipFill>
        <p:spPr bwMode="auto">
          <a:xfrm>
            <a:off x="4724399" y="1295400"/>
            <a:ext cx="4063811" cy="3733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9A15AB9-4A83-4EA1-B8E6-C95AF14C007A}"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p:cNvPicPr>
            <a:picLocks noChangeAspect="1" noChangeArrowheads="1"/>
          </p:cNvPicPr>
          <p:nvPr/>
        </p:nvPicPr>
        <p:blipFill>
          <a:blip r:embed="rId3" cstate="print"/>
          <a:srcRect/>
          <a:stretch>
            <a:fillRect/>
          </a:stretch>
        </p:blipFill>
        <p:spPr bwMode="auto">
          <a:xfrm>
            <a:off x="304800" y="1219200"/>
            <a:ext cx="4076822" cy="4191000"/>
          </a:xfrm>
          <a:prstGeom prst="rect">
            <a:avLst/>
          </a:prstGeom>
          <a:noFill/>
          <a:ln w="9525">
            <a:noFill/>
            <a:miter lim="800000"/>
            <a:headEnd/>
            <a:tailEnd/>
          </a:ln>
          <a:effectLst/>
        </p:spPr>
      </p:pic>
      <p:pic>
        <p:nvPicPr>
          <p:cNvPr id="385027" name="Picture 3"/>
          <p:cNvPicPr>
            <a:picLocks noChangeAspect="1" noChangeArrowheads="1"/>
          </p:cNvPicPr>
          <p:nvPr/>
        </p:nvPicPr>
        <p:blipFill>
          <a:blip r:embed="rId4" cstate="print"/>
          <a:srcRect/>
          <a:stretch>
            <a:fillRect/>
          </a:stretch>
        </p:blipFill>
        <p:spPr bwMode="auto">
          <a:xfrm>
            <a:off x="4648200" y="1219200"/>
            <a:ext cx="4125516" cy="4191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9A15AB9-4A83-4EA1-B8E6-C95AF14C007A}"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6050" name="Group 2"/>
          <p:cNvGraphicFramePr>
            <a:graphicFrameLocks noGrp="1"/>
          </p:cNvGraphicFramePr>
          <p:nvPr/>
        </p:nvGraphicFramePr>
        <p:xfrm>
          <a:off x="2667000" y="609600"/>
          <a:ext cx="3733800" cy="5486400"/>
        </p:xfrm>
        <a:graphic>
          <a:graphicData uri="http://schemas.openxmlformats.org/drawingml/2006/table">
            <a:tbl>
              <a:tblPr/>
              <a:tblGrid>
                <a:gridCol w="1098872"/>
                <a:gridCol w="1344050"/>
                <a:gridCol w="1290878"/>
              </a:tblGrid>
              <a:tr h="27507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Noble Gases Effluent Source Term</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507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Nuclide</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BWR</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PWR</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(Ci/yr)</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(Ci/yr)</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41</a:t>
                      </a:r>
                      <a:r>
                        <a:rPr kumimoji="0" lang="en-US" sz="1400" b="0" i="0" u="none" strike="noStrike" cap="none" normalizeH="0" baseline="0" smtClean="0">
                          <a:ln>
                            <a:noFill/>
                          </a:ln>
                          <a:solidFill>
                            <a:schemeClr val="tx1"/>
                          </a:solidFill>
                          <a:effectLst/>
                          <a:latin typeface="Arial" charset="0"/>
                          <a:cs typeface="Arial" charset="0"/>
                        </a:rPr>
                        <a:t>Ar</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38</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83m</a:t>
                      </a:r>
                      <a:r>
                        <a:rPr kumimoji="0" lang="en-US" sz="1400" b="0" i="0" u="none" strike="noStrike" cap="none" normalizeH="0" baseline="0" smtClean="0">
                          <a:ln>
                            <a:noFill/>
                          </a:ln>
                          <a:solidFill>
                            <a:schemeClr val="tx1"/>
                          </a:solidFill>
                          <a:effectLst/>
                          <a:latin typeface="Arial" charset="0"/>
                          <a:cs typeface="Arial" charset="0"/>
                        </a:rPr>
                        <a:t>Kr</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85m</a:t>
                      </a:r>
                      <a:r>
                        <a:rPr kumimoji="0" lang="en-US" sz="1400" b="0" i="0" u="none" strike="noStrike" cap="none" normalizeH="0" baseline="0" smtClean="0">
                          <a:ln>
                            <a:noFill/>
                          </a:ln>
                          <a:solidFill>
                            <a:schemeClr val="tx1"/>
                          </a:solidFill>
                          <a:effectLst/>
                          <a:latin typeface="Arial" charset="0"/>
                          <a:cs typeface="Arial" charset="0"/>
                        </a:rPr>
                        <a:t>Kr</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32</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53</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85</a:t>
                      </a:r>
                      <a:r>
                        <a:rPr kumimoji="0" lang="en-US" sz="1400" b="0" i="0" u="none" strike="noStrike" cap="none" normalizeH="0" baseline="0" smtClean="0">
                          <a:ln>
                            <a:noFill/>
                          </a:ln>
                          <a:solidFill>
                            <a:schemeClr val="tx1"/>
                          </a:solidFill>
                          <a:effectLst/>
                          <a:latin typeface="Arial" charset="0"/>
                          <a:cs typeface="Arial" charset="0"/>
                        </a:rPr>
                        <a:t>Kr</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240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2,000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87</a:t>
                      </a:r>
                      <a:r>
                        <a:rPr kumimoji="0" lang="en-US" sz="1400" b="0" i="0" u="none" strike="noStrike" cap="none" normalizeH="0" baseline="0" smtClean="0">
                          <a:ln>
                            <a:noFill/>
                          </a:ln>
                          <a:solidFill>
                            <a:schemeClr val="tx1"/>
                          </a:solidFill>
                          <a:effectLst/>
                          <a:latin typeface="Arial" charset="0"/>
                          <a:cs typeface="Arial" charset="0"/>
                        </a:rPr>
                        <a:t>Kr</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63</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18</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88</a:t>
                      </a:r>
                      <a:r>
                        <a:rPr kumimoji="0" lang="en-US" sz="1400" b="0" i="0" u="none" strike="noStrike" cap="none" normalizeH="0" baseline="0" smtClean="0">
                          <a:ln>
                            <a:noFill/>
                          </a:ln>
                          <a:solidFill>
                            <a:schemeClr val="tx1"/>
                          </a:solidFill>
                          <a:effectLst/>
                          <a:latin typeface="Arial" charset="0"/>
                          <a:cs typeface="Arial" charset="0"/>
                        </a:rPr>
                        <a:t>Kr</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95</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65</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89</a:t>
                      </a:r>
                      <a:r>
                        <a:rPr kumimoji="0" lang="en-US" sz="1400" b="0" i="0" u="none" strike="noStrike" cap="none" normalizeH="0" baseline="0" smtClean="0">
                          <a:ln>
                            <a:noFill/>
                          </a:ln>
                          <a:solidFill>
                            <a:schemeClr val="tx1"/>
                          </a:solidFill>
                          <a:effectLst/>
                          <a:latin typeface="Arial" charset="0"/>
                          <a:cs typeface="Arial" charset="0"/>
                        </a:rPr>
                        <a:t>Kr</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610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90</a:t>
                      </a:r>
                      <a:r>
                        <a:rPr kumimoji="0" lang="en-US" sz="1400" b="0" i="0" u="none" strike="noStrike" cap="none" normalizeH="0" baseline="0" smtClean="0">
                          <a:ln>
                            <a:noFill/>
                          </a:ln>
                          <a:solidFill>
                            <a:schemeClr val="tx1"/>
                          </a:solidFill>
                          <a:effectLst/>
                          <a:latin typeface="Arial" charset="0"/>
                          <a:cs typeface="Arial" charset="0"/>
                        </a:rPr>
                        <a:t>Kr</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131m</a:t>
                      </a:r>
                      <a:r>
                        <a:rPr kumimoji="0" lang="en-US" sz="1400" b="0" i="0" u="none" strike="noStrike" cap="none" normalizeH="0" baseline="0" smtClean="0">
                          <a:ln>
                            <a:noFill/>
                          </a:ln>
                          <a:solidFill>
                            <a:schemeClr val="tx1"/>
                          </a:solidFill>
                          <a:effectLst/>
                          <a:latin typeface="Arial" charset="0"/>
                          <a:cs typeface="Arial" charset="0"/>
                        </a:rPr>
                        <a:t>Xe</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5.1</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1,600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133m</a:t>
                      </a:r>
                      <a:r>
                        <a:rPr kumimoji="0" lang="en-US" sz="1400" b="0" i="0" u="none" strike="noStrike" cap="none" normalizeH="0" baseline="0" smtClean="0">
                          <a:ln>
                            <a:noFill/>
                          </a:ln>
                          <a:solidFill>
                            <a:schemeClr val="tx1"/>
                          </a:solidFill>
                          <a:effectLst/>
                          <a:latin typeface="Arial" charset="0"/>
                          <a:cs typeface="Arial" charset="0"/>
                        </a:rPr>
                        <a:t>Xe</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100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133</a:t>
                      </a:r>
                      <a:r>
                        <a:rPr kumimoji="0" lang="en-US" sz="1400" b="0" i="0" u="none" strike="noStrike" cap="none" normalizeH="0" baseline="0" smtClean="0">
                          <a:ln>
                            <a:noFill/>
                          </a:ln>
                          <a:solidFill>
                            <a:schemeClr val="tx1"/>
                          </a:solidFill>
                          <a:effectLst/>
                          <a:latin typeface="Arial" charset="0"/>
                          <a:cs typeface="Arial" charset="0"/>
                        </a:rPr>
                        <a:t>Xe</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1,800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4,800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135m</a:t>
                      </a:r>
                      <a:r>
                        <a:rPr kumimoji="0" lang="en-US" sz="1400" b="0" i="0" u="none" strike="noStrike" cap="none" normalizeH="0" baseline="0" smtClean="0">
                          <a:ln>
                            <a:noFill/>
                          </a:ln>
                          <a:solidFill>
                            <a:schemeClr val="tx1"/>
                          </a:solidFill>
                          <a:effectLst/>
                          <a:latin typeface="Arial" charset="0"/>
                          <a:cs typeface="Arial" charset="0"/>
                        </a:rPr>
                        <a:t>Xe</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990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7</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135</a:t>
                      </a:r>
                      <a:r>
                        <a:rPr kumimoji="0" lang="en-US" sz="1400" b="0" i="0" u="none" strike="noStrike" cap="none" normalizeH="0" baseline="0" smtClean="0">
                          <a:ln>
                            <a:noFill/>
                          </a:ln>
                          <a:solidFill>
                            <a:schemeClr val="tx1"/>
                          </a:solidFill>
                          <a:effectLst/>
                          <a:latin typeface="Arial" charset="0"/>
                          <a:cs typeface="Arial" charset="0"/>
                        </a:rPr>
                        <a:t>Xe</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1,200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490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137</a:t>
                      </a:r>
                      <a:r>
                        <a:rPr kumimoji="0" lang="en-US" sz="1400" b="0" i="0" u="none" strike="noStrike" cap="none" normalizeH="0" baseline="0" smtClean="0">
                          <a:ln>
                            <a:noFill/>
                          </a:ln>
                          <a:solidFill>
                            <a:schemeClr val="tx1"/>
                          </a:solidFill>
                          <a:effectLst/>
                          <a:latin typeface="Arial" charset="0"/>
                          <a:cs typeface="Arial" charset="0"/>
                        </a:rPr>
                        <a:t>Xe</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1,300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30000" smtClean="0">
                          <a:ln>
                            <a:noFill/>
                          </a:ln>
                          <a:solidFill>
                            <a:schemeClr val="tx1"/>
                          </a:solidFill>
                          <a:effectLst/>
                          <a:latin typeface="Arial" charset="0"/>
                          <a:cs typeface="Arial" charset="0"/>
                        </a:rPr>
                        <a:t>138</a:t>
                      </a:r>
                      <a:r>
                        <a:rPr kumimoji="0" lang="en-US" sz="1400" b="0" i="0" u="none" strike="noStrike" cap="none" normalizeH="0" baseline="0" smtClean="0">
                          <a:ln>
                            <a:noFill/>
                          </a:ln>
                          <a:solidFill>
                            <a:schemeClr val="tx1"/>
                          </a:solidFill>
                          <a:effectLst/>
                          <a:latin typeface="Arial" charset="0"/>
                          <a:cs typeface="Arial" charset="0"/>
                        </a:rPr>
                        <a:t>Xe</a:t>
                      </a:r>
                      <a:endParaRPr kumimoji="0" lang="en-US" sz="1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1,000</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6</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69A15AB9-4A83-4EA1-B8E6-C95AF14C007A}"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2"/>
          <p:cNvPicPr>
            <a:picLocks noChangeAspect="1" noChangeArrowheads="1"/>
          </p:cNvPicPr>
          <p:nvPr/>
        </p:nvPicPr>
        <p:blipFill>
          <a:blip r:embed="rId3" cstate="print"/>
          <a:srcRect/>
          <a:stretch>
            <a:fillRect/>
          </a:stretch>
        </p:blipFill>
        <p:spPr bwMode="auto">
          <a:xfrm>
            <a:off x="381000" y="1066800"/>
            <a:ext cx="8534400" cy="479583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p:cNvPicPr>
            <a:picLocks noChangeAspect="1" noChangeArrowheads="1"/>
          </p:cNvPicPr>
          <p:nvPr/>
        </p:nvPicPr>
        <p:blipFill>
          <a:blip r:embed="rId3" cstate="print"/>
          <a:srcRect/>
          <a:stretch>
            <a:fillRect/>
          </a:stretch>
        </p:blipFill>
        <p:spPr bwMode="auto">
          <a:xfrm>
            <a:off x="169333" y="1176867"/>
            <a:ext cx="8763000" cy="395763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2"/>
          <p:cNvPicPr>
            <a:picLocks noChangeAspect="1" noChangeArrowheads="1"/>
          </p:cNvPicPr>
          <p:nvPr/>
        </p:nvPicPr>
        <p:blipFill>
          <a:blip r:embed="rId3" cstate="print"/>
          <a:srcRect/>
          <a:stretch>
            <a:fillRect/>
          </a:stretch>
        </p:blipFill>
        <p:spPr bwMode="auto">
          <a:xfrm>
            <a:off x="457200" y="609600"/>
            <a:ext cx="8353425" cy="522922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p:cNvPicPr>
            <a:picLocks noChangeAspect="1" noChangeArrowheads="1"/>
          </p:cNvPicPr>
          <p:nvPr/>
        </p:nvPicPr>
        <p:blipFill>
          <a:blip r:embed="rId3" cstate="print"/>
          <a:srcRect/>
          <a:stretch>
            <a:fillRect/>
          </a:stretch>
        </p:blipFill>
        <p:spPr bwMode="auto">
          <a:xfrm>
            <a:off x="457200" y="457200"/>
            <a:ext cx="8458200" cy="5454367"/>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0" name="Picture 2"/>
          <p:cNvPicPr>
            <a:picLocks noChangeAspect="1" noChangeArrowheads="1"/>
          </p:cNvPicPr>
          <p:nvPr/>
        </p:nvPicPr>
        <p:blipFill>
          <a:blip r:embed="rId3" cstate="print"/>
          <a:srcRect/>
          <a:stretch>
            <a:fillRect/>
          </a:stretch>
        </p:blipFill>
        <p:spPr bwMode="auto">
          <a:xfrm>
            <a:off x="304800" y="1219200"/>
            <a:ext cx="8382000" cy="2971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7772400" cy="1143000"/>
          </a:xfrm>
        </p:spPr>
        <p:txBody>
          <a:bodyPr/>
          <a:lstStyle/>
          <a:p>
            <a:r>
              <a:rPr lang="en-US" dirty="0" smtClean="0"/>
              <a:t>LADTAP</a:t>
            </a:r>
            <a:endParaRPr lang="en-US" dirty="0"/>
          </a:p>
        </p:txBody>
      </p:sp>
      <p:sp>
        <p:nvSpPr>
          <p:cNvPr id="6" name="Slide Number Placeholder 5"/>
          <p:cNvSpPr>
            <a:spLocks noGrp="1"/>
          </p:cNvSpPr>
          <p:nvPr>
            <p:ph type="sldNum" sz="quarter" idx="12"/>
          </p:nvPr>
        </p:nvSpPr>
        <p:spPr/>
        <p:txBody>
          <a:bodyPr/>
          <a:lstStyle/>
          <a:p>
            <a:fld id="{69A15AB9-4A83-4EA1-B8E6-C95AF14C007A}" type="slidenum">
              <a:rPr lang="en-US" smtClean="0"/>
              <a:pPr/>
              <a:t>8</a:t>
            </a:fld>
            <a:endParaRPr lang="en-US"/>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a:blip r:embed="rId3" cstate="print"/>
          <a:srcRect/>
          <a:stretch>
            <a:fillRect/>
          </a:stretch>
        </p:blipFill>
        <p:spPr bwMode="auto">
          <a:xfrm>
            <a:off x="304800" y="1524000"/>
            <a:ext cx="8534400" cy="309403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8" name="Picture 2"/>
          <p:cNvPicPr>
            <a:picLocks noChangeAspect="1" noChangeArrowheads="1"/>
          </p:cNvPicPr>
          <p:nvPr/>
        </p:nvPicPr>
        <p:blipFill>
          <a:blip r:embed="rId3" cstate="print"/>
          <a:srcRect/>
          <a:stretch>
            <a:fillRect/>
          </a:stretch>
        </p:blipFill>
        <p:spPr bwMode="auto">
          <a:xfrm>
            <a:off x="228600" y="1447800"/>
            <a:ext cx="8686800" cy="307975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9A15AB9-4A83-4EA1-B8E6-C95AF14C007A}"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smtClean="0"/>
              <a:t>GALE Code</a:t>
            </a:r>
            <a:endParaRPr lang="en-US" dirty="0"/>
          </a:p>
        </p:txBody>
      </p:sp>
      <p:sp>
        <p:nvSpPr>
          <p:cNvPr id="3" name="Text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69A15AB9-4A83-4EA1-B8E6-C95AF14C007A}" type="slidenum">
              <a:rPr lang="en-US" smtClean="0"/>
              <a:pPr/>
              <a:t>82</a:t>
            </a:fld>
            <a:endParaRPr lang="en-US"/>
          </a:p>
        </p:txBody>
      </p:sp>
    </p:spTree>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fontScale="90000"/>
          </a:bodyPr>
          <a:lstStyle/>
          <a:p>
            <a:pPr>
              <a:lnSpc>
                <a:spcPct val="100000"/>
              </a:lnSpc>
            </a:pPr>
            <a:r>
              <a:rPr lang="en-US" sz="4000" dirty="0"/>
              <a:t>GALE (Gaseous and Liquid Effluents) Code, Rev. 1</a:t>
            </a:r>
          </a:p>
        </p:txBody>
      </p:sp>
      <p:sp>
        <p:nvSpPr>
          <p:cNvPr id="2053" name="Rectangle 5"/>
          <p:cNvSpPr>
            <a:spLocks noGrp="1" noChangeArrowheads="1"/>
          </p:cNvSpPr>
          <p:nvPr>
            <p:ph type="body" idx="1"/>
          </p:nvPr>
        </p:nvSpPr>
        <p:spPr/>
        <p:txBody>
          <a:bodyPr>
            <a:noAutofit/>
          </a:bodyPr>
          <a:lstStyle/>
          <a:p>
            <a:pPr>
              <a:lnSpc>
                <a:spcPct val="100000"/>
              </a:lnSpc>
            </a:pPr>
            <a:r>
              <a:rPr lang="en-US" sz="2400" dirty="0"/>
              <a:t>Implements NRC’s radioactive source term development as specified in Regulatory Guide 1.112</a:t>
            </a:r>
          </a:p>
          <a:p>
            <a:pPr>
              <a:lnSpc>
                <a:spcPct val="100000"/>
              </a:lnSpc>
            </a:pPr>
            <a:r>
              <a:rPr lang="en-US" sz="2400" dirty="0"/>
              <a:t>Incorporates modeling in </a:t>
            </a:r>
            <a:r>
              <a:rPr lang="en-US" sz="2400" dirty="0" smtClean="0"/>
              <a:t>ANSI/ANS18.1-1999</a:t>
            </a:r>
            <a:r>
              <a:rPr lang="en-US" sz="2400" dirty="0"/>
              <a:t>, “Radioactive Source Term for Normal Operation of Light Water Reactors,” to develop realistic source terms for both the reactor coolant and the secondary coolant</a:t>
            </a:r>
          </a:p>
          <a:p>
            <a:pPr>
              <a:lnSpc>
                <a:spcPct val="100000"/>
              </a:lnSpc>
            </a:pPr>
            <a:r>
              <a:rPr lang="en-US" sz="2400" dirty="0"/>
              <a:t>NRC Fortran code, suitable for operation under a PC-based DOS operating system</a:t>
            </a:r>
          </a:p>
          <a:p>
            <a:pPr>
              <a:lnSpc>
                <a:spcPct val="100000"/>
              </a:lnSpc>
            </a:pPr>
            <a:r>
              <a:rPr lang="en-US" sz="2400" dirty="0"/>
              <a:t>PWR and BWR versions, each with both a liquid and gaseous version of the program</a:t>
            </a:r>
          </a:p>
        </p:txBody>
      </p:sp>
    </p:spTree>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nSpc>
                <a:spcPct val="100000"/>
              </a:lnSpc>
            </a:pPr>
            <a:r>
              <a:rPr lang="en-US" sz="4000"/>
              <a:t>GALE Code, Rev. 1</a:t>
            </a:r>
          </a:p>
        </p:txBody>
      </p:sp>
      <p:sp>
        <p:nvSpPr>
          <p:cNvPr id="4099" name="Rectangle 3"/>
          <p:cNvSpPr>
            <a:spLocks noGrp="1" noChangeArrowheads="1"/>
          </p:cNvSpPr>
          <p:nvPr>
            <p:ph type="body" idx="1"/>
          </p:nvPr>
        </p:nvSpPr>
        <p:spPr/>
        <p:txBody>
          <a:bodyPr>
            <a:normAutofit fontScale="92500" lnSpcReduction="10000"/>
          </a:bodyPr>
          <a:lstStyle/>
          <a:p>
            <a:pPr>
              <a:lnSpc>
                <a:spcPct val="110000"/>
              </a:lnSpc>
            </a:pPr>
            <a:r>
              <a:rPr lang="en-US" sz="2800" dirty="0"/>
              <a:t>PWR and BWR versions of the program are documented in NUREG-0016 (Rev. 1) and NUREG-0017 (Rev. 1), respectively.</a:t>
            </a:r>
          </a:p>
          <a:p>
            <a:pPr>
              <a:lnSpc>
                <a:spcPct val="110000"/>
              </a:lnSpc>
            </a:pPr>
            <a:r>
              <a:rPr lang="en-US" sz="2800" dirty="0"/>
              <a:t>The calculations performed with this code are based on:</a:t>
            </a:r>
          </a:p>
          <a:p>
            <a:pPr lvl="1">
              <a:lnSpc>
                <a:spcPct val="110000"/>
              </a:lnSpc>
            </a:pPr>
            <a:r>
              <a:rPr lang="en-US" sz="2000" dirty="0"/>
              <a:t>Standardized reactor coolant activities recommended by ANS-18.1, Source Term Specification N237, “Radioactive Materials in Principal Fluid Streams of Light-Water-Cooled Nuclear Power Plants,” which ANSI issued in 1976</a:t>
            </a:r>
          </a:p>
          <a:p>
            <a:pPr lvl="1">
              <a:lnSpc>
                <a:spcPct val="110000"/>
              </a:lnSpc>
            </a:pPr>
            <a:r>
              <a:rPr lang="en-US" sz="2000" dirty="0"/>
              <a:t>The release and transport mechanisms that result in the appearance of radioactive materials in gaseous and liquid waste streams</a:t>
            </a:r>
          </a:p>
          <a:p>
            <a:pPr>
              <a:lnSpc>
                <a:spcPct val="100000"/>
              </a:lnSpc>
            </a:pPr>
            <a:endParaRPr 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nSpc>
                <a:spcPct val="100000"/>
              </a:lnSpc>
            </a:pPr>
            <a:r>
              <a:rPr lang="en-US" sz="4000"/>
              <a:t>GALE Code, Rev. 1</a:t>
            </a:r>
          </a:p>
        </p:txBody>
      </p:sp>
      <p:sp>
        <p:nvSpPr>
          <p:cNvPr id="7171" name="Rectangle 3"/>
          <p:cNvSpPr>
            <a:spLocks noGrp="1" noChangeArrowheads="1"/>
          </p:cNvSpPr>
          <p:nvPr>
            <p:ph type="body" idx="1"/>
          </p:nvPr>
        </p:nvSpPr>
        <p:spPr/>
        <p:txBody>
          <a:bodyPr>
            <a:normAutofit fontScale="92500" lnSpcReduction="10000"/>
          </a:bodyPr>
          <a:lstStyle/>
          <a:p>
            <a:pPr>
              <a:lnSpc>
                <a:spcPct val="110000"/>
              </a:lnSpc>
            </a:pPr>
            <a:r>
              <a:rPr lang="en-US" sz="2400" b="1" dirty="0"/>
              <a:t>The contents of the NUREG documents </a:t>
            </a:r>
            <a:r>
              <a:rPr lang="en-US" sz="2400" b="1" dirty="0" smtClean="0"/>
              <a:t>are as </a:t>
            </a:r>
            <a:r>
              <a:rPr lang="en-US" sz="2400" b="1" dirty="0"/>
              <a:t>follows</a:t>
            </a:r>
            <a:r>
              <a:rPr lang="en-US" sz="2400" b="1" dirty="0" smtClean="0"/>
              <a:t>:</a:t>
            </a:r>
            <a:endParaRPr lang="en-US" sz="2400" b="1" dirty="0"/>
          </a:p>
          <a:p>
            <a:pPr lvl="1">
              <a:lnSpc>
                <a:spcPct val="110000"/>
              </a:lnSpc>
            </a:pPr>
            <a:r>
              <a:rPr lang="en-US" sz="2000" dirty="0"/>
              <a:t>The effectiveness of design features employed to reduce the quantities of radioactive materials ultimately released to the environment</a:t>
            </a:r>
          </a:p>
          <a:p>
            <a:pPr lvl="1">
              <a:lnSpc>
                <a:spcPct val="110000"/>
              </a:lnSpc>
            </a:pPr>
            <a:r>
              <a:rPr lang="en-US" sz="2000" dirty="0"/>
              <a:t>Chapter 1 of the respective NUREG report gives a step-by-step procedure for using the PWR or BWR GALE code along with a description of the parameters which have been built into the code for use with all the respective source term calculations.  These parameters, which apply generically to all PWRs or BWRs, have been incorporated into the Code to eliminate the need for their entry in the input files.  Other parameters are required to entered in the input file used by the code.  </a:t>
            </a:r>
            <a:r>
              <a:rPr lang="en-US" sz="2000" dirty="0" err="1"/>
              <a:t>Explantions</a:t>
            </a:r>
            <a:r>
              <a:rPr lang="en-US" sz="2000" dirty="0"/>
              <a:t> of the data required, along with acceptable means for calculating such data, are given for each required input line.</a:t>
            </a:r>
          </a:p>
          <a:p>
            <a:pPr lvl="1">
              <a:lnSpc>
                <a:spcPct val="100000"/>
              </a:lnSpc>
              <a:buFontTx/>
              <a:buNone/>
            </a:pPr>
            <a:endParaRPr lang="en-US" sz="20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nSpc>
                <a:spcPct val="100000"/>
              </a:lnSpc>
            </a:pPr>
            <a:r>
              <a:rPr lang="en-US" sz="4000"/>
              <a:t>GALE Code, Rev. 1</a:t>
            </a:r>
          </a:p>
        </p:txBody>
      </p:sp>
      <p:sp>
        <p:nvSpPr>
          <p:cNvPr id="11267" name="Rectangle 3"/>
          <p:cNvSpPr>
            <a:spLocks noGrp="1" noChangeArrowheads="1"/>
          </p:cNvSpPr>
          <p:nvPr>
            <p:ph type="body" idx="1"/>
          </p:nvPr>
        </p:nvSpPr>
        <p:spPr/>
        <p:txBody>
          <a:bodyPr/>
          <a:lstStyle/>
          <a:p>
            <a:pPr lvl="1">
              <a:lnSpc>
                <a:spcPct val="100000"/>
              </a:lnSpc>
              <a:buFontTx/>
              <a:buNone/>
            </a:pPr>
            <a:r>
              <a:rPr lang="en-US" sz="2400" b="1" dirty="0"/>
              <a:t>(Contents continued)</a:t>
            </a:r>
          </a:p>
          <a:p>
            <a:pPr lvl="1">
              <a:lnSpc>
                <a:spcPct val="100000"/>
              </a:lnSpc>
              <a:buFontTx/>
              <a:buNone/>
            </a:pPr>
            <a:endParaRPr lang="en-US" sz="3200" dirty="0"/>
          </a:p>
          <a:p>
            <a:pPr lvl="1">
              <a:lnSpc>
                <a:spcPct val="100000"/>
              </a:lnSpc>
            </a:pPr>
            <a:r>
              <a:rPr lang="en-US" sz="2000" dirty="0"/>
              <a:t>Chapter 2 of each NUREG report provides descriptions of the principal parameters used in the source term calculations and explanations of the bases for each parameter.  The parameters have been derived from operating plant experience where data were available.  Where operating data were inconclusive or not available, information was drawn from laboratory and field tests and from engineering judgment.</a:t>
            </a:r>
          </a:p>
          <a:p>
            <a:pPr>
              <a:lnSpc>
                <a:spcPct val="100000"/>
              </a:lnSpc>
            </a:pPr>
            <a:endParaRPr lang="en-US" sz="20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nSpc>
                <a:spcPct val="100000"/>
              </a:lnSpc>
            </a:pPr>
            <a:r>
              <a:rPr lang="en-US" sz="4000"/>
              <a:t>GALE Code, Rev. 1</a:t>
            </a:r>
          </a:p>
        </p:txBody>
      </p:sp>
      <p:sp>
        <p:nvSpPr>
          <p:cNvPr id="8195" name="Rectangle 3"/>
          <p:cNvSpPr>
            <a:spLocks noGrp="1" noChangeArrowheads="1"/>
          </p:cNvSpPr>
          <p:nvPr>
            <p:ph type="body" idx="1"/>
          </p:nvPr>
        </p:nvSpPr>
        <p:spPr/>
        <p:txBody>
          <a:bodyPr>
            <a:normAutofit lnSpcReduction="10000"/>
          </a:bodyPr>
          <a:lstStyle/>
          <a:p>
            <a:pPr lvl="1">
              <a:lnSpc>
                <a:spcPct val="100000"/>
              </a:lnSpc>
              <a:buFontTx/>
              <a:buNone/>
            </a:pPr>
            <a:r>
              <a:rPr lang="en-US" sz="2400" b="1" dirty="0"/>
              <a:t>(Contents continued)</a:t>
            </a:r>
          </a:p>
          <a:p>
            <a:pPr lvl="1">
              <a:lnSpc>
                <a:spcPct val="100000"/>
              </a:lnSpc>
            </a:pPr>
            <a:endParaRPr lang="en-US" sz="2400" b="1" dirty="0"/>
          </a:p>
          <a:p>
            <a:pPr lvl="1">
              <a:lnSpc>
                <a:spcPct val="100000"/>
              </a:lnSpc>
            </a:pPr>
            <a:r>
              <a:rPr lang="en-US" sz="2000" dirty="0"/>
              <a:t>Chapter 3 of each NUREG report contains sample input data together with an explanation of the input to orient the user in making the required entries.  Also included is a listing of the input data for a sample problem, a discussion of the nuclear data library used, and a FORTRAN listing of the respective program.</a:t>
            </a:r>
          </a:p>
          <a:p>
            <a:pPr lvl="1">
              <a:lnSpc>
                <a:spcPct val="100000"/>
              </a:lnSpc>
              <a:buFontTx/>
              <a:buNone/>
            </a:pPr>
            <a:endParaRPr lang="en-US" sz="2000" dirty="0"/>
          </a:p>
          <a:p>
            <a:pPr lvl="1">
              <a:lnSpc>
                <a:spcPct val="100000"/>
              </a:lnSpc>
            </a:pPr>
            <a:r>
              <a:rPr lang="en-US" sz="2000" dirty="0"/>
              <a:t>Chapter 4 of each NUREG report lists the information needed to generate source terms for the respective plant design.  This information constitutes the basic data required in calculating the releases of radioactive material in liquid and gaseous effluents.</a:t>
            </a:r>
          </a:p>
          <a:p>
            <a:pPr>
              <a:lnSpc>
                <a:spcPct val="100000"/>
              </a:lnSpc>
            </a:pPr>
            <a:endParaRPr lang="en-US" sz="18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nSpc>
                <a:spcPct val="100000"/>
              </a:lnSpc>
            </a:pPr>
            <a:r>
              <a:rPr lang="en-US" sz="4000"/>
              <a:t>GALE Code, Rev. 1</a:t>
            </a:r>
          </a:p>
        </p:txBody>
      </p:sp>
      <p:sp>
        <p:nvSpPr>
          <p:cNvPr id="10243" name="Rectangle 3"/>
          <p:cNvSpPr>
            <a:spLocks noGrp="1" noChangeArrowheads="1"/>
          </p:cNvSpPr>
          <p:nvPr>
            <p:ph type="body" idx="1"/>
          </p:nvPr>
        </p:nvSpPr>
        <p:spPr/>
        <p:txBody>
          <a:bodyPr>
            <a:normAutofit lnSpcReduction="10000"/>
          </a:bodyPr>
          <a:lstStyle/>
          <a:p>
            <a:pPr>
              <a:lnSpc>
                <a:spcPct val="100000"/>
              </a:lnSpc>
            </a:pPr>
            <a:r>
              <a:rPr lang="en-US" sz="2400" b="1" dirty="0"/>
              <a:t>Generic parameters which apply to all PWR reactors include the following:</a:t>
            </a:r>
          </a:p>
          <a:p>
            <a:pPr>
              <a:lnSpc>
                <a:spcPct val="100000"/>
              </a:lnSpc>
              <a:buFontTx/>
              <a:buNone/>
            </a:pPr>
            <a:endParaRPr lang="en-US" sz="2400" dirty="0"/>
          </a:p>
          <a:p>
            <a:pPr lvl="1">
              <a:lnSpc>
                <a:spcPct val="100000"/>
              </a:lnSpc>
            </a:pPr>
            <a:r>
              <a:rPr lang="en-US" sz="2000" dirty="0"/>
              <a:t>Plant capacity factor = 0.80 (292 effective full power days per year</a:t>
            </a:r>
          </a:p>
          <a:p>
            <a:pPr lvl="1">
              <a:lnSpc>
                <a:spcPct val="100000"/>
              </a:lnSpc>
            </a:pPr>
            <a:r>
              <a:rPr lang="en-US" sz="2000" dirty="0"/>
              <a:t>Noble gas releases from the containment building are based on a leakage rate of 3%/day of primary coolant noble gas inventory. Releases from the auxiliary building are based on 160 lb/day primary coolant leakage. Releases from the turbine building are based on 1700 lb/hr steam leakage.</a:t>
            </a:r>
          </a:p>
          <a:p>
            <a:pPr lvl="1">
              <a:lnSpc>
                <a:spcPct val="100000"/>
              </a:lnSpc>
            </a:pPr>
            <a:r>
              <a:rPr lang="en-US" sz="2000" dirty="0"/>
              <a:t>H-3 releases based on 0.4 </a:t>
            </a:r>
            <a:r>
              <a:rPr lang="en-US" sz="2000" dirty="0" err="1"/>
              <a:t>Ci</a:t>
            </a:r>
            <a:r>
              <a:rPr lang="en-US" sz="2000" dirty="0"/>
              <a:t>/yr per </a:t>
            </a:r>
            <a:r>
              <a:rPr lang="en-US" sz="2000" dirty="0" err="1"/>
              <a:t>MWt</a:t>
            </a:r>
            <a:endParaRPr lang="en-US" sz="2000" dirty="0"/>
          </a:p>
          <a:p>
            <a:pPr lvl="1">
              <a:lnSpc>
                <a:spcPct val="100000"/>
              </a:lnSpc>
            </a:pPr>
            <a:r>
              <a:rPr lang="en-US" sz="2000" dirty="0"/>
              <a:t>Ar-41 release via the containment vent is 34 </a:t>
            </a:r>
            <a:r>
              <a:rPr lang="en-US" sz="2000" dirty="0" err="1"/>
              <a:t>Ci</a:t>
            </a:r>
            <a:r>
              <a:rPr lang="en-US" sz="2000" dirty="0"/>
              <a:t>/yr.</a:t>
            </a:r>
          </a:p>
          <a:p>
            <a:pPr lvl="1">
              <a:lnSpc>
                <a:spcPct val="100000"/>
              </a:lnSpc>
            </a:pPr>
            <a:endParaRPr lang="en-US" sz="2000" b="1"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nSpc>
                <a:spcPct val="100000"/>
              </a:lnSpc>
            </a:pPr>
            <a:r>
              <a:rPr lang="en-US" sz="4000"/>
              <a:t>GALE Code, Rev. 1</a:t>
            </a:r>
          </a:p>
        </p:txBody>
      </p:sp>
      <p:sp>
        <p:nvSpPr>
          <p:cNvPr id="12291" name="Rectangle 3"/>
          <p:cNvSpPr>
            <a:spLocks noGrp="1" noChangeArrowheads="1"/>
          </p:cNvSpPr>
          <p:nvPr>
            <p:ph type="body" idx="1"/>
          </p:nvPr>
        </p:nvSpPr>
        <p:spPr/>
        <p:txBody>
          <a:bodyPr/>
          <a:lstStyle/>
          <a:p>
            <a:pPr lvl="1">
              <a:lnSpc>
                <a:spcPct val="100000"/>
              </a:lnSpc>
              <a:buFontTx/>
              <a:buNone/>
            </a:pPr>
            <a:r>
              <a:rPr lang="en-US" sz="2400" b="1" dirty="0"/>
              <a:t>(PWR parameters continued)</a:t>
            </a:r>
          </a:p>
          <a:p>
            <a:pPr lvl="1">
              <a:lnSpc>
                <a:spcPct val="100000"/>
              </a:lnSpc>
              <a:buFontTx/>
              <a:buNone/>
            </a:pPr>
            <a:endParaRPr lang="en-US" sz="2400" dirty="0"/>
          </a:p>
          <a:p>
            <a:pPr lvl="1">
              <a:lnSpc>
                <a:spcPct val="100000"/>
              </a:lnSpc>
            </a:pPr>
            <a:r>
              <a:rPr lang="en-US" sz="2000" dirty="0"/>
              <a:t>C-14 release is 7.3 </a:t>
            </a:r>
            <a:r>
              <a:rPr lang="en-US" sz="2000" dirty="0" err="1"/>
              <a:t>Ci</a:t>
            </a:r>
            <a:r>
              <a:rPr lang="en-US" sz="2000" dirty="0"/>
              <a:t>/yr, of which the releases from the containment, auxiliary building and waste gas system are 1.6, 4.5 and 1.2 </a:t>
            </a:r>
            <a:r>
              <a:rPr lang="en-US" sz="2000" dirty="0" err="1"/>
              <a:t>Ci</a:t>
            </a:r>
            <a:r>
              <a:rPr lang="en-US" sz="2000" dirty="0"/>
              <a:t>/yr, respectively.</a:t>
            </a:r>
          </a:p>
          <a:p>
            <a:pPr lvl="1">
              <a:lnSpc>
                <a:spcPct val="100000"/>
              </a:lnSpc>
            </a:pPr>
            <a:r>
              <a:rPr lang="en-US" sz="2000" dirty="0"/>
              <a:t>Releases of radioactive material in liquid waste from the Turbine Building Floor Drain System is 7200 gal/day at main steam activity.</a:t>
            </a:r>
          </a:p>
          <a:p>
            <a:pPr lvl="1">
              <a:lnSpc>
                <a:spcPct val="100000"/>
              </a:lnSpc>
            </a:pPr>
            <a:r>
              <a:rPr lang="en-US" sz="2000" dirty="0"/>
              <a:t>Secondary coolant concentrations based on a primary-to-secondary leak of 75 lb/day.</a:t>
            </a:r>
          </a:p>
          <a:p>
            <a:pPr lvl="1">
              <a:lnSpc>
                <a:spcPct val="100000"/>
              </a:lnSpc>
            </a:pPr>
            <a:endParaRPr lang="en-US" sz="2000" dirty="0"/>
          </a:p>
          <a:p>
            <a:pPr>
              <a:lnSpc>
                <a:spcPct val="100000"/>
              </a:lnSpc>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534400" cy="4343400"/>
          </a:xfrm>
        </p:spPr>
        <p:txBody>
          <a:bodyPr>
            <a:noAutofit/>
          </a:bodyPr>
          <a:lstStyle/>
          <a:p>
            <a:pPr>
              <a:lnSpc>
                <a:spcPct val="100000"/>
              </a:lnSpc>
              <a:spcBef>
                <a:spcPts val="600"/>
              </a:spcBef>
            </a:pPr>
            <a:r>
              <a:rPr lang="en-US" sz="1600" dirty="0" smtClean="0"/>
              <a:t>LADTAP II implements the radiological exposure models described in Regulatory Guide 1.109, Rev. 1 for routine releases in liquid effluent.  </a:t>
            </a:r>
          </a:p>
          <a:p>
            <a:pPr>
              <a:lnSpc>
                <a:spcPct val="100000"/>
              </a:lnSpc>
              <a:spcBef>
                <a:spcPts val="600"/>
              </a:spcBef>
            </a:pPr>
            <a:r>
              <a:rPr lang="en-US" sz="1600" dirty="0" smtClean="0"/>
              <a:t>Calculates the radiation exposure to man from potable water, aquatic foods, shoreline deposits, swimming, boating, and irrigated foods, and also the dose to biota. </a:t>
            </a:r>
          </a:p>
          <a:p>
            <a:pPr>
              <a:lnSpc>
                <a:spcPct val="100000"/>
              </a:lnSpc>
              <a:spcBef>
                <a:spcPts val="600"/>
              </a:spcBef>
            </a:pPr>
            <a:r>
              <a:rPr lang="en-US" sz="1600" dirty="0" smtClean="0"/>
              <a:t>Doses are calculated for both the maximum individual and for the population and are summarized for each pathway by age group and organ. </a:t>
            </a:r>
          </a:p>
          <a:p>
            <a:pPr>
              <a:lnSpc>
                <a:spcPct val="100000"/>
              </a:lnSpc>
              <a:spcBef>
                <a:spcPts val="600"/>
              </a:spcBef>
            </a:pPr>
            <a:r>
              <a:rPr lang="en-US" sz="1600" dirty="0" smtClean="0"/>
              <a:t>Four different age groups are included in the dose assessments - infant, child, teen, and adult.  LADTAP II also calculates doses to certain representative biota other than man in the aquatic environment such as fish, invertebrates, algae, muskrats, raccoons, herons, and ducks using models presented in WASH‑1258.</a:t>
            </a:r>
          </a:p>
          <a:p>
            <a:pPr>
              <a:lnSpc>
                <a:spcPct val="100000"/>
              </a:lnSpc>
              <a:spcBef>
                <a:spcPts val="600"/>
              </a:spcBef>
            </a:pPr>
            <a:r>
              <a:rPr lang="en-US" sz="1600" dirty="0" err="1" smtClean="0"/>
              <a:t>Reconcentration</a:t>
            </a:r>
            <a:r>
              <a:rPr lang="en-US" sz="1600" dirty="0" smtClean="0"/>
              <a:t>, if any, of each nuclide is determined from one of the three models </a:t>
            </a:r>
            <a:r>
              <a:rPr lang="en-US" sz="1600" dirty="0" smtClean="0"/>
              <a:t>(complete mixing, partial mixing or plug-flow) </a:t>
            </a:r>
            <a:r>
              <a:rPr lang="en-US" sz="1600" dirty="0" smtClean="0"/>
              <a:t>available in the program, or the user may input the </a:t>
            </a:r>
            <a:r>
              <a:rPr lang="en-US" sz="1600" dirty="0" err="1" smtClean="0"/>
              <a:t>reconcentration</a:t>
            </a:r>
            <a:r>
              <a:rPr lang="en-US" sz="1600" dirty="0" smtClean="0"/>
              <a:t> factor if none of the models available in the program is appropriate. </a:t>
            </a:r>
          </a:p>
        </p:txBody>
      </p:sp>
      <p:sp>
        <p:nvSpPr>
          <p:cNvPr id="5" name="Slide Number Placeholder 4"/>
          <p:cNvSpPr>
            <a:spLocks noGrp="1"/>
          </p:cNvSpPr>
          <p:nvPr>
            <p:ph type="sldNum" sz="quarter" idx="12"/>
          </p:nvPr>
        </p:nvSpPr>
        <p:spPr/>
        <p:txBody>
          <a:bodyPr/>
          <a:lstStyle/>
          <a:p>
            <a:fld id="{69A15AB9-4A83-4EA1-B8E6-C95AF14C007A}" type="slidenum">
              <a:rPr lang="en-US" smtClean="0"/>
              <a:pPr/>
              <a:t>9</a:t>
            </a:fld>
            <a:endParaRPr lang="en-US"/>
          </a:p>
        </p:txBody>
      </p:sp>
      <p:sp>
        <p:nvSpPr>
          <p:cNvPr id="2" name="Title 1"/>
          <p:cNvSpPr>
            <a:spLocks noGrp="1"/>
          </p:cNvSpPr>
          <p:nvPr>
            <p:ph type="title"/>
          </p:nvPr>
        </p:nvSpPr>
        <p:spPr/>
        <p:txBody>
          <a:bodyPr/>
          <a:lstStyle/>
          <a:p>
            <a:pPr>
              <a:lnSpc>
                <a:spcPct val="100000"/>
              </a:lnSpc>
            </a:pPr>
            <a:r>
              <a:rPr lang="en-US" dirty="0" smtClean="0"/>
              <a:t>LADTAP</a:t>
            </a:r>
            <a:endParaRPr lang="en-US" dirty="0"/>
          </a:p>
        </p:txBody>
      </p:sp>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nSpc>
                <a:spcPct val="100000"/>
              </a:lnSpc>
            </a:pPr>
            <a:r>
              <a:rPr lang="en-US"/>
              <a:t>GALE Code, Rev. 1</a:t>
            </a:r>
          </a:p>
        </p:txBody>
      </p:sp>
      <p:sp>
        <p:nvSpPr>
          <p:cNvPr id="13315" name="Rectangle 3"/>
          <p:cNvSpPr>
            <a:spLocks noGrp="1" noChangeArrowheads="1"/>
          </p:cNvSpPr>
          <p:nvPr>
            <p:ph type="body" idx="1"/>
          </p:nvPr>
        </p:nvSpPr>
        <p:spPr/>
        <p:txBody>
          <a:bodyPr/>
          <a:lstStyle/>
          <a:p>
            <a:pPr lvl="1">
              <a:lnSpc>
                <a:spcPct val="100000"/>
              </a:lnSpc>
              <a:buFontTx/>
              <a:buNone/>
            </a:pPr>
            <a:r>
              <a:rPr lang="en-US" sz="2400" b="1" dirty="0"/>
              <a:t>(PWR parameters continued)</a:t>
            </a:r>
          </a:p>
          <a:p>
            <a:pPr lvl="1">
              <a:lnSpc>
                <a:spcPct val="100000"/>
              </a:lnSpc>
              <a:buFontTx/>
              <a:buNone/>
            </a:pPr>
            <a:endParaRPr lang="en-US" sz="2400" b="1" dirty="0"/>
          </a:p>
          <a:p>
            <a:pPr lvl="1">
              <a:lnSpc>
                <a:spcPct val="100000"/>
              </a:lnSpc>
            </a:pPr>
            <a:r>
              <a:rPr lang="en-US" sz="2000" dirty="0"/>
              <a:t>Two containment purges per year plus a </a:t>
            </a:r>
            <a:r>
              <a:rPr lang="en-US" sz="2000" dirty="0" err="1"/>
              <a:t>continous</a:t>
            </a:r>
            <a:r>
              <a:rPr lang="en-US" sz="2000" dirty="0"/>
              <a:t> purge specified by the applicant in his containment design.</a:t>
            </a:r>
          </a:p>
          <a:p>
            <a:pPr lvl="1">
              <a:lnSpc>
                <a:spcPct val="100000"/>
              </a:lnSpc>
            </a:pPr>
            <a:r>
              <a:rPr lang="en-US" sz="2000" dirty="0"/>
              <a:t>Two primary system volumes degassed per year for cold shutdowns plus volumes degassed due to continuous stripping.</a:t>
            </a:r>
          </a:p>
          <a:p>
            <a:pPr lvl="1">
              <a:lnSpc>
                <a:spcPct val="100000"/>
              </a:lnSpc>
            </a:pPr>
            <a:r>
              <a:rPr lang="en-US" sz="2000" dirty="0"/>
              <a:t>Steam generator partition coefficient for once-through SG for </a:t>
            </a:r>
            <a:r>
              <a:rPr lang="en-US" sz="2000" dirty="0" err="1"/>
              <a:t>iodines</a:t>
            </a:r>
            <a:r>
              <a:rPr lang="en-US" sz="2000" dirty="0"/>
              <a:t> and </a:t>
            </a:r>
            <a:r>
              <a:rPr lang="en-US" sz="2000" dirty="0" err="1"/>
              <a:t>nonvolatiles</a:t>
            </a:r>
            <a:r>
              <a:rPr lang="en-US" sz="2000" dirty="0"/>
              <a:t> is 1.0.  For a recirculation U-tube SG the partition factor is 0.01 for iodine and 0.005 for </a:t>
            </a:r>
            <a:r>
              <a:rPr lang="en-US" sz="2000" dirty="0" err="1"/>
              <a:t>nonvolatiles</a:t>
            </a:r>
            <a:r>
              <a:rPr lang="en-US" sz="2000" dirty="0"/>
              <a:t>.</a:t>
            </a:r>
          </a:p>
          <a:p>
            <a:pPr lvl="1">
              <a:lnSpc>
                <a:spcPct val="100000"/>
              </a:lnSpc>
              <a:buFontTx/>
              <a:buNone/>
            </a:pPr>
            <a:endParaRPr lang="en-US" sz="2000" b="1" dirty="0"/>
          </a:p>
          <a:p>
            <a:pPr lvl="1">
              <a:lnSpc>
                <a:spcPct val="100000"/>
              </a:lnSpc>
              <a:buFontTx/>
              <a:buNone/>
            </a:pPr>
            <a:endParaRPr lang="en-US" sz="2000" b="1" dirty="0"/>
          </a:p>
          <a:p>
            <a:pPr>
              <a:lnSpc>
                <a:spcPct val="100000"/>
              </a:lnSpc>
            </a:pPr>
            <a:endParaRPr lang="en-US"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ct val="100000"/>
              </a:lnSpc>
            </a:pPr>
            <a:r>
              <a:rPr lang="en-US"/>
              <a:t>GALE Code, Rev. 1</a:t>
            </a:r>
          </a:p>
        </p:txBody>
      </p:sp>
      <p:sp>
        <p:nvSpPr>
          <p:cNvPr id="14339" name="Rectangle 3"/>
          <p:cNvSpPr>
            <a:spLocks noGrp="1" noChangeArrowheads="1"/>
          </p:cNvSpPr>
          <p:nvPr>
            <p:ph type="body" idx="1"/>
          </p:nvPr>
        </p:nvSpPr>
        <p:spPr/>
        <p:txBody>
          <a:bodyPr/>
          <a:lstStyle/>
          <a:p>
            <a:pPr lvl="1">
              <a:lnSpc>
                <a:spcPct val="100000"/>
              </a:lnSpc>
              <a:buFontTx/>
              <a:buNone/>
            </a:pPr>
            <a:r>
              <a:rPr lang="en-US" sz="2400" b="1" dirty="0"/>
              <a:t>(PWR parameters continued)</a:t>
            </a:r>
          </a:p>
          <a:p>
            <a:pPr lvl="1">
              <a:lnSpc>
                <a:spcPct val="100000"/>
              </a:lnSpc>
              <a:buFontTx/>
              <a:buNone/>
            </a:pPr>
            <a:endParaRPr lang="en-US" sz="2400" b="1" dirty="0"/>
          </a:p>
          <a:p>
            <a:pPr lvl="1">
              <a:lnSpc>
                <a:spcPct val="100000"/>
              </a:lnSpc>
            </a:pPr>
            <a:r>
              <a:rPr lang="en-US" sz="2000" dirty="0"/>
              <a:t>Normalized release rate of radioiodine from the main condenser air ejector prior to treatment is 1.7x10</a:t>
            </a:r>
            <a:r>
              <a:rPr lang="en-US" sz="2000" baseline="30000" dirty="0"/>
              <a:t>3</a:t>
            </a:r>
            <a:r>
              <a:rPr lang="en-US" sz="2000" dirty="0"/>
              <a:t> </a:t>
            </a:r>
            <a:r>
              <a:rPr lang="en-US" sz="2000" dirty="0" err="1"/>
              <a:t>Ci</a:t>
            </a:r>
            <a:r>
              <a:rPr lang="en-US" sz="2000" dirty="0"/>
              <a:t>/yr/</a:t>
            </a:r>
            <a:r>
              <a:rPr lang="en-US" sz="2000" dirty="0">
                <a:cs typeface="Arial" charset="0"/>
              </a:rPr>
              <a:t>µ</a:t>
            </a:r>
            <a:r>
              <a:rPr lang="en-US" sz="2000" dirty="0" err="1"/>
              <a:t>Ci</a:t>
            </a:r>
            <a:r>
              <a:rPr lang="en-US" sz="2000" dirty="0"/>
              <a:t>/g.  To obtain actual iodine release in </a:t>
            </a:r>
            <a:r>
              <a:rPr lang="en-US" sz="2000" dirty="0" err="1"/>
              <a:t>Ci</a:t>
            </a:r>
            <a:r>
              <a:rPr lang="en-US" sz="2000" dirty="0"/>
              <a:t>/yr multiply normalized release by the secondary coolant concentration in </a:t>
            </a:r>
            <a:r>
              <a:rPr lang="en-US" sz="2000" dirty="0">
                <a:cs typeface="Arial" charset="0"/>
              </a:rPr>
              <a:t>µ</a:t>
            </a:r>
            <a:r>
              <a:rPr lang="en-US" sz="2000" dirty="0" err="1"/>
              <a:t>Ci</a:t>
            </a:r>
            <a:r>
              <a:rPr lang="en-US" sz="2000" dirty="0"/>
              <a:t>/yr and by the iodine partition coefficient (Table 2-6).</a:t>
            </a:r>
          </a:p>
          <a:p>
            <a:pPr lvl="1">
              <a:lnSpc>
                <a:spcPct val="100000"/>
              </a:lnSpc>
            </a:pPr>
            <a:r>
              <a:rPr lang="en-US" sz="2000" dirty="0"/>
              <a:t>Decontamination factors for condensate </a:t>
            </a:r>
            <a:r>
              <a:rPr lang="en-US" sz="2000" dirty="0" err="1"/>
              <a:t>demineralizers</a:t>
            </a:r>
            <a:r>
              <a:rPr lang="en-US" sz="2000" dirty="0"/>
              <a:t> (deep bed and </a:t>
            </a:r>
            <a:r>
              <a:rPr lang="en-US" sz="2000" dirty="0" err="1"/>
              <a:t>powdex</a:t>
            </a:r>
            <a:r>
              <a:rPr lang="en-US" sz="2000" dirty="0"/>
              <a:t>) are considered to be 2 for Cs and </a:t>
            </a:r>
            <a:r>
              <a:rPr lang="en-US" sz="2000" dirty="0" err="1"/>
              <a:t>Rb</a:t>
            </a:r>
            <a:r>
              <a:rPr lang="en-US" sz="2000" dirty="0"/>
              <a:t>, and 10 for anions and other nuclides.</a:t>
            </a:r>
          </a:p>
          <a:p>
            <a:pPr lvl="1">
              <a:lnSpc>
                <a:spcPct val="100000"/>
              </a:lnSpc>
            </a:pPr>
            <a:endParaRPr lang="en-US" sz="2000" b="1" dirty="0"/>
          </a:p>
          <a:p>
            <a:pPr>
              <a:lnSpc>
                <a:spcPct val="100000"/>
              </a:lnSpc>
            </a:pPr>
            <a:endParaRPr lang="en-US" sz="2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100000"/>
              </a:lnSpc>
            </a:pPr>
            <a:r>
              <a:rPr lang="en-US"/>
              <a:t>GALE Code, Rev. 1</a:t>
            </a:r>
          </a:p>
        </p:txBody>
      </p:sp>
      <p:sp>
        <p:nvSpPr>
          <p:cNvPr id="19459" name="Rectangle 3"/>
          <p:cNvSpPr>
            <a:spLocks noGrp="1" noChangeArrowheads="1"/>
          </p:cNvSpPr>
          <p:nvPr>
            <p:ph type="body" idx="1"/>
          </p:nvPr>
        </p:nvSpPr>
        <p:spPr/>
        <p:txBody>
          <a:bodyPr/>
          <a:lstStyle/>
          <a:p>
            <a:pPr lvl="1">
              <a:lnSpc>
                <a:spcPct val="100000"/>
              </a:lnSpc>
              <a:buFontTx/>
              <a:buNone/>
            </a:pPr>
            <a:r>
              <a:rPr lang="en-US" sz="2400" b="1" dirty="0"/>
              <a:t>(PWR parameters continued)</a:t>
            </a:r>
          </a:p>
          <a:p>
            <a:pPr lvl="1">
              <a:lnSpc>
                <a:spcPct val="100000"/>
              </a:lnSpc>
              <a:buFontTx/>
              <a:buNone/>
            </a:pPr>
            <a:endParaRPr lang="en-US" sz="2400" b="1" dirty="0"/>
          </a:p>
          <a:p>
            <a:pPr lvl="1">
              <a:lnSpc>
                <a:spcPct val="100000"/>
              </a:lnSpc>
            </a:pPr>
            <a:r>
              <a:rPr lang="en-US" sz="2000" dirty="0"/>
              <a:t>Flow rates and concentration of radioactive materials routed to the liquid radwaste system from the regeneration of the condensate </a:t>
            </a:r>
            <a:r>
              <a:rPr lang="en-US" sz="2000" dirty="0" err="1"/>
              <a:t>demineralizers</a:t>
            </a:r>
            <a:r>
              <a:rPr lang="en-US" sz="2000" dirty="0"/>
              <a:t> are based on:</a:t>
            </a:r>
          </a:p>
          <a:p>
            <a:pPr lvl="2">
              <a:lnSpc>
                <a:spcPct val="100000"/>
              </a:lnSpc>
            </a:pPr>
            <a:r>
              <a:rPr lang="en-US" sz="2000" dirty="0"/>
              <a:t>Liquid radioactivity flow to the </a:t>
            </a:r>
            <a:r>
              <a:rPr lang="en-US" sz="2000" dirty="0" err="1"/>
              <a:t>demineralizer</a:t>
            </a:r>
            <a:r>
              <a:rPr lang="en-US" sz="2000" dirty="0"/>
              <a:t> is based on the radioactivity of the main steam and the fraction of radioactivity which does not bypass the condensate </a:t>
            </a:r>
            <a:r>
              <a:rPr lang="en-US" sz="2000" dirty="0" err="1"/>
              <a:t>demineralizers</a:t>
            </a:r>
            <a:r>
              <a:rPr lang="en-US" sz="2000" dirty="0"/>
              <a:t> if there is pumped forward flow. The steam generator blowdown radioactivity is added to the condensate radioactivity if the blowdown is processed through the condensate </a:t>
            </a:r>
            <a:r>
              <a:rPr lang="en-US" sz="2000" dirty="0" err="1"/>
              <a:t>demineralizer</a:t>
            </a:r>
            <a:r>
              <a:rPr lang="en-US" sz="2000" dirty="0"/>
              <a:t>.</a:t>
            </a:r>
          </a:p>
          <a:p>
            <a:pPr>
              <a:lnSpc>
                <a:spcPct val="100000"/>
              </a:lnSpc>
              <a:buFontTx/>
              <a:buNone/>
            </a:pPr>
            <a:endParaRPr lang="en-US"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nSpc>
                <a:spcPct val="100000"/>
              </a:lnSpc>
            </a:pPr>
            <a:r>
              <a:rPr lang="en-US"/>
              <a:t>GALE Code, Rev. 1</a:t>
            </a:r>
          </a:p>
        </p:txBody>
      </p:sp>
      <p:sp>
        <p:nvSpPr>
          <p:cNvPr id="18435" name="Rectangle 3"/>
          <p:cNvSpPr>
            <a:spLocks noGrp="1" noChangeArrowheads="1"/>
          </p:cNvSpPr>
          <p:nvPr>
            <p:ph type="body" idx="1"/>
          </p:nvPr>
        </p:nvSpPr>
        <p:spPr/>
        <p:txBody>
          <a:bodyPr/>
          <a:lstStyle/>
          <a:p>
            <a:pPr lvl="1">
              <a:lnSpc>
                <a:spcPct val="100000"/>
              </a:lnSpc>
              <a:buFontTx/>
              <a:buNone/>
            </a:pPr>
            <a:r>
              <a:rPr lang="en-US" sz="2400" b="1" dirty="0"/>
              <a:t>(PWR parameters continued)</a:t>
            </a:r>
          </a:p>
          <a:p>
            <a:pPr lvl="1">
              <a:lnSpc>
                <a:spcPct val="100000"/>
              </a:lnSpc>
              <a:buFontTx/>
              <a:buNone/>
            </a:pPr>
            <a:endParaRPr lang="en-US" sz="2400" b="1" dirty="0"/>
          </a:p>
          <a:p>
            <a:pPr lvl="2">
              <a:lnSpc>
                <a:spcPct val="100000"/>
              </a:lnSpc>
            </a:pPr>
            <a:r>
              <a:rPr lang="en-US" sz="2000" dirty="0"/>
              <a:t>All radioactivity removed from the condensate by the </a:t>
            </a:r>
            <a:r>
              <a:rPr lang="en-US" sz="2000" dirty="0" err="1"/>
              <a:t>demineralizers</a:t>
            </a:r>
            <a:r>
              <a:rPr lang="en-US" sz="2000" dirty="0"/>
              <a:t> are removed from the </a:t>
            </a:r>
            <a:r>
              <a:rPr lang="en-US" sz="2000" dirty="0" err="1"/>
              <a:t>demineralizer</a:t>
            </a:r>
            <a:r>
              <a:rPr lang="en-US" sz="2000" dirty="0"/>
              <a:t> resins during chemical regeneration, and adjusted for radionuclide decay during operation of the </a:t>
            </a:r>
            <a:r>
              <a:rPr lang="en-US" sz="2000" dirty="0" err="1"/>
              <a:t>demineralizers</a:t>
            </a:r>
            <a:r>
              <a:rPr lang="en-US" sz="2000" dirty="0"/>
              <a:t>.</a:t>
            </a:r>
          </a:p>
          <a:p>
            <a:pPr lvl="1">
              <a:lnSpc>
                <a:spcPct val="100000"/>
              </a:lnSpc>
            </a:pPr>
            <a:r>
              <a:rPr lang="en-US" sz="2000" dirty="0"/>
              <a:t>Decontamination factors for primary coolant purification system mixed bed </a:t>
            </a:r>
            <a:r>
              <a:rPr lang="en-US" sz="2000" dirty="0" err="1"/>
              <a:t>demineralizers</a:t>
            </a:r>
            <a:r>
              <a:rPr lang="en-US" sz="2000" dirty="0"/>
              <a:t> are considered to be 2 for Cs and </a:t>
            </a:r>
            <a:r>
              <a:rPr lang="en-US" sz="2000" dirty="0" err="1"/>
              <a:t>Rb</a:t>
            </a:r>
            <a:r>
              <a:rPr lang="en-US" sz="2000" dirty="0"/>
              <a:t>, 100 for anions and 50 for other nuclides.  For </a:t>
            </a:r>
            <a:r>
              <a:rPr lang="en-US" sz="2000" dirty="0" err="1"/>
              <a:t>cation</a:t>
            </a:r>
            <a:r>
              <a:rPr lang="en-US" sz="2000" dirty="0"/>
              <a:t> beds the DF is considered to be 10 for Cs and </a:t>
            </a:r>
            <a:r>
              <a:rPr lang="en-US" sz="2000" dirty="0" err="1"/>
              <a:t>Rb</a:t>
            </a:r>
            <a:r>
              <a:rPr lang="en-US" sz="2000" dirty="0"/>
              <a:t>, 1 for anions and 10 for other nuclides.</a:t>
            </a:r>
          </a:p>
          <a:p>
            <a:pPr>
              <a:lnSpc>
                <a:spcPct val="100000"/>
              </a:lnSpc>
              <a:buFontTx/>
              <a:buNone/>
            </a:pP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nSpc>
                <a:spcPct val="100000"/>
              </a:lnSpc>
            </a:pPr>
            <a:r>
              <a:rPr lang="en-US"/>
              <a:t>GALE Code, Rev. 1</a:t>
            </a:r>
          </a:p>
        </p:txBody>
      </p:sp>
      <p:sp>
        <p:nvSpPr>
          <p:cNvPr id="20483" name="Rectangle 3"/>
          <p:cNvSpPr>
            <a:spLocks noGrp="1" noChangeArrowheads="1"/>
          </p:cNvSpPr>
          <p:nvPr>
            <p:ph type="body" idx="1"/>
          </p:nvPr>
        </p:nvSpPr>
        <p:spPr/>
        <p:txBody>
          <a:bodyPr/>
          <a:lstStyle/>
          <a:p>
            <a:pPr lvl="1">
              <a:lnSpc>
                <a:spcPct val="100000"/>
              </a:lnSpc>
              <a:buFontTx/>
              <a:buNone/>
            </a:pPr>
            <a:r>
              <a:rPr lang="en-US" sz="2400" b="1" dirty="0"/>
              <a:t>(PWR parameters continued)</a:t>
            </a:r>
          </a:p>
          <a:p>
            <a:pPr>
              <a:lnSpc>
                <a:spcPct val="100000"/>
              </a:lnSpc>
              <a:buFontTx/>
              <a:buNone/>
            </a:pPr>
            <a:endParaRPr lang="en-US" sz="2400" dirty="0"/>
          </a:p>
          <a:p>
            <a:pPr lvl="1">
              <a:lnSpc>
                <a:spcPct val="100000"/>
              </a:lnSpc>
            </a:pPr>
            <a:r>
              <a:rPr lang="en-US" sz="2000" dirty="0"/>
              <a:t>Calculated source term is increased by 0.16 </a:t>
            </a:r>
            <a:r>
              <a:rPr lang="en-US" sz="2000" dirty="0" err="1"/>
              <a:t>Ci</a:t>
            </a:r>
            <a:r>
              <a:rPr lang="en-US" sz="2000" dirty="0"/>
              <a:t>/yr per reactor using the same isotopic distribution as for the calculated source term to account for anticipated operational occurrences such as operator errors resulting in unplanned releases.</a:t>
            </a:r>
          </a:p>
          <a:p>
            <a:pPr>
              <a:lnSpc>
                <a:spcPct val="100000"/>
              </a:lnSpc>
              <a:buFontTx/>
              <a:buNone/>
            </a:pPr>
            <a:endParaRPr lang="en-US" sz="2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nSpc>
                <a:spcPct val="100000"/>
              </a:lnSpc>
            </a:pPr>
            <a:r>
              <a:rPr lang="en-US" sz="4000"/>
              <a:t>GALE Code, Rev. 1</a:t>
            </a:r>
          </a:p>
        </p:txBody>
      </p:sp>
      <p:sp>
        <p:nvSpPr>
          <p:cNvPr id="9219" name="Rectangle 3"/>
          <p:cNvSpPr>
            <a:spLocks noGrp="1" noChangeArrowheads="1"/>
          </p:cNvSpPr>
          <p:nvPr>
            <p:ph type="body" idx="1"/>
          </p:nvPr>
        </p:nvSpPr>
        <p:spPr/>
        <p:txBody>
          <a:bodyPr>
            <a:normAutofit fontScale="92500" lnSpcReduction="10000"/>
          </a:bodyPr>
          <a:lstStyle/>
          <a:p>
            <a:pPr>
              <a:lnSpc>
                <a:spcPct val="100000"/>
              </a:lnSpc>
            </a:pPr>
            <a:r>
              <a:rPr lang="en-US" sz="2400" b="1" dirty="0"/>
              <a:t>Generic parameters which apply to all BWR reactors include the following:</a:t>
            </a:r>
          </a:p>
          <a:p>
            <a:pPr>
              <a:lnSpc>
                <a:spcPct val="100000"/>
              </a:lnSpc>
              <a:buFontTx/>
              <a:buNone/>
            </a:pPr>
            <a:endParaRPr lang="en-US" sz="2800" b="1" dirty="0"/>
          </a:p>
          <a:p>
            <a:pPr lvl="1">
              <a:lnSpc>
                <a:spcPct val="100000"/>
              </a:lnSpc>
            </a:pPr>
            <a:r>
              <a:rPr lang="en-US" sz="2000" dirty="0"/>
              <a:t>Plant capacity factor = 0.80 (292 effective full power days per year</a:t>
            </a:r>
          </a:p>
          <a:p>
            <a:pPr lvl="1">
              <a:lnSpc>
                <a:spcPct val="100000"/>
              </a:lnSpc>
            </a:pPr>
            <a:r>
              <a:rPr lang="en-US" sz="2000" dirty="0"/>
              <a:t>H-3 releases based on 0.03 </a:t>
            </a:r>
            <a:r>
              <a:rPr lang="en-US" sz="2000" dirty="0" err="1"/>
              <a:t>Ci</a:t>
            </a:r>
            <a:r>
              <a:rPr lang="en-US" sz="2000" dirty="0"/>
              <a:t>/yr per </a:t>
            </a:r>
            <a:r>
              <a:rPr lang="en-US" sz="2000" dirty="0" err="1"/>
              <a:t>MWt</a:t>
            </a:r>
            <a:r>
              <a:rPr lang="en-US" sz="2000" dirty="0"/>
              <a:t>, half via the liquid pathway and half via the gaseous pathway.  Of that released in gaseous effluents, half is released via turbine building ventilation system and the remainder via the containment ventilation system.</a:t>
            </a:r>
          </a:p>
          <a:p>
            <a:pPr lvl="1">
              <a:lnSpc>
                <a:spcPct val="100000"/>
              </a:lnSpc>
            </a:pPr>
            <a:r>
              <a:rPr lang="en-US" sz="2000" dirty="0"/>
              <a:t>Radioiodine input rate to Main Condenser </a:t>
            </a:r>
            <a:r>
              <a:rPr lang="en-US" sz="2000" dirty="0" err="1"/>
              <a:t>Offgas</a:t>
            </a:r>
            <a:r>
              <a:rPr lang="en-US" sz="2000" dirty="0"/>
              <a:t> System of 6 </a:t>
            </a:r>
            <a:r>
              <a:rPr lang="en-US" sz="2000" dirty="0" err="1"/>
              <a:t>Ci</a:t>
            </a:r>
            <a:r>
              <a:rPr lang="en-US" sz="2000" dirty="0"/>
              <a:t>/yr per reactor downstream of main condenser air ejectors</a:t>
            </a:r>
          </a:p>
          <a:p>
            <a:pPr lvl="1">
              <a:lnSpc>
                <a:spcPct val="100000"/>
              </a:lnSpc>
            </a:pPr>
            <a:r>
              <a:rPr lang="en-US" sz="2000" dirty="0"/>
              <a:t>Main Condenser Vacuum Pump releases for Xe-133 of 1300 </a:t>
            </a:r>
            <a:r>
              <a:rPr lang="en-US" sz="2000" dirty="0" err="1"/>
              <a:t>Ci</a:t>
            </a:r>
            <a:r>
              <a:rPr lang="en-US" sz="2000" dirty="0"/>
              <a:t>/yr, and for Xe-135 of 500 </a:t>
            </a:r>
            <a:r>
              <a:rPr lang="en-US" sz="2000" dirty="0" err="1"/>
              <a:t>Ci</a:t>
            </a:r>
            <a:r>
              <a:rPr lang="en-US" sz="2000" dirty="0"/>
              <a:t>/yr.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nSpc>
                <a:spcPct val="100000"/>
              </a:lnSpc>
            </a:pPr>
            <a:r>
              <a:rPr lang="en-US"/>
              <a:t>GALE Code, Rev. 1</a:t>
            </a:r>
          </a:p>
        </p:txBody>
      </p:sp>
      <p:sp>
        <p:nvSpPr>
          <p:cNvPr id="15363" name="Rectangle 3"/>
          <p:cNvSpPr>
            <a:spLocks noGrp="1" noChangeArrowheads="1"/>
          </p:cNvSpPr>
          <p:nvPr>
            <p:ph type="body" idx="1"/>
          </p:nvPr>
        </p:nvSpPr>
        <p:spPr/>
        <p:txBody>
          <a:bodyPr/>
          <a:lstStyle/>
          <a:p>
            <a:pPr>
              <a:lnSpc>
                <a:spcPct val="100000"/>
              </a:lnSpc>
              <a:buFontTx/>
              <a:buNone/>
            </a:pPr>
            <a:r>
              <a:rPr lang="en-US" sz="2400" b="1" dirty="0"/>
              <a:t>(BWR parameters continued)</a:t>
            </a:r>
          </a:p>
          <a:p>
            <a:pPr>
              <a:lnSpc>
                <a:spcPct val="100000"/>
              </a:lnSpc>
              <a:buFontTx/>
              <a:buNone/>
            </a:pPr>
            <a:endParaRPr lang="en-US" sz="2400" b="1" dirty="0"/>
          </a:p>
          <a:p>
            <a:pPr lvl="1">
              <a:lnSpc>
                <a:spcPct val="100000"/>
              </a:lnSpc>
            </a:pPr>
            <a:r>
              <a:rPr lang="en-US" sz="2000" dirty="0"/>
              <a:t>Radioiodine releases are assumed as a function of operating modes and building release points.</a:t>
            </a:r>
            <a:r>
              <a:rPr lang="en-US" sz="2400" dirty="0"/>
              <a:t> </a:t>
            </a:r>
          </a:p>
          <a:p>
            <a:pPr lvl="1">
              <a:lnSpc>
                <a:spcPct val="100000"/>
              </a:lnSpc>
            </a:pPr>
            <a:r>
              <a:rPr lang="en-US" sz="2000" dirty="0"/>
              <a:t>Ar-41 release from purging of venting of the drywell is 15 </a:t>
            </a:r>
            <a:r>
              <a:rPr lang="en-US" sz="2000" dirty="0" err="1"/>
              <a:t>Ci</a:t>
            </a:r>
            <a:r>
              <a:rPr lang="en-US" sz="2000" dirty="0"/>
              <a:t>/yr.</a:t>
            </a:r>
          </a:p>
          <a:p>
            <a:pPr lvl="1">
              <a:lnSpc>
                <a:spcPct val="100000"/>
              </a:lnSpc>
            </a:pPr>
            <a:r>
              <a:rPr lang="en-US" sz="2000" dirty="0"/>
              <a:t>Charcoal delay system holdup times for </a:t>
            </a:r>
            <a:r>
              <a:rPr lang="en-US" sz="2000" dirty="0" err="1"/>
              <a:t>Xe</a:t>
            </a:r>
            <a:r>
              <a:rPr lang="en-US" sz="2000" dirty="0"/>
              <a:t> and Kr computed as a function of plant power level, dynamic adsorption coefficient and mass of charcoal.  Iodine releases from system considered negligible due to large quantities of charcoal used.</a:t>
            </a:r>
          </a:p>
          <a:p>
            <a:pPr lvl="1">
              <a:lnSpc>
                <a:spcPct val="100000"/>
              </a:lnSpc>
            </a:pPr>
            <a:endParaRPr lang="en-US" sz="2000" b="1" dirty="0"/>
          </a:p>
          <a:p>
            <a:pPr>
              <a:lnSpc>
                <a:spcPct val="100000"/>
              </a:lnSpc>
              <a:buFontTx/>
              <a:buNone/>
            </a:pPr>
            <a:endParaRPr lang="en-US" sz="2400"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nSpc>
                <a:spcPct val="100000"/>
              </a:lnSpc>
            </a:pPr>
            <a:r>
              <a:rPr lang="en-US"/>
              <a:t>GALE Code, Rev. 1</a:t>
            </a:r>
          </a:p>
        </p:txBody>
      </p:sp>
      <p:sp>
        <p:nvSpPr>
          <p:cNvPr id="16387" name="Rectangle 3"/>
          <p:cNvSpPr>
            <a:spLocks noGrp="1" noChangeArrowheads="1"/>
          </p:cNvSpPr>
          <p:nvPr>
            <p:ph type="body" idx="1"/>
          </p:nvPr>
        </p:nvSpPr>
        <p:spPr/>
        <p:txBody>
          <a:bodyPr/>
          <a:lstStyle/>
          <a:p>
            <a:pPr>
              <a:lnSpc>
                <a:spcPct val="100000"/>
              </a:lnSpc>
              <a:buFontTx/>
              <a:buNone/>
            </a:pPr>
            <a:r>
              <a:rPr lang="en-US" sz="2400" b="1" dirty="0"/>
              <a:t>(BWR parameters continued)</a:t>
            </a:r>
          </a:p>
          <a:p>
            <a:pPr>
              <a:lnSpc>
                <a:spcPct val="100000"/>
              </a:lnSpc>
              <a:buFontTx/>
              <a:buNone/>
            </a:pPr>
            <a:endParaRPr lang="en-US" sz="2400" b="1" dirty="0"/>
          </a:p>
          <a:p>
            <a:pPr lvl="1">
              <a:lnSpc>
                <a:spcPct val="100000"/>
              </a:lnSpc>
            </a:pPr>
            <a:r>
              <a:rPr lang="en-US" sz="2000" dirty="0"/>
              <a:t>Decontamination factors for condensate </a:t>
            </a:r>
            <a:r>
              <a:rPr lang="en-US" sz="2000" dirty="0" err="1"/>
              <a:t>demineralizers</a:t>
            </a:r>
            <a:r>
              <a:rPr lang="en-US" sz="2000" dirty="0"/>
              <a:t> (deep bed and </a:t>
            </a:r>
            <a:r>
              <a:rPr lang="en-US" sz="2000" dirty="0" err="1"/>
              <a:t>powdex</a:t>
            </a:r>
            <a:r>
              <a:rPr lang="en-US" sz="2000" dirty="0"/>
              <a:t>) are considered to be 2 for Cs and </a:t>
            </a:r>
            <a:r>
              <a:rPr lang="en-US" sz="2000" dirty="0" err="1"/>
              <a:t>Rb</a:t>
            </a:r>
            <a:r>
              <a:rPr lang="en-US" sz="2000" dirty="0"/>
              <a:t>, and 10 for anions and other nuclides.</a:t>
            </a:r>
          </a:p>
          <a:p>
            <a:pPr lvl="1">
              <a:lnSpc>
                <a:spcPct val="100000"/>
              </a:lnSpc>
            </a:pPr>
            <a:r>
              <a:rPr lang="en-US" sz="2000" dirty="0"/>
              <a:t>Calculated source term is increased by 0.1 </a:t>
            </a:r>
            <a:r>
              <a:rPr lang="en-US" sz="2000" dirty="0" err="1"/>
              <a:t>Ci</a:t>
            </a:r>
            <a:r>
              <a:rPr lang="en-US" sz="2000" dirty="0"/>
              <a:t>/yr per reactor using the same isotopic distribution as for the calculated source term to account for anticipated operational occurrences such as operator errors resulting in unplanned releases.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en-US"/>
              <a:t>GALE Code, Rev. 1</a:t>
            </a:r>
          </a:p>
        </p:txBody>
      </p:sp>
      <p:sp>
        <p:nvSpPr>
          <p:cNvPr id="17411" name="Rectangle 3"/>
          <p:cNvSpPr>
            <a:spLocks noGrp="1" noChangeArrowheads="1"/>
          </p:cNvSpPr>
          <p:nvPr>
            <p:ph type="body" idx="1"/>
          </p:nvPr>
        </p:nvSpPr>
        <p:spPr/>
        <p:txBody>
          <a:bodyPr/>
          <a:lstStyle/>
          <a:p>
            <a:pPr>
              <a:lnSpc>
                <a:spcPct val="100000"/>
              </a:lnSpc>
              <a:buFontTx/>
              <a:buNone/>
            </a:pPr>
            <a:r>
              <a:rPr lang="en-US" sz="2400" b="1" dirty="0"/>
              <a:t>(BWR parameters continued)</a:t>
            </a:r>
          </a:p>
          <a:p>
            <a:pPr>
              <a:lnSpc>
                <a:spcPct val="100000"/>
              </a:lnSpc>
            </a:pPr>
            <a:endParaRPr lang="en-US" sz="2000" dirty="0"/>
          </a:p>
          <a:p>
            <a:pPr lvl="1">
              <a:lnSpc>
                <a:spcPct val="100000"/>
              </a:lnSpc>
            </a:pPr>
            <a:r>
              <a:rPr lang="en-US" sz="2000" dirty="0"/>
              <a:t>Flow rates and concentration of radioactive materials routed to the liquid radwaste system from the regeneration of the condensate </a:t>
            </a:r>
            <a:r>
              <a:rPr lang="en-US" sz="2000" dirty="0" err="1"/>
              <a:t>demineralizers</a:t>
            </a:r>
            <a:r>
              <a:rPr lang="en-US" sz="2000" dirty="0"/>
              <a:t> are based on:</a:t>
            </a:r>
          </a:p>
          <a:p>
            <a:pPr lvl="2">
              <a:lnSpc>
                <a:spcPct val="100000"/>
              </a:lnSpc>
            </a:pPr>
            <a:r>
              <a:rPr lang="en-US" sz="2000" dirty="0"/>
              <a:t>Liquid radioactivity flow to the </a:t>
            </a:r>
            <a:r>
              <a:rPr lang="en-US" sz="2000" dirty="0" err="1"/>
              <a:t>demineralizer</a:t>
            </a:r>
            <a:r>
              <a:rPr lang="en-US" sz="2000" dirty="0"/>
              <a:t> is based on the radioactivity of the main steam and the fraction of radioactivity which does not bypass the condensate </a:t>
            </a:r>
            <a:r>
              <a:rPr lang="en-US" sz="2000" dirty="0" err="1"/>
              <a:t>demineralizers</a:t>
            </a:r>
            <a:r>
              <a:rPr lang="en-US" sz="2000" dirty="0"/>
              <a:t> in the pumped forward flow.</a:t>
            </a:r>
          </a:p>
          <a:p>
            <a:pPr lvl="2">
              <a:lnSpc>
                <a:spcPct val="100000"/>
              </a:lnSpc>
            </a:pPr>
            <a:r>
              <a:rPr lang="en-US" sz="2000" dirty="0"/>
              <a:t>All radioactivity removed from the condensate by the </a:t>
            </a:r>
            <a:r>
              <a:rPr lang="en-US" sz="2000" dirty="0" err="1"/>
              <a:t>demineralizers</a:t>
            </a:r>
            <a:r>
              <a:rPr lang="en-US" sz="2000" dirty="0"/>
              <a:t> are removed from the </a:t>
            </a:r>
            <a:r>
              <a:rPr lang="en-US" sz="2000" dirty="0" err="1"/>
              <a:t>demineralizer</a:t>
            </a:r>
            <a:r>
              <a:rPr lang="en-US" sz="2000" dirty="0"/>
              <a:t> resins during regeneration, and adjusted for radionuclide decay during operation of the </a:t>
            </a:r>
            <a:r>
              <a:rPr lang="en-US" sz="2000" dirty="0" err="1"/>
              <a:t>demineralizers</a:t>
            </a:r>
            <a:r>
              <a:rPr lang="en-US" sz="2000" dirty="0"/>
              <a: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nSpc>
                <a:spcPct val="100000"/>
              </a:lnSpc>
            </a:pPr>
            <a:r>
              <a:rPr lang="en-US" sz="4000" dirty="0"/>
              <a:t>GALE Code </a:t>
            </a:r>
            <a:r>
              <a:rPr lang="en-US" sz="4000" dirty="0" smtClean="0"/>
              <a:t>Operation on PC</a:t>
            </a:r>
            <a:endParaRPr lang="en-US" sz="4000" dirty="0"/>
          </a:p>
        </p:txBody>
      </p:sp>
      <p:sp>
        <p:nvSpPr>
          <p:cNvPr id="6147" name="Rectangle 3"/>
          <p:cNvSpPr>
            <a:spLocks noGrp="1" noChangeArrowheads="1"/>
          </p:cNvSpPr>
          <p:nvPr>
            <p:ph type="body" idx="1"/>
          </p:nvPr>
        </p:nvSpPr>
        <p:spPr/>
        <p:txBody>
          <a:bodyPr>
            <a:normAutofit/>
          </a:bodyPr>
          <a:lstStyle/>
          <a:p>
            <a:pPr>
              <a:lnSpc>
                <a:spcPct val="100000"/>
              </a:lnSpc>
            </a:pPr>
            <a:endParaRPr lang="en-US" dirty="0"/>
          </a:p>
          <a:p>
            <a:pPr>
              <a:lnSpc>
                <a:spcPct val="100000"/>
              </a:lnSpc>
            </a:pPr>
            <a:r>
              <a:rPr lang="en-US" sz="2400" b="1" dirty="0"/>
              <a:t>To run the GALE program:</a:t>
            </a:r>
          </a:p>
          <a:p>
            <a:pPr lvl="1">
              <a:lnSpc>
                <a:spcPct val="100000"/>
              </a:lnSpc>
            </a:pPr>
            <a:r>
              <a:rPr lang="en-US" sz="1800" dirty="0" smtClean="0"/>
              <a:t>Open </a:t>
            </a:r>
            <a:r>
              <a:rPr lang="en-US" sz="1800" dirty="0"/>
              <a:t>a DOS command window: from the Start Menu select Run, enter “CMD” and click OK</a:t>
            </a:r>
          </a:p>
          <a:p>
            <a:pPr lvl="1">
              <a:lnSpc>
                <a:spcPct val="100000"/>
              </a:lnSpc>
            </a:pPr>
            <a:r>
              <a:rPr lang="en-US" sz="1800" dirty="0"/>
              <a:t>Move to GALE86 application directory: from the command prompt type “</a:t>
            </a:r>
            <a:r>
              <a:rPr lang="en-US" sz="1800" dirty="0" err="1"/>
              <a:t>cd</a:t>
            </a:r>
            <a:r>
              <a:rPr lang="en-US" sz="1800" dirty="0"/>
              <a:t> \” and press Enter - then type “</a:t>
            </a:r>
            <a:r>
              <a:rPr lang="en-US" sz="1800" dirty="0" err="1"/>
              <a:t>cd</a:t>
            </a:r>
            <a:r>
              <a:rPr lang="en-US" sz="1800" dirty="0"/>
              <a:t> \gale86” and press Enter</a:t>
            </a:r>
          </a:p>
          <a:p>
            <a:pPr lvl="1">
              <a:lnSpc>
                <a:spcPct val="100000"/>
              </a:lnSpc>
            </a:pPr>
            <a:r>
              <a:rPr lang="en-US" sz="1800" dirty="0"/>
              <a:t>Move to either GALE-PWR or GALE-BWR subdirectory: From the command prompt type “</a:t>
            </a:r>
            <a:r>
              <a:rPr lang="en-US" sz="1800" dirty="0" err="1"/>
              <a:t>cd</a:t>
            </a:r>
            <a:r>
              <a:rPr lang="en-US" sz="1800" dirty="0"/>
              <a:t> \gale-</a:t>
            </a:r>
            <a:r>
              <a:rPr lang="en-US" sz="1800" dirty="0" err="1"/>
              <a:t>pwr</a:t>
            </a:r>
            <a:r>
              <a:rPr lang="en-US" sz="1800" dirty="0"/>
              <a:t>” or “</a:t>
            </a:r>
            <a:r>
              <a:rPr lang="en-US" sz="1800" dirty="0" err="1"/>
              <a:t>cd</a:t>
            </a:r>
            <a:r>
              <a:rPr lang="en-US" sz="1800" dirty="0"/>
              <a:t> \gale-</a:t>
            </a:r>
            <a:r>
              <a:rPr lang="en-US" sz="1800" dirty="0" err="1"/>
              <a:t>bwr</a:t>
            </a:r>
            <a:r>
              <a:rPr lang="en-US" sz="1800" dirty="0"/>
              <a:t>”</a:t>
            </a:r>
          </a:p>
          <a:p>
            <a:pPr lvl="1">
              <a:lnSpc>
                <a:spcPct val="100000"/>
              </a:lnSpc>
            </a:pPr>
            <a:r>
              <a:rPr lang="en-US" sz="1800" dirty="0"/>
              <a:t>Prepare an input file (*.INP) using a text editor like </a:t>
            </a:r>
            <a:r>
              <a:rPr lang="en-US" sz="1800" dirty="0" err="1"/>
              <a:t>NotePad</a:t>
            </a:r>
            <a:r>
              <a:rPr lang="en-US" sz="1800" dirty="0"/>
              <a:t> and the guidance in the respective NUREG document, say “pwrtest.INP.”  An input template file can be used as a starting point.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2456</TotalTime>
  <Words>7609</Words>
  <Application>Microsoft Office PowerPoint</Application>
  <PresentationFormat>On-screen Show (4:3)</PresentationFormat>
  <Paragraphs>692</Paragraphs>
  <Slides>101</Slides>
  <Notes>101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3" baseType="lpstr">
      <vt:lpstr>Concourse</vt:lpstr>
      <vt:lpstr>Equation</vt:lpstr>
      <vt:lpstr>Overview of NRCDose and Dose Assessments Using ICRP-72 Dose Factors   2009 RETS/REMP Workshop</vt:lpstr>
      <vt:lpstr>Topics</vt:lpstr>
      <vt:lpstr>NRCDose</vt:lpstr>
      <vt:lpstr>NRCDose</vt:lpstr>
      <vt:lpstr>NRCDose File Structure</vt:lpstr>
      <vt:lpstr>NRCDose Installation</vt:lpstr>
      <vt:lpstr>Starting NRCDose</vt:lpstr>
      <vt:lpstr>LADTAP</vt:lpstr>
      <vt:lpstr>LADTAP</vt:lpstr>
      <vt:lpstr>LADTAP Inputs</vt:lpstr>
      <vt:lpstr>LADTAP File Structure</vt:lpstr>
      <vt:lpstr>LADTAP -- Creating a New Record</vt:lpstr>
      <vt:lpstr>LADTAP – Population Fraction</vt:lpstr>
      <vt:lpstr>LADTAP – Remaining Records</vt:lpstr>
      <vt:lpstr>Source Term</vt:lpstr>
      <vt:lpstr>Selecting Radionuclides</vt:lpstr>
      <vt:lpstr>Reconcentration Modeling</vt:lpstr>
      <vt:lpstr>Reconcentration Modeling</vt:lpstr>
      <vt:lpstr>Reconcentration Modeling (con’t)</vt:lpstr>
      <vt:lpstr>ALARA Dose Analysis</vt:lpstr>
      <vt:lpstr>Additional Locations</vt:lpstr>
      <vt:lpstr>Changing Default Usage and Consumption Data</vt:lpstr>
      <vt:lpstr>Fishing Usage – Population Doses</vt:lpstr>
      <vt:lpstr>Population Usage – Drinking Water, Shoreline, Swimming, and Boating</vt:lpstr>
      <vt:lpstr>Irrigation Food Data</vt:lpstr>
      <vt:lpstr>Biota Exposures</vt:lpstr>
      <vt:lpstr>Block Data – Changing Standard Dose Factors and Bioaccumulation Factors</vt:lpstr>
      <vt:lpstr>Running LADTAP</vt:lpstr>
      <vt:lpstr>LADTAP Output</vt:lpstr>
      <vt:lpstr>GASPAR</vt:lpstr>
      <vt:lpstr>GASPAR</vt:lpstr>
      <vt:lpstr>GASPAR</vt:lpstr>
      <vt:lpstr>GASPAR -- Creating a New Record</vt:lpstr>
      <vt:lpstr>GASPAR Options</vt:lpstr>
      <vt:lpstr>GASPAR – Job Control Options</vt:lpstr>
      <vt:lpstr>GASPAR - Site Specifics</vt:lpstr>
      <vt:lpstr>GASPAR - Population Data</vt:lpstr>
      <vt:lpstr>GASPAR - Milk, Meat and Vegetable Production Data</vt:lpstr>
      <vt:lpstr>GASPAR - Source Terms</vt:lpstr>
      <vt:lpstr>GASPAR - Source Term Input</vt:lpstr>
      <vt:lpstr>GASPAR - Meteorological Data</vt:lpstr>
      <vt:lpstr>Meteorological Dispersion Parameters – Definitions and Use</vt:lpstr>
      <vt:lpstr>GASPAR – Special Locations</vt:lpstr>
      <vt:lpstr>GASPAR File Options and Execution</vt:lpstr>
      <vt:lpstr>GASPAR Output File</vt:lpstr>
      <vt:lpstr>XOQDOQ</vt:lpstr>
      <vt:lpstr>XOQDOQ</vt:lpstr>
      <vt:lpstr>XOQDOQ</vt:lpstr>
      <vt:lpstr>XOQDOQ</vt:lpstr>
      <vt:lpstr>XOQDOQ</vt:lpstr>
      <vt:lpstr>XOQDOQ</vt:lpstr>
      <vt:lpstr>XOQDOQ - Create Input, and Run</vt:lpstr>
      <vt:lpstr>XOQDOQ Variables</vt:lpstr>
      <vt:lpstr>XOQDOQ - Parameters</vt:lpstr>
      <vt:lpstr>XOQDOQ – Parameters</vt:lpstr>
      <vt:lpstr>XOQDOQ – Parameters</vt:lpstr>
      <vt:lpstr>XOQDOQ – Parameters</vt:lpstr>
      <vt:lpstr>XOQDOQ – Parameters</vt:lpstr>
      <vt:lpstr>XOQDOQ - Wind Data</vt:lpstr>
      <vt:lpstr>XOQDOQ - Joint Freq Data Input</vt:lpstr>
      <vt:lpstr>XOQDOQ File Menu &amp; Structure</vt:lpstr>
      <vt:lpstr>XOQDOQ - Creating Alternate Met Data for GASPAR</vt:lpstr>
      <vt:lpstr>Dosimetry and Pathway Modeling</vt:lpstr>
      <vt:lpstr>Dose Pathway Modeling</vt:lpstr>
      <vt:lpstr>Updated Dosimetry and  Pathway Modeling</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GALE Code</vt:lpstr>
      <vt:lpstr>GALE (Gaseous and Liquid Effluents) Code, Rev. 1</vt:lpstr>
      <vt:lpstr>GALE Code, Rev. 1</vt:lpstr>
      <vt:lpstr>GALE Code, Rev. 1</vt:lpstr>
      <vt:lpstr>GALE Code, Rev. 1</vt:lpstr>
      <vt:lpstr>GALE Code, Rev. 1</vt:lpstr>
      <vt:lpstr>GALE Code, Rev. 1</vt:lpstr>
      <vt:lpstr>GALE Code, Rev. 1</vt:lpstr>
      <vt:lpstr>GALE Code, Rev. 1</vt:lpstr>
      <vt:lpstr>GALE Code, Rev. 1</vt:lpstr>
      <vt:lpstr>GALE Code, Rev. 1</vt:lpstr>
      <vt:lpstr>GALE Code, Rev. 1</vt:lpstr>
      <vt:lpstr>GALE Code, Rev. 1</vt:lpstr>
      <vt:lpstr>GALE Code, Rev. 1</vt:lpstr>
      <vt:lpstr>GALE Code, Rev. 1</vt:lpstr>
      <vt:lpstr>GALE Code, Rev. 1</vt:lpstr>
      <vt:lpstr>GALE Code, Rev. 1</vt:lpstr>
      <vt:lpstr>GALE Code Operation on PC</vt:lpstr>
      <vt:lpstr>GALE Code Operation on PC-based DOS Platform (cont.)</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Jenny</dc:creator>
  <cp:lastModifiedBy>Duane DeMore</cp:lastModifiedBy>
  <cp:revision>183</cp:revision>
  <dcterms:created xsi:type="dcterms:W3CDTF">2009-05-12T13:09:12Z</dcterms:created>
  <dcterms:modified xsi:type="dcterms:W3CDTF">2009-06-17T16:14:51Z</dcterms:modified>
</cp:coreProperties>
</file>