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0"/>
  </p:notesMasterIdLst>
  <p:handoutMasterIdLst>
    <p:handoutMasterId r:id="rId21"/>
  </p:handoutMasterIdLst>
  <p:sldIdLst>
    <p:sldId id="257" r:id="rId2"/>
    <p:sldId id="261" r:id="rId3"/>
    <p:sldId id="260" r:id="rId4"/>
    <p:sldId id="259" r:id="rId5"/>
    <p:sldId id="258" r:id="rId6"/>
    <p:sldId id="264" r:id="rId7"/>
    <p:sldId id="263" r:id="rId8"/>
    <p:sldId id="262" r:id="rId9"/>
    <p:sldId id="269" r:id="rId10"/>
    <p:sldId id="268" r:id="rId11"/>
    <p:sldId id="267" r:id="rId12"/>
    <p:sldId id="273" r:id="rId13"/>
    <p:sldId id="266" r:id="rId14"/>
    <p:sldId id="265" r:id="rId15"/>
    <p:sldId id="270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CCD22-C2FA-40CE-A6FF-9A9A1F8C9324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B02B-299D-4C34-8538-E9AF12F63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70D06-2C65-4478-A34A-7D76C2DA0579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69638-028F-4DCE-B20B-9F5171842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69638-028F-4DCE-B20B-9F51718423E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A0D4-1DDA-4E9C-9229-4E79D6F6B42E}" type="datetime1">
              <a:rPr lang="en-US" smtClean="0"/>
              <a:pPr/>
              <a:t>6/11/2012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B778-F355-4A9F-ABA5-269D6FB85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E4A7-8993-4711-AF46-F620202468F1}" type="datetime1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B778-F355-4A9F-ABA5-269D6FB85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742D-EB2D-4943-AECA-5D14E08844D6}" type="datetime1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B778-F355-4A9F-ABA5-269D6FB85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13F5-84F6-45EF-8E26-C65B9F96FF85}" type="datetime1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B778-F355-4A9F-ABA5-269D6FB85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77FB-676B-4834-9274-74CA6EF66AA8}" type="datetime1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B778-F355-4A9F-ABA5-269D6FB85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2B15A-8149-4DF6-97B9-9F029A234A59}" type="datetime1">
              <a:rPr lang="en-US" smtClean="0"/>
              <a:pPr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B778-F355-4A9F-ABA5-269D6FB85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970-2A37-4869-A198-8A14AF675D0C}" type="datetime1">
              <a:rPr lang="en-US" smtClean="0"/>
              <a:pPr/>
              <a:t>6/11/2012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B778-F355-4A9F-ABA5-269D6FB85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0FCA-109A-4365-B3E1-72E3199B84FC}" type="datetime1">
              <a:rPr lang="en-US" smtClean="0"/>
              <a:pPr/>
              <a:t>6/11/2012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B778-F355-4A9F-ABA5-269D6FB85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7562-0CCD-4818-9E13-D3C18A427744}" type="datetime1">
              <a:rPr lang="en-US" smtClean="0"/>
              <a:pPr/>
              <a:t>6/11/2012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B778-F355-4A9F-ABA5-269D6FB85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3CEA-2076-4A85-A267-5862E96FFD29}" type="datetime1">
              <a:rPr lang="en-US" smtClean="0"/>
              <a:pPr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B778-F355-4A9F-ABA5-269D6FB85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5617-08FB-4957-993E-78E93C16E5FB}" type="datetime1">
              <a:rPr lang="en-US" smtClean="0"/>
              <a:pPr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7EB778-F355-4A9F-ABA5-269D6FB85E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39F7DB-66E8-46AB-AD2C-64BA002A2DAD}" type="datetime1">
              <a:rPr lang="en-US" smtClean="0"/>
              <a:pPr/>
              <a:t>6/11/2012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7EB778-F355-4A9F-ABA5-269D6FB85E0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7854696" cy="3657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RETS-REMP WORKSHOP</a:t>
            </a:r>
          </a:p>
          <a:p>
            <a:pPr algn="ctr"/>
            <a:r>
              <a:rPr lang="en-US" sz="2400" b="1" smtClean="0"/>
              <a:t>June </a:t>
            </a:r>
            <a:r>
              <a:rPr lang="en-US" sz="2400" b="1" smtClean="0"/>
              <a:t>25, </a:t>
            </a:r>
            <a:r>
              <a:rPr lang="en-US" sz="2400" b="1" dirty="0" smtClean="0"/>
              <a:t>2012</a:t>
            </a:r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Greg Jones</a:t>
            </a:r>
          </a:p>
          <a:p>
            <a:pPr algn="ctr"/>
            <a:r>
              <a:rPr lang="en-US" sz="2400" b="1" dirty="0" smtClean="0"/>
              <a:t>R. E. Ginna Nuclear Power Plant</a:t>
            </a:r>
          </a:p>
          <a:p>
            <a:pPr algn="ctr"/>
            <a:r>
              <a:rPr lang="en-US" sz="2400" b="1" dirty="0" smtClean="0"/>
              <a:t>Constellation Energy Nuclear Group, LLC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704088"/>
            <a:ext cx="91440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Liquid Effluent Dilution Factor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B778-F355-4A9F-ABA5-269D6FB85E0F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" name="Picture 1" descr="EDF-CE_CENG Logo_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3478" y="6019800"/>
            <a:ext cx="938122" cy="494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 Effluent Dilution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09600" indent="-609600"/>
            <a:r>
              <a:rPr lang="en-US" sz="2800" dirty="0" smtClean="0"/>
              <a:t>Although the offsite dose consequence of the operation of Ginna is very small, we are required to accurately report calculated dose.</a:t>
            </a:r>
          </a:p>
          <a:p>
            <a:pPr marL="609600" indent="-609600"/>
            <a:r>
              <a:rPr lang="en-US" sz="2800" dirty="0" smtClean="0"/>
              <a:t>An overly conservative calculation presents little risk during periods of low releases. However we are not in complete control of factors that can increase Curies in releases – fuel defects, equipment failure, outage events, even accidents.</a:t>
            </a:r>
          </a:p>
          <a:p>
            <a:pPr marL="609600" indent="-609600"/>
            <a:r>
              <a:rPr lang="en-US" sz="2800" dirty="0" smtClean="0"/>
              <a:t>Our calculated dose is what we report to the public and that is who we are ultimately accountable to.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B778-F355-4A9F-ABA5-269D6FB85E0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1" descr="EDF-CE_CENG Logo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3478" y="6019800"/>
            <a:ext cx="938122" cy="494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 Effluent Dilution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So let’s see about determining a new ODCM dilution factor.</a:t>
            </a:r>
          </a:p>
          <a:p>
            <a:r>
              <a:rPr lang="en-US" sz="2800" dirty="0" smtClean="0"/>
              <a:t>Regulatory Guide 1.113, Estimating Aquatic Dispersion Of Effluents From Accidental And Routine Reactor Releases For The Purpose Of Implementing Appendix I.</a:t>
            </a:r>
          </a:p>
          <a:p>
            <a:r>
              <a:rPr lang="en-US" sz="2800" dirty="0" smtClean="0"/>
              <a:t>The </a:t>
            </a:r>
            <a:r>
              <a:rPr lang="en-US" sz="2800" dirty="0" err="1" smtClean="0"/>
              <a:t>Reg</a:t>
            </a:r>
            <a:r>
              <a:rPr lang="en-US" sz="2800" dirty="0" smtClean="0"/>
              <a:t> Guide provides a specific discussion of Liquid Effluent mixing in various receiving waters of interest including the Great Lakes.</a:t>
            </a:r>
          </a:p>
          <a:p>
            <a:r>
              <a:rPr lang="en-US" sz="2800" dirty="0" smtClean="0"/>
              <a:t>Great ! Let’s get started 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B778-F355-4A9F-ABA5-269D6FB85E0F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1" descr="EDF-CE_CENG Logo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3478" y="6019800"/>
            <a:ext cx="938122" cy="494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686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Steady Point-Source Dilution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Diffusion model for a steady point-source discharge for a point at the origin of the x-axis and a distance </a:t>
            </a:r>
            <a:r>
              <a:rPr lang="en-US" sz="2000" dirty="0" err="1" smtClean="0"/>
              <a:t>y</a:t>
            </a:r>
            <a:r>
              <a:rPr lang="en-US" sz="2000" baseline="-25000" dirty="0" err="1" smtClean="0"/>
              <a:t>s</a:t>
            </a:r>
            <a:r>
              <a:rPr lang="en-US" sz="2000" b="1" dirty="0" smtClean="0"/>
              <a:t> </a:t>
            </a:r>
            <a:r>
              <a:rPr lang="en-US" sz="2000" dirty="0" smtClean="0"/>
              <a:t>from the shoreline and </a:t>
            </a:r>
            <a:r>
              <a:rPr lang="en-US" sz="2000" dirty="0" err="1" smtClean="0"/>
              <a:t>z</a:t>
            </a:r>
            <a:r>
              <a:rPr lang="en-US" sz="2000" baseline="-25000" dirty="0" err="1" smtClean="0"/>
              <a:t>s</a:t>
            </a:r>
            <a:r>
              <a:rPr lang="en-US" sz="2000" dirty="0" smtClean="0"/>
              <a:t> beneath the water surface.  For a large lake of constant depth d and straight shoreline the solution is: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>
              <a:latin typeface="Cambria" pitchFamily="18" charset="0"/>
            </a:endParaRPr>
          </a:p>
          <a:p>
            <a:pPr>
              <a:buNone/>
            </a:pPr>
            <a:endParaRPr lang="en-US" sz="2000" dirty="0" smtClean="0">
              <a:latin typeface="Cambria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Cambria" pitchFamily="18" charset="0"/>
              </a:rPr>
              <a:t>Where: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5486400"/>
            <a:ext cx="1066800" cy="7620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3048000"/>
            <a:ext cx="4958715" cy="823023"/>
          </a:xfrm>
          <a:prstGeom prst="rect">
            <a:avLst/>
          </a:prstGeom>
          <a:noFill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4114800"/>
            <a:ext cx="5933142" cy="617531"/>
          </a:xfrm>
          <a:prstGeom prst="rect">
            <a:avLst/>
          </a:prstGeom>
          <a:noFill/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4800600"/>
            <a:ext cx="4320209" cy="609600"/>
          </a:xfrm>
          <a:prstGeom prst="rect">
            <a:avLst/>
          </a:prstGeom>
          <a:noFill/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5486400"/>
            <a:ext cx="1133475" cy="789128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B778-F355-4A9F-ABA5-269D6FB85E0F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1" name="Picture 1" descr="EDF-CE_CENG Logo_fina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53478" y="6019800"/>
            <a:ext cx="938122" cy="494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 Effluent Dilution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We hired </a:t>
            </a:r>
            <a:r>
              <a:rPr lang="en-US" sz="2800" dirty="0" err="1" smtClean="0"/>
              <a:t>HydroQual</a:t>
            </a:r>
            <a:r>
              <a:rPr lang="en-US" sz="2800" dirty="0" smtClean="0"/>
              <a:t> Environmental.</a:t>
            </a:r>
          </a:p>
          <a:p>
            <a:r>
              <a:rPr lang="en-US" sz="2800" dirty="0" smtClean="0"/>
              <a:t>A Ginna specific hydrodynamic and thermal model was developed. </a:t>
            </a:r>
          </a:p>
          <a:p>
            <a:r>
              <a:rPr lang="en-US" sz="2800" dirty="0" smtClean="0"/>
              <a:t>A one-year simulation with a continuous release of a conservative (non-decaying) tracer was conducted for 2008 meteorological conditions.</a:t>
            </a:r>
          </a:p>
          <a:p>
            <a:r>
              <a:rPr lang="en-US" sz="2800" dirty="0" smtClean="0"/>
              <a:t>Monthly average dilution factors at the OWD intake were calculated and the minimum monthly average value was chosen as liquid effluent dilution factor.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B778-F355-4A9F-ABA5-269D6FB85E0F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1" descr="EDF-CE_CENG Logo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3478" y="6019800"/>
            <a:ext cx="938122" cy="494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 Effluent Dilution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Why was minimum monthly average dilution factor appropriate?</a:t>
            </a:r>
          </a:p>
          <a:p>
            <a:endParaRPr lang="en-US" sz="2800" dirty="0" smtClean="0"/>
          </a:p>
          <a:p>
            <a:r>
              <a:rPr lang="en-US" sz="2800" dirty="0" smtClean="0"/>
              <a:t>Dilution factor at the intake varied from 200 to 575.</a:t>
            </a:r>
          </a:p>
          <a:p>
            <a:endParaRPr lang="en-US" sz="2800" dirty="0" smtClean="0"/>
          </a:p>
          <a:p>
            <a:r>
              <a:rPr lang="en-US" sz="2800" dirty="0" smtClean="0"/>
              <a:t>Average conditions on an annual basis put the dilution at 360.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B778-F355-4A9F-ABA5-269D6FB85E0F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1" descr="EDF-CE_CENG Logo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3478" y="6019800"/>
            <a:ext cx="938122" cy="494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 Effluent Dilution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The guidance in RG 1.113 describes calculation of annual average radiation doses to the public, so use of the annual average dilution factor would be acceptable.</a:t>
            </a:r>
          </a:p>
          <a:p>
            <a:r>
              <a:rPr lang="en-US" sz="2800" dirty="0" smtClean="0"/>
              <a:t>This study was based only on 2008 meteorological conditions , so Ginna felt that the more conservative monthly minimum average value for dilution was appropriate.</a:t>
            </a:r>
          </a:p>
          <a:p>
            <a:r>
              <a:rPr lang="en-US" sz="2800" dirty="0" smtClean="0"/>
              <a:t>Historical meteorology was reviewed to verify that 2008 data was representative if not maximum.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B778-F355-4A9F-ABA5-269D6FB85E0F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1" descr="EDF-CE_CENG Logo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3478" y="6019800"/>
            <a:ext cx="938122" cy="494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Changes in receptor location led to a need to       re-evaluate liquid effluent dose calculations.</a:t>
            </a:r>
          </a:p>
          <a:p>
            <a:endParaRPr lang="en-US" sz="2800" dirty="0" smtClean="0"/>
          </a:p>
          <a:p>
            <a:r>
              <a:rPr lang="en-US" sz="2800" dirty="0" smtClean="0"/>
              <a:t>The change had a consequential impact on calculated offsite dose due to liquid effluents –        a factor of ten decrease in dose.</a:t>
            </a:r>
          </a:p>
          <a:p>
            <a:endParaRPr lang="en-US" sz="2800" dirty="0" smtClean="0"/>
          </a:p>
          <a:p>
            <a:r>
              <a:rPr lang="en-US" sz="2800" dirty="0" smtClean="0"/>
              <a:t>Because of how liquid dose from the potable water pathway is calculated, this change had a similar magnitude impact on population dose.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B778-F355-4A9F-ABA5-269D6FB85E0F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Picture 1" descr="EDF-CE_CENG Logo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3478" y="6019800"/>
            <a:ext cx="938122" cy="494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</a:t>
            </a:r>
            <a:r>
              <a:rPr lang="en-US" dirty="0" err="1" smtClean="0"/>
              <a:t>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Challenge assumptions – offsite dose consequence of effluents will change over time and in some cases the change will be dramatic.</a:t>
            </a:r>
          </a:p>
          <a:p>
            <a:r>
              <a:rPr lang="en-US" sz="2800" dirty="0" smtClean="0"/>
              <a:t>Overly conservative models are allowable but might not be prudent. Sharpen your pencils.</a:t>
            </a:r>
          </a:p>
          <a:p>
            <a:r>
              <a:rPr lang="en-US" sz="2800" dirty="0" smtClean="0"/>
              <a:t>We encounter many examples of changes that affect the effluents program:                                                  Plant modifications, Power </a:t>
            </a:r>
            <a:r>
              <a:rPr lang="en-US" sz="2800" dirty="0" err="1" smtClean="0"/>
              <a:t>uprate</a:t>
            </a:r>
            <a:r>
              <a:rPr lang="en-US" sz="2800" dirty="0" smtClean="0"/>
              <a:t>, Source term reduction strategies, Fuel performance improvement (or not), climate change, others?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B778-F355-4A9F-ABA5-269D6FB85E0F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1" descr="EDF-CE_CENG Logo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3478" y="6019800"/>
            <a:ext cx="938122" cy="494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6000" dirty="0" smtClean="0"/>
              <a:t>QUESTIONS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B778-F355-4A9F-ABA5-269D6FB85E0F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1" descr="EDF-CE_CENG Logo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3478" y="6019800"/>
            <a:ext cx="938122" cy="494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	R. E. Ginna Nuclear Power Plant is a 589 </a:t>
            </a:r>
            <a:r>
              <a:rPr lang="en-US" sz="2800" dirty="0" err="1" smtClean="0"/>
              <a:t>MWe</a:t>
            </a:r>
            <a:r>
              <a:rPr lang="en-US" sz="2800" dirty="0" smtClean="0"/>
              <a:t> Westinghouse Pressurized Water Reactor located on the south shore of beautiful Lake Ontario in Western New York. Initial criticality was 1969 with commercial operation commencing in 1970.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	We have a liquid effluent drinking water pathway for offsite dose at the Town of Ontario Water District (OWD) intake 1.3 miles east of Ginna on the Lake Ontario shore.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B778-F355-4A9F-ABA5-269D6FB85E0F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1" descr="EDF-CE_CENG Logo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0"/>
            <a:ext cx="1371600" cy="723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 descr="EDF-CE_CENG Logo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3478" y="6019800"/>
            <a:ext cx="938122" cy="494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2057400"/>
            <a:ext cx="8229600" cy="43891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We all own a liquid effluents program. Not all plants have a potable water pathway, and fewer still have a potable water pathway in a lake.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This presentation is intended to be a review of basic principles of liquid effluents and a discussion of change management relative to effluent pathways.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Please feel free to ask questions at the end or one on one with me or Dean Discenza. We brought technical details with us beyond the PowerPoint.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B778-F355-4A9F-ABA5-269D6FB85E0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1" descr="EDF-CE_CENG Logo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3478" y="6019800"/>
            <a:ext cx="938122" cy="494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	The original liquid effluent dilution factor for the potable water pathway was determined in 1965 by introducing a tracer into the discharge canal at a known concentration over several months.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buFontTx/>
              <a:buNone/>
            </a:pPr>
            <a:r>
              <a:rPr lang="en-US" sz="2800" dirty="0" smtClean="0"/>
              <a:t>	These dilution factors were conservative estimates based on steady-state conditions and did not account for thermal decay of discharge plume due to atmospheric interactions, thermal stratification of lake waters, and spatially variable currents in offshore waters.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B778-F355-4A9F-ABA5-269D6FB85E0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1" descr="EDF-CE_CENG Logo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3478" y="6019800"/>
            <a:ext cx="938122" cy="494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sz="2800" dirty="0" smtClean="0"/>
              <a:t>The intended result was a conservative bounding condition for calculation of liquid effluent dose.</a:t>
            </a:r>
          </a:p>
          <a:p>
            <a:pPr marL="609600" indent="-609600"/>
            <a:r>
              <a:rPr lang="en-US" sz="2800" dirty="0" smtClean="0"/>
              <a:t>Calculation of meteorological and hydrological models in 1965 would have been done by hand using slide rules. </a:t>
            </a:r>
          </a:p>
          <a:p>
            <a:pPr marL="609600" indent="-609600"/>
            <a:r>
              <a:rPr lang="en-US" sz="2800" dirty="0" smtClean="0"/>
              <a:t>The results were adequate for the purpose but would not have resolved many of the factors that we are able to resolve today.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B778-F355-4A9F-ABA5-269D6FB85E0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1" descr="EDF-CE_CENG Logo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3478" y="6019800"/>
            <a:ext cx="938122" cy="494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/>
            <a:r>
              <a:rPr lang="en-US" sz="2800" dirty="0" smtClean="0"/>
              <a:t>Mode of transport from Ginna to OWD was by onshore drift and dispersion to the intakes located 1200 feet offshore at a depth of 12 feet.</a:t>
            </a:r>
          </a:p>
          <a:p>
            <a:pPr marL="609600" indent="-609600"/>
            <a:endParaRPr lang="en-US" sz="2800" dirty="0" smtClean="0"/>
          </a:p>
          <a:p>
            <a:pPr marL="609600" indent="-609600"/>
            <a:r>
              <a:rPr lang="en-US" sz="2800" dirty="0" smtClean="0"/>
              <a:t>OWD underwent expansion and upgrade of facilities in 2002.</a:t>
            </a:r>
          </a:p>
          <a:p>
            <a:pPr marL="609600" indent="-609600"/>
            <a:endParaRPr lang="en-US" sz="2800" dirty="0" smtClean="0"/>
          </a:p>
          <a:p>
            <a:pPr marL="609600" indent="-609600"/>
            <a:r>
              <a:rPr lang="en-US" sz="2800" dirty="0" smtClean="0"/>
              <a:t>The intake was moved 4800 feet offshore at a depth of 50 feet.</a:t>
            </a:r>
          </a:p>
          <a:p>
            <a:pPr marL="609600" indent="-609600"/>
            <a:endParaRPr lang="en-US" sz="2800" dirty="0" smtClean="0"/>
          </a:p>
          <a:p>
            <a:pPr marL="609600" indent="-609600"/>
            <a:r>
              <a:rPr lang="en-US" sz="2800" dirty="0" smtClean="0"/>
              <a:t>How would this affect Ginna effluents?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B778-F355-4A9F-ABA5-269D6FB85E0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1" descr="EDF-CE_CENG Logo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3478" y="6019800"/>
            <a:ext cx="938122" cy="494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 Effluent Dilution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/>
            <a:r>
              <a:rPr lang="en-US" sz="2800" dirty="0" smtClean="0"/>
              <a:t>It seemed obvious that the volume of water into which the routine effluent activity was mixing had just increased dramatically.</a:t>
            </a:r>
          </a:p>
          <a:p>
            <a:pPr marL="609600" indent="-609600"/>
            <a:r>
              <a:rPr lang="en-US" sz="2800" dirty="0" smtClean="0"/>
              <a:t>As fuel performance, source term control, and liquid effluent processing have improved continuously over the past 40 years, the environmental footprint of Ginna has changed.</a:t>
            </a:r>
          </a:p>
          <a:p>
            <a:pPr marL="609600" indent="-609600"/>
            <a:r>
              <a:rPr lang="en-US" sz="2800" dirty="0" smtClean="0"/>
              <a:t>Calculated offsite dose consequence has shifted to tritium as the principal nuclide and the drinking water pathway has become the principal offsite dose pathway.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B778-F355-4A9F-ABA5-269D6FB85E0F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1" descr="EDF-CE_CENG Logo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3478" y="6019800"/>
            <a:ext cx="938122" cy="494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 Effluent Dilution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sz="2800" dirty="0" smtClean="0"/>
              <a:t>It is important to note that total offsite dose due to operation of Ginna is dramatically lower than in past decades. </a:t>
            </a:r>
          </a:p>
          <a:p>
            <a:pPr marL="609600" indent="-609600"/>
            <a:endParaRPr lang="en-US" sz="2800" dirty="0" smtClean="0"/>
          </a:p>
          <a:p>
            <a:pPr marL="609600" indent="-609600"/>
            <a:r>
              <a:rPr lang="en-US" sz="2800" dirty="0" smtClean="0"/>
              <a:t>What has changed is the percent of the total that is due to the drinking water pathway.</a:t>
            </a:r>
          </a:p>
          <a:p>
            <a:pPr marL="609600" indent="-609600">
              <a:buNone/>
            </a:pPr>
            <a:endParaRPr lang="en-US" sz="2800" dirty="0" smtClean="0"/>
          </a:p>
          <a:p>
            <a:pPr marL="609600" indent="-609600"/>
            <a:r>
              <a:rPr lang="en-US" sz="2800" dirty="0" smtClean="0"/>
              <a:t>So why does this matter?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B778-F355-4A9F-ABA5-269D6FB85E0F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1" descr="EDF-CE_CENG Logo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3478" y="6019800"/>
            <a:ext cx="938122" cy="494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 Effluent Dilution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09600" indent="-609600"/>
            <a:r>
              <a:rPr lang="en-US" sz="2800" dirty="0" smtClean="0"/>
              <a:t>Annual dose to the maximum exposed member of the public from gaseous effluents is approximately equal to the dose to the maximum exposed member of the public from liquid effluents.</a:t>
            </a:r>
          </a:p>
          <a:p>
            <a:pPr marL="609600" indent="-609600"/>
            <a:r>
              <a:rPr lang="en-US" sz="2800" dirty="0" smtClean="0"/>
              <a:t>However, gaseous effluent dose drops off quickly with distance from the plant.</a:t>
            </a:r>
          </a:p>
          <a:p>
            <a:pPr marL="609600" indent="-609600"/>
            <a:r>
              <a:rPr lang="en-US" sz="2800" dirty="0" smtClean="0"/>
              <a:t>All customers of the municipal water supply receive the same calculated maximum dose making this the major driver for population dose from operation of the plant.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B778-F355-4A9F-ABA5-269D6FB85E0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1" descr="EDF-CE_CENG Logo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3478" y="6019800"/>
            <a:ext cx="938122" cy="494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</TotalTime>
  <Words>887</Words>
  <Application>Microsoft Office PowerPoint</Application>
  <PresentationFormat>On-screen Show (4:3)</PresentationFormat>
  <Paragraphs>112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Slide 1</vt:lpstr>
      <vt:lpstr>Introduction</vt:lpstr>
      <vt:lpstr>Background</vt:lpstr>
      <vt:lpstr>Background</vt:lpstr>
      <vt:lpstr>Background</vt:lpstr>
      <vt:lpstr>Background</vt:lpstr>
      <vt:lpstr>Liquid Effluent Dilution Factor</vt:lpstr>
      <vt:lpstr>Liquid Effluent Dilution Factor</vt:lpstr>
      <vt:lpstr>Liquid Effluent Dilution Factor</vt:lpstr>
      <vt:lpstr>Liquid Effluent Dilution Factor</vt:lpstr>
      <vt:lpstr>Liquid Effluent Dilution Factor</vt:lpstr>
      <vt:lpstr>Steady Point-Source Dilution Model</vt:lpstr>
      <vt:lpstr>Liquid Effluent Dilution Factor</vt:lpstr>
      <vt:lpstr>Liquid Effluent Dilution Factor</vt:lpstr>
      <vt:lpstr>Liquid Effluent Dilution Factor</vt:lpstr>
      <vt:lpstr>Summary</vt:lpstr>
      <vt:lpstr>Take Aways</vt:lpstr>
      <vt:lpstr>Slide 18</vt:lpstr>
    </vt:vector>
  </TitlesOfParts>
  <Company>CEG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Dean Discenza</dc:creator>
  <cp:lastModifiedBy>e66188</cp:lastModifiedBy>
  <cp:revision>14</cp:revision>
  <dcterms:created xsi:type="dcterms:W3CDTF">2012-06-06T14:36:14Z</dcterms:created>
  <dcterms:modified xsi:type="dcterms:W3CDTF">2012-06-11T15:51:06Z</dcterms:modified>
</cp:coreProperties>
</file>